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8.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9.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8.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9.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20.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21.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22.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23.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24.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Lst>
  <p:notesMasterIdLst>
    <p:notesMasterId r:id="rId48"/>
  </p:notesMasterIdLst>
  <p:sldIdLst>
    <p:sldId id="256" r:id="rId2"/>
    <p:sldId id="452" r:id="rId3"/>
    <p:sldId id="441" r:id="rId4"/>
    <p:sldId id="431" r:id="rId5"/>
    <p:sldId id="439" r:id="rId6"/>
    <p:sldId id="444" r:id="rId7"/>
    <p:sldId id="442" r:id="rId8"/>
    <p:sldId id="333" r:id="rId9"/>
    <p:sldId id="411" r:id="rId10"/>
    <p:sldId id="329" r:id="rId11"/>
    <p:sldId id="339" r:id="rId12"/>
    <p:sldId id="331" r:id="rId13"/>
    <p:sldId id="324" r:id="rId14"/>
    <p:sldId id="436" r:id="rId15"/>
    <p:sldId id="345" r:id="rId16"/>
    <p:sldId id="443" r:id="rId17"/>
    <p:sldId id="412" r:id="rId18"/>
    <p:sldId id="434" r:id="rId19"/>
    <p:sldId id="340" r:id="rId20"/>
    <p:sldId id="413" r:id="rId21"/>
    <p:sldId id="424" r:id="rId22"/>
    <p:sldId id="449" r:id="rId23"/>
    <p:sldId id="435" r:id="rId24"/>
    <p:sldId id="437" r:id="rId25"/>
    <p:sldId id="445" r:id="rId26"/>
    <p:sldId id="351" r:id="rId27"/>
    <p:sldId id="419" r:id="rId28"/>
    <p:sldId id="420" r:id="rId29"/>
    <p:sldId id="421" r:id="rId30"/>
    <p:sldId id="422" r:id="rId31"/>
    <p:sldId id="423" r:id="rId32"/>
    <p:sldId id="450" r:id="rId33"/>
    <p:sldId id="440" r:id="rId34"/>
    <p:sldId id="342" r:id="rId35"/>
    <p:sldId id="438" r:id="rId36"/>
    <p:sldId id="426" r:id="rId37"/>
    <p:sldId id="428" r:id="rId38"/>
    <p:sldId id="433" r:id="rId39"/>
    <p:sldId id="429" r:id="rId40"/>
    <p:sldId id="451" r:id="rId41"/>
    <p:sldId id="417" r:id="rId42"/>
    <p:sldId id="418" r:id="rId43"/>
    <p:sldId id="446" r:id="rId44"/>
    <p:sldId id="447" r:id="rId45"/>
    <p:sldId id="448" r:id="rId46"/>
    <p:sldId id="425" r:id="rId4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7C58"/>
    <a:srgbClr val="002060"/>
    <a:srgbClr val="E7593F"/>
    <a:srgbClr val="992918"/>
    <a:srgbClr val="000000"/>
    <a:srgbClr val="683086"/>
    <a:srgbClr val="919DFF"/>
    <a:srgbClr val="AE75CD"/>
    <a:srgbClr val="E8D7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26"/>
    <p:restoredTop sz="70604" autoAdjust="0"/>
  </p:normalViewPr>
  <p:slideViewPr>
    <p:cSldViewPr snapToGrid="0" snapToObjects="1">
      <p:cViewPr varScale="1">
        <p:scale>
          <a:sx n="83" d="100"/>
          <a:sy n="83" d="100"/>
        </p:scale>
        <p:origin x="1360"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BFC763-66E6-1F4D-B3C1-7D375740FFC2}" type="datetimeFigureOut">
              <a:rPr lang="fr-FR" smtClean="0"/>
              <a:pPr/>
              <a:t>14/10/2020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0B01ED-85C8-304C-9E36-3EC2B709A67F}" type="slidenum">
              <a:rPr lang="fr-FR" smtClean="0"/>
              <a:pPr/>
              <a:t>‹N°›</a:t>
            </a:fld>
            <a:endParaRPr lang="fr-FR"/>
          </a:p>
        </p:txBody>
      </p:sp>
    </p:spTree>
    <p:extLst>
      <p:ext uri="{BB962C8B-B14F-4D97-AF65-F5344CB8AC3E}">
        <p14:creationId xmlns:p14="http://schemas.microsoft.com/office/powerpoint/2010/main" val="2671250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A0B01ED-85C8-304C-9E36-3EC2B709A67F}" type="slidenum">
              <a:rPr lang="fr-FR" smtClean="0"/>
              <a:pPr/>
              <a:t>1</a:t>
            </a:fld>
            <a:endParaRPr lang="fr-FR"/>
          </a:p>
        </p:txBody>
      </p:sp>
    </p:spTree>
    <p:extLst>
      <p:ext uri="{BB962C8B-B14F-4D97-AF65-F5344CB8AC3E}">
        <p14:creationId xmlns:p14="http://schemas.microsoft.com/office/powerpoint/2010/main" val="160833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Attention quand on traite les jalons</a:t>
            </a:r>
            <a:r>
              <a:rPr lang="fr-FR" baseline="0" dirty="0"/>
              <a:t> à  un excès d’h</a:t>
            </a:r>
            <a:r>
              <a:rPr lang="fr-FR" dirty="0"/>
              <a:t>istoricisation / contextualisation = inscrire</a:t>
            </a:r>
            <a:r>
              <a:rPr lang="fr-FR" baseline="0" dirty="0"/>
              <a:t> le jalon dans un contexte historique exhaustif, n’en faire qu’un fait historique en négligeant les 3 autres entrées G, G et SP</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DA0B01ED-85C8-304C-9E36-3EC2B709A67F}" type="slidenum">
              <a:rPr lang="fr-FR" smtClean="0"/>
              <a:pPr/>
              <a:t>14</a:t>
            </a:fld>
            <a:endParaRPr lang="fr-FR"/>
          </a:p>
        </p:txBody>
      </p:sp>
    </p:spTree>
    <p:extLst>
      <p:ext uri="{BB962C8B-B14F-4D97-AF65-F5344CB8AC3E}">
        <p14:creationId xmlns:p14="http://schemas.microsoft.com/office/powerpoint/2010/main" val="1838153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Donner du temps !</a:t>
            </a:r>
          </a:p>
          <a:p>
            <a:r>
              <a:rPr lang="fr-FR" dirty="0"/>
              <a:t>Nombre réduit de thèmes  (6) : pour préparer à l’approfondissement dans le supérieur</a:t>
            </a:r>
          </a:p>
          <a:p>
            <a:endParaRPr lang="fr-FR" dirty="0"/>
          </a:p>
        </p:txBody>
      </p:sp>
      <p:sp>
        <p:nvSpPr>
          <p:cNvPr id="4" name="Espace réservé du numéro de diapositive 3"/>
          <p:cNvSpPr>
            <a:spLocks noGrp="1"/>
          </p:cNvSpPr>
          <p:nvPr>
            <p:ph type="sldNum" sz="quarter" idx="5"/>
          </p:nvPr>
        </p:nvSpPr>
        <p:spPr/>
        <p:txBody>
          <a:bodyPr/>
          <a:lstStyle/>
          <a:p>
            <a:fld id="{DA0B01ED-85C8-304C-9E36-3EC2B709A67F}" type="slidenum">
              <a:rPr lang="fr-FR" smtClean="0"/>
              <a:pPr/>
              <a:t>15</a:t>
            </a:fld>
            <a:endParaRPr lang="fr-FR"/>
          </a:p>
        </p:txBody>
      </p:sp>
    </p:spTree>
    <p:extLst>
      <p:ext uri="{BB962C8B-B14F-4D97-AF65-F5344CB8AC3E}">
        <p14:creationId xmlns:p14="http://schemas.microsoft.com/office/powerpoint/2010/main" val="3625438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A0B01ED-85C8-304C-9E36-3EC2B709A67F}" type="slidenum">
              <a:rPr lang="fr-FR" smtClean="0"/>
              <a:pPr/>
              <a:t>17</a:t>
            </a:fld>
            <a:endParaRPr lang="fr-FR"/>
          </a:p>
        </p:txBody>
      </p:sp>
    </p:spTree>
    <p:extLst>
      <p:ext uri="{BB962C8B-B14F-4D97-AF65-F5344CB8AC3E}">
        <p14:creationId xmlns:p14="http://schemas.microsoft.com/office/powerpoint/2010/main" val="2780120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Etat et </a:t>
            </a:r>
            <a:r>
              <a:rPr lang="fr-FR" dirty="0" err="1"/>
              <a:t>relgion</a:t>
            </a:r>
            <a:r>
              <a:rPr lang="fr-FR" dirty="0"/>
              <a:t> ce sont des éléments sur ce qu’est l’Etat, </a:t>
            </a:r>
            <a:r>
              <a:rPr lang="fr-FR" dirty="0" err="1"/>
              <a:t>elt</a:t>
            </a:r>
            <a:r>
              <a:rPr lang="fr-FR" dirty="0"/>
              <a:t> de puissance qui peut être remobilisé… </a:t>
            </a:r>
          </a:p>
        </p:txBody>
      </p:sp>
      <p:sp>
        <p:nvSpPr>
          <p:cNvPr id="4" name="Espace réservé du numéro de diapositive 3"/>
          <p:cNvSpPr>
            <a:spLocks noGrp="1"/>
          </p:cNvSpPr>
          <p:nvPr>
            <p:ph type="sldNum" sz="quarter" idx="5"/>
          </p:nvPr>
        </p:nvSpPr>
        <p:spPr/>
        <p:txBody>
          <a:bodyPr/>
          <a:lstStyle/>
          <a:p>
            <a:fld id="{DA0B01ED-85C8-304C-9E36-3EC2B709A67F}" type="slidenum">
              <a:rPr lang="fr-FR" smtClean="0"/>
              <a:pPr/>
              <a:t>19</a:t>
            </a:fld>
            <a:endParaRPr lang="fr-FR"/>
          </a:p>
        </p:txBody>
      </p:sp>
    </p:spTree>
    <p:extLst>
      <p:ext uri="{BB962C8B-B14F-4D97-AF65-F5344CB8AC3E}">
        <p14:creationId xmlns:p14="http://schemas.microsoft.com/office/powerpoint/2010/main" val="1295238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Histoire</a:t>
            </a:r>
            <a:r>
              <a:rPr lang="fr-FR" baseline="0" dirty="0"/>
              <a:t> Th2: la multiplication des acteurs internationaux dans un monde bipolaire (1945-début 70s)</a:t>
            </a:r>
          </a:p>
          <a:p>
            <a:r>
              <a:rPr lang="fr-FR" baseline="0" dirty="0" err="1"/>
              <a:t>Chap</a:t>
            </a:r>
            <a:r>
              <a:rPr lang="fr-FR" baseline="0" dirty="0"/>
              <a:t> 3 La France: une nouvelle place dans le monde</a:t>
            </a:r>
            <a:endParaRPr lang="fr-FR" dirty="0"/>
          </a:p>
        </p:txBody>
      </p:sp>
      <p:sp>
        <p:nvSpPr>
          <p:cNvPr id="4" name="Espace réservé du numéro de diapositive 3"/>
          <p:cNvSpPr>
            <a:spLocks noGrp="1"/>
          </p:cNvSpPr>
          <p:nvPr>
            <p:ph type="sldNum" sz="quarter" idx="10"/>
          </p:nvPr>
        </p:nvSpPr>
        <p:spPr/>
        <p:txBody>
          <a:bodyPr/>
          <a:lstStyle/>
          <a:p>
            <a:fld id="{DA0B01ED-85C8-304C-9E36-3EC2B709A67F}" type="slidenum">
              <a:rPr lang="fr-FR" smtClean="0"/>
              <a:pPr/>
              <a:t>20</a:t>
            </a:fld>
            <a:endParaRPr lang="fr-FR"/>
          </a:p>
        </p:txBody>
      </p:sp>
    </p:spTree>
    <p:extLst>
      <p:ext uri="{BB962C8B-B14F-4D97-AF65-F5344CB8AC3E}">
        <p14:creationId xmlns:p14="http://schemas.microsoft.com/office/powerpoint/2010/main" val="683813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Partir d’une situation critique actuelle, d’une accroche prise dans l’actualité.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L’analyse</a:t>
            </a:r>
            <a:r>
              <a:rPr lang="fr-FR" baseline="0" dirty="0"/>
              <a:t> est transversale, attention à ne pas insister excessivement sur la chronologie et l’empilement des faits.</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DA0B01ED-85C8-304C-9E36-3EC2B709A67F}" type="slidenum">
              <a:rPr lang="fr-FR" smtClean="0"/>
              <a:pPr/>
              <a:t>23</a:t>
            </a:fld>
            <a:endParaRPr lang="fr-FR"/>
          </a:p>
        </p:txBody>
      </p:sp>
    </p:spTree>
    <p:extLst>
      <p:ext uri="{BB962C8B-B14F-4D97-AF65-F5344CB8AC3E}">
        <p14:creationId xmlns:p14="http://schemas.microsoft.com/office/powerpoint/2010/main" val="1544055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A0B01ED-85C8-304C-9E36-3EC2B709A67F}" type="slidenum">
              <a:rPr lang="fr-FR" smtClean="0"/>
              <a:pPr/>
              <a:t>24</a:t>
            </a:fld>
            <a:endParaRPr lang="fr-FR"/>
          </a:p>
        </p:txBody>
      </p:sp>
    </p:spTree>
    <p:extLst>
      <p:ext uri="{BB962C8B-B14F-4D97-AF65-F5344CB8AC3E}">
        <p14:creationId xmlns:p14="http://schemas.microsoft.com/office/powerpoint/2010/main" val="3021444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Donner du temps !</a:t>
            </a:r>
          </a:p>
          <a:p>
            <a:r>
              <a:rPr lang="fr-FR" dirty="0"/>
              <a:t>Nombre réduit de thèmes  (6) : pour préparer à l’approfondissement dans le supérieur</a:t>
            </a:r>
          </a:p>
          <a:p>
            <a:endParaRPr lang="fr-FR" dirty="0"/>
          </a:p>
        </p:txBody>
      </p:sp>
      <p:sp>
        <p:nvSpPr>
          <p:cNvPr id="4" name="Espace réservé du numéro de diapositive 3"/>
          <p:cNvSpPr>
            <a:spLocks noGrp="1"/>
          </p:cNvSpPr>
          <p:nvPr>
            <p:ph type="sldNum" sz="quarter" idx="5"/>
          </p:nvPr>
        </p:nvSpPr>
        <p:spPr/>
        <p:txBody>
          <a:bodyPr/>
          <a:lstStyle/>
          <a:p>
            <a:fld id="{DA0B01ED-85C8-304C-9E36-3EC2B709A67F}" type="slidenum">
              <a:rPr lang="fr-FR" smtClean="0"/>
              <a:pPr/>
              <a:t>25</a:t>
            </a:fld>
            <a:endParaRPr lang="fr-FR"/>
          </a:p>
        </p:txBody>
      </p:sp>
    </p:spTree>
    <p:extLst>
      <p:ext uri="{BB962C8B-B14F-4D97-AF65-F5344CB8AC3E}">
        <p14:creationId xmlns:p14="http://schemas.microsoft.com/office/powerpoint/2010/main" val="3832595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bas de la diapo:</a:t>
            </a:r>
          </a:p>
          <a:p>
            <a:r>
              <a:rPr lang="fr-FR" dirty="0"/>
              <a:t>Périodes et échelles</a:t>
            </a:r>
            <a:r>
              <a:rPr lang="fr-FR" baseline="0" dirty="0"/>
              <a:t> de la question</a:t>
            </a:r>
          </a:p>
          <a:p>
            <a:r>
              <a:rPr lang="fr-FR" baseline="0" dirty="0"/>
              <a:t>Mots-clés, notions</a:t>
            </a:r>
          </a:p>
          <a:p>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err="1"/>
              <a:t>Etude</a:t>
            </a:r>
            <a:r>
              <a:rPr lang="fr-FR" baseline="0" dirty="0"/>
              <a:t> essentiellement géopolitique = s’appuyer sur les bases d’histoire et de géographie du programme de tronc commun + lien avec thème conclusif HGGSP de 1ère</a:t>
            </a:r>
          </a:p>
          <a:p>
            <a:endParaRPr lang="fr-FR" dirty="0"/>
          </a:p>
        </p:txBody>
      </p:sp>
      <p:sp>
        <p:nvSpPr>
          <p:cNvPr id="4" name="Espace réservé du numéro de diapositive 3"/>
          <p:cNvSpPr>
            <a:spLocks noGrp="1"/>
          </p:cNvSpPr>
          <p:nvPr>
            <p:ph type="sldNum" sz="quarter" idx="5"/>
          </p:nvPr>
        </p:nvSpPr>
        <p:spPr/>
        <p:txBody>
          <a:bodyPr/>
          <a:lstStyle/>
          <a:p>
            <a:fld id="{DA0B01ED-85C8-304C-9E36-3EC2B709A67F}" type="slidenum">
              <a:rPr lang="fr-FR" smtClean="0"/>
              <a:pPr/>
              <a:t>26</a:t>
            </a:fld>
            <a:endParaRPr lang="fr-FR"/>
          </a:p>
        </p:txBody>
      </p:sp>
    </p:spTree>
    <p:extLst>
      <p:ext uri="{BB962C8B-B14F-4D97-AF65-F5344CB8AC3E}">
        <p14:creationId xmlns:p14="http://schemas.microsoft.com/office/powerpoint/2010/main" val="1624460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a:t>
            </a:r>
            <a:r>
              <a:rPr lang="fr-FR" baseline="0" dirty="0"/>
              <a:t> thème </a:t>
            </a:r>
            <a:r>
              <a:rPr lang="fr-FR" dirty="0"/>
              <a:t> 2 est l’1 des 2 thèmes</a:t>
            </a:r>
            <a:r>
              <a:rPr lang="fr-FR" baseline="0" dirty="0"/>
              <a:t> à aborder pour l’épreuve écrite tous les ans.</a:t>
            </a:r>
          </a:p>
          <a:p>
            <a:endParaRPr lang="fr-FR" baseline="0" dirty="0"/>
          </a:p>
          <a:p>
            <a:r>
              <a:rPr lang="fr-FR" baseline="0" dirty="0"/>
              <a:t>L’objectif du travail conclusif est bien de montrer l’évolution des moteurs des conflits et donc du statut des conflits, le rôle des acteurs extérieurs, qui rendent difficile l’établissement de la paix. </a:t>
            </a:r>
            <a:endParaRPr lang="fr-FR" dirty="0"/>
          </a:p>
        </p:txBody>
      </p:sp>
      <p:sp>
        <p:nvSpPr>
          <p:cNvPr id="4" name="Espace réservé du numéro de diapositive 3"/>
          <p:cNvSpPr>
            <a:spLocks noGrp="1"/>
          </p:cNvSpPr>
          <p:nvPr>
            <p:ph type="sldNum" sz="quarter" idx="5"/>
          </p:nvPr>
        </p:nvSpPr>
        <p:spPr/>
        <p:txBody>
          <a:bodyPr/>
          <a:lstStyle/>
          <a:p>
            <a:fld id="{DA0B01ED-85C8-304C-9E36-3EC2B709A67F}" type="slidenum">
              <a:rPr lang="fr-FR" smtClean="0"/>
              <a:pPr/>
              <a:t>27</a:t>
            </a:fld>
            <a:endParaRPr lang="fr-FR"/>
          </a:p>
        </p:txBody>
      </p:sp>
    </p:spTree>
    <p:extLst>
      <p:ext uri="{BB962C8B-B14F-4D97-AF65-F5344CB8AC3E}">
        <p14:creationId xmlns:p14="http://schemas.microsoft.com/office/powerpoint/2010/main" val="2521883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3</a:t>
            </a:r>
            <a:r>
              <a:rPr lang="fr-FR" baseline="30000" dirty="0"/>
              <a:t>e</a:t>
            </a:r>
            <a:r>
              <a:rPr lang="fr-FR" dirty="0"/>
              <a:t> taux d’abandon le + faible après SES et arts (effectifs très faibles)</a:t>
            </a:r>
          </a:p>
        </p:txBody>
      </p:sp>
      <p:sp>
        <p:nvSpPr>
          <p:cNvPr id="4" name="Espace réservé du numéro de diapositive 3"/>
          <p:cNvSpPr>
            <a:spLocks noGrp="1"/>
          </p:cNvSpPr>
          <p:nvPr>
            <p:ph type="sldNum" sz="quarter" idx="10"/>
          </p:nvPr>
        </p:nvSpPr>
        <p:spPr/>
        <p:txBody>
          <a:bodyPr/>
          <a:lstStyle/>
          <a:p>
            <a:fld id="{DA0B01ED-85C8-304C-9E36-3EC2B709A67F}" type="slidenum">
              <a:rPr lang="fr-FR" smtClean="0"/>
              <a:pPr/>
              <a:t>4</a:t>
            </a:fld>
            <a:endParaRPr lang="fr-FR"/>
          </a:p>
        </p:txBody>
      </p:sp>
    </p:spTree>
    <p:extLst>
      <p:ext uri="{BB962C8B-B14F-4D97-AF65-F5344CB8AC3E}">
        <p14:creationId xmlns:p14="http://schemas.microsoft.com/office/powerpoint/2010/main" val="3403293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effectLst/>
              </a:rPr>
              <a:t>. </a:t>
            </a:r>
          </a:p>
          <a:p>
            <a:endParaRPr lang="fr-FR" dirty="0"/>
          </a:p>
        </p:txBody>
      </p:sp>
      <p:sp>
        <p:nvSpPr>
          <p:cNvPr id="4" name="Espace réservé du numéro de diapositive 3"/>
          <p:cNvSpPr>
            <a:spLocks noGrp="1"/>
          </p:cNvSpPr>
          <p:nvPr>
            <p:ph type="sldNum" sz="quarter" idx="5"/>
          </p:nvPr>
        </p:nvSpPr>
        <p:spPr/>
        <p:txBody>
          <a:bodyPr/>
          <a:lstStyle/>
          <a:p>
            <a:fld id="{DA0B01ED-85C8-304C-9E36-3EC2B709A67F}" type="slidenum">
              <a:rPr lang="fr-FR" smtClean="0"/>
              <a:pPr/>
              <a:t>28</a:t>
            </a:fld>
            <a:endParaRPr lang="fr-FR"/>
          </a:p>
        </p:txBody>
      </p:sp>
    </p:spTree>
    <p:extLst>
      <p:ext uri="{BB962C8B-B14F-4D97-AF65-F5344CB8AC3E}">
        <p14:creationId xmlns:p14="http://schemas.microsoft.com/office/powerpoint/2010/main" val="1173435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A0B01ED-85C8-304C-9E36-3EC2B709A67F}" type="slidenum">
              <a:rPr lang="fr-FR" smtClean="0"/>
              <a:pPr/>
              <a:t>29</a:t>
            </a:fld>
            <a:endParaRPr lang="fr-FR"/>
          </a:p>
        </p:txBody>
      </p:sp>
    </p:spTree>
    <p:extLst>
      <p:ext uri="{BB962C8B-B14F-4D97-AF65-F5344CB8AC3E}">
        <p14:creationId xmlns:p14="http://schemas.microsoft.com/office/powerpoint/2010/main" val="2139375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a:t>
            </a:r>
            <a:r>
              <a:rPr lang="fr-FR" baseline="0" dirty="0"/>
              <a:t> thème 5</a:t>
            </a:r>
            <a:r>
              <a:rPr lang="fr-FR" dirty="0"/>
              <a:t> est l’autre</a:t>
            </a:r>
            <a:r>
              <a:rPr lang="fr-FR" baseline="0" dirty="0"/>
              <a:t> thème à aborder pour l’épreuve écrite tous les ans,</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DA0B01ED-85C8-304C-9E36-3EC2B709A67F}" type="slidenum">
              <a:rPr lang="fr-FR" smtClean="0"/>
              <a:pPr/>
              <a:t>30</a:t>
            </a:fld>
            <a:endParaRPr lang="fr-FR"/>
          </a:p>
        </p:txBody>
      </p:sp>
    </p:spTree>
    <p:extLst>
      <p:ext uri="{BB962C8B-B14F-4D97-AF65-F5344CB8AC3E}">
        <p14:creationId xmlns:p14="http://schemas.microsoft.com/office/powerpoint/2010/main" val="4265071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A0B01ED-85C8-304C-9E36-3EC2B709A67F}" type="slidenum">
              <a:rPr lang="fr-FR" smtClean="0"/>
              <a:pPr/>
              <a:t>31</a:t>
            </a:fld>
            <a:endParaRPr lang="fr-FR"/>
          </a:p>
        </p:txBody>
      </p:sp>
    </p:spTree>
    <p:extLst>
      <p:ext uri="{BB962C8B-B14F-4D97-AF65-F5344CB8AC3E}">
        <p14:creationId xmlns:p14="http://schemas.microsoft.com/office/powerpoint/2010/main" val="2014628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A0B01ED-85C8-304C-9E36-3EC2B709A67F}" type="slidenum">
              <a:rPr lang="fr-FR" smtClean="0"/>
              <a:pPr/>
              <a:t>33</a:t>
            </a:fld>
            <a:endParaRPr lang="fr-FR"/>
          </a:p>
        </p:txBody>
      </p:sp>
    </p:spTree>
    <p:extLst>
      <p:ext uri="{BB962C8B-B14F-4D97-AF65-F5344CB8AC3E}">
        <p14:creationId xmlns:p14="http://schemas.microsoft.com/office/powerpoint/2010/main" val="6723014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Enjeu</a:t>
            </a:r>
            <a:r>
              <a:rPr lang="fr-FR" baseline="0" dirty="0"/>
              <a:t> : ce que l’on risque, ce que l’on peut gagner ou perdre dans une entreprise</a:t>
            </a:r>
            <a:endParaRPr lang="fr-FR" dirty="0"/>
          </a:p>
        </p:txBody>
      </p:sp>
      <p:sp>
        <p:nvSpPr>
          <p:cNvPr id="4" name="Espace réservé du numéro de diapositive 3"/>
          <p:cNvSpPr>
            <a:spLocks noGrp="1"/>
          </p:cNvSpPr>
          <p:nvPr>
            <p:ph type="sldNum" sz="quarter" idx="5"/>
          </p:nvPr>
        </p:nvSpPr>
        <p:spPr/>
        <p:txBody>
          <a:bodyPr/>
          <a:lstStyle/>
          <a:p>
            <a:fld id="{DA0B01ED-85C8-304C-9E36-3EC2B709A67F}" type="slidenum">
              <a:rPr lang="fr-FR" smtClean="0"/>
              <a:pPr/>
              <a:t>34</a:t>
            </a:fld>
            <a:endParaRPr lang="fr-FR"/>
          </a:p>
        </p:txBody>
      </p:sp>
    </p:spTree>
    <p:extLst>
      <p:ext uri="{BB962C8B-B14F-4D97-AF65-F5344CB8AC3E}">
        <p14:creationId xmlns:p14="http://schemas.microsoft.com/office/powerpoint/2010/main" val="37017968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A0B01ED-85C8-304C-9E36-3EC2B709A67F}" type="slidenum">
              <a:rPr lang="fr-FR" smtClean="0"/>
              <a:pPr/>
              <a:t>35</a:t>
            </a:fld>
            <a:endParaRPr lang="fr-FR"/>
          </a:p>
        </p:txBody>
      </p:sp>
    </p:spTree>
    <p:extLst>
      <p:ext uri="{BB962C8B-B14F-4D97-AF65-F5344CB8AC3E}">
        <p14:creationId xmlns:p14="http://schemas.microsoft.com/office/powerpoint/2010/main" val="33053424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notion de coopération et celle d’enjeu sont également centrales et peuvent donner le fil conducteur de ce programme.</a:t>
            </a:r>
          </a:p>
        </p:txBody>
      </p:sp>
      <p:sp>
        <p:nvSpPr>
          <p:cNvPr id="4" name="Espace réservé du numéro de diapositive 3"/>
          <p:cNvSpPr>
            <a:spLocks noGrp="1"/>
          </p:cNvSpPr>
          <p:nvPr>
            <p:ph type="sldNum" sz="quarter" idx="10"/>
          </p:nvPr>
        </p:nvSpPr>
        <p:spPr/>
        <p:txBody>
          <a:bodyPr/>
          <a:lstStyle/>
          <a:p>
            <a:fld id="{DA0B01ED-85C8-304C-9E36-3EC2B709A67F}" type="slidenum">
              <a:rPr lang="fr-FR" smtClean="0"/>
              <a:pPr/>
              <a:t>39</a:t>
            </a:fld>
            <a:endParaRPr lang="fr-FR"/>
          </a:p>
        </p:txBody>
      </p:sp>
    </p:spTree>
    <p:extLst>
      <p:ext uri="{BB962C8B-B14F-4D97-AF65-F5344CB8AC3E}">
        <p14:creationId xmlns:p14="http://schemas.microsoft.com/office/powerpoint/2010/main" val="5266183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Sujets larges (portent sur les axes, un jalon ne saurait être l’objet unique d’un sujet de dissertation).</a:t>
            </a:r>
          </a:p>
        </p:txBody>
      </p:sp>
      <p:sp>
        <p:nvSpPr>
          <p:cNvPr id="4" name="Espace réservé du numéro de diapositive 3"/>
          <p:cNvSpPr>
            <a:spLocks noGrp="1"/>
          </p:cNvSpPr>
          <p:nvPr>
            <p:ph type="sldNum" sz="quarter" idx="10"/>
          </p:nvPr>
        </p:nvSpPr>
        <p:spPr/>
        <p:txBody>
          <a:bodyPr/>
          <a:lstStyle/>
          <a:p>
            <a:fld id="{DA0B01ED-85C8-304C-9E36-3EC2B709A67F}" type="slidenum">
              <a:rPr lang="fr-FR" smtClean="0"/>
              <a:pPr/>
              <a:t>42</a:t>
            </a:fld>
            <a:endParaRPr lang="fr-FR"/>
          </a:p>
        </p:txBody>
      </p:sp>
    </p:spTree>
    <p:extLst>
      <p:ext uri="{BB962C8B-B14F-4D97-AF65-F5344CB8AC3E}">
        <p14:creationId xmlns:p14="http://schemas.microsoft.com/office/powerpoint/2010/main" val="17017388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A0B01ED-85C8-304C-9E36-3EC2B709A67F}" type="slidenum">
              <a:rPr lang="fr-FR" smtClean="0"/>
              <a:pPr/>
              <a:t>43</a:t>
            </a:fld>
            <a:endParaRPr lang="fr-FR"/>
          </a:p>
        </p:txBody>
      </p:sp>
    </p:spTree>
    <p:extLst>
      <p:ext uri="{BB962C8B-B14F-4D97-AF65-F5344CB8AC3E}">
        <p14:creationId xmlns:p14="http://schemas.microsoft.com/office/powerpoint/2010/main" val="14040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HGGSP et SES 2</a:t>
            </a:r>
            <a:r>
              <a:rPr lang="fr-FR" baseline="30000" dirty="0"/>
              <a:t>e</a:t>
            </a:r>
            <a:r>
              <a:rPr lang="fr-FR" dirty="0"/>
              <a:t> doublette la + choisie</a:t>
            </a:r>
            <a:r>
              <a:rPr lang="fr-FR" baseline="0" dirty="0"/>
              <a:t> dans la région et 1 peu + à Grenoble</a:t>
            </a:r>
            <a:endParaRPr lang="fr-FR" dirty="0"/>
          </a:p>
        </p:txBody>
      </p:sp>
      <p:sp>
        <p:nvSpPr>
          <p:cNvPr id="4" name="Espace réservé du numéro de diapositive 3"/>
          <p:cNvSpPr>
            <a:spLocks noGrp="1"/>
          </p:cNvSpPr>
          <p:nvPr>
            <p:ph type="sldNum" sz="quarter" idx="10"/>
          </p:nvPr>
        </p:nvSpPr>
        <p:spPr/>
        <p:txBody>
          <a:bodyPr/>
          <a:lstStyle/>
          <a:p>
            <a:fld id="{DA0B01ED-85C8-304C-9E36-3EC2B709A67F}" type="slidenum">
              <a:rPr lang="fr-FR" smtClean="0"/>
              <a:pPr/>
              <a:t>5</a:t>
            </a:fld>
            <a:endParaRPr lang="fr-FR"/>
          </a:p>
        </p:txBody>
      </p:sp>
    </p:spTree>
    <p:extLst>
      <p:ext uri="{BB962C8B-B14F-4D97-AF65-F5344CB8AC3E}">
        <p14:creationId xmlns:p14="http://schemas.microsoft.com/office/powerpoint/2010/main" val="345272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Cette année, en</a:t>
            </a:r>
            <a:r>
              <a:rPr lang="fr-FR" baseline="0" dirty="0"/>
              <a:t> première, 5</a:t>
            </a:r>
            <a:r>
              <a:rPr lang="fr-FR" baseline="30000" dirty="0"/>
              <a:t>e</a:t>
            </a:r>
            <a:r>
              <a:rPr lang="fr-FR" baseline="0" dirty="0"/>
              <a:t> ES le plus demandé (37%) et une demande en hausse (+3,6%).</a:t>
            </a:r>
          </a:p>
          <a:p>
            <a:r>
              <a:rPr lang="fr-FR" baseline="0" dirty="0"/>
              <a:t>Elle reste la 5</a:t>
            </a:r>
            <a:r>
              <a:rPr lang="fr-FR" baseline="30000" dirty="0"/>
              <a:t>e</a:t>
            </a:r>
            <a:r>
              <a:rPr lang="fr-FR" baseline="0" dirty="0"/>
              <a:t> la plus suivie en Terminale (26%): plus d’un quart des élèves de terminale générale ont choisi cette spécialité,</a:t>
            </a:r>
          </a:p>
          <a:p>
            <a:r>
              <a:rPr lang="fr-FR" baseline="0" dirty="0"/>
              <a:t>Les enseignants ont réussi à intéresser et accrocher les élèves. </a:t>
            </a:r>
          </a:p>
          <a:p>
            <a:r>
              <a:rPr lang="fr-FR" baseline="0" dirty="0"/>
              <a:t>Cette spé est considérée comme un atout pour la réussite des études dans le supérieur. </a:t>
            </a:r>
            <a:endParaRPr lang="fr-FR" dirty="0"/>
          </a:p>
        </p:txBody>
      </p:sp>
      <p:sp>
        <p:nvSpPr>
          <p:cNvPr id="4" name="Espace réservé du numéro de diapositive 3"/>
          <p:cNvSpPr>
            <a:spLocks noGrp="1"/>
          </p:cNvSpPr>
          <p:nvPr>
            <p:ph type="sldNum" sz="quarter" idx="10"/>
          </p:nvPr>
        </p:nvSpPr>
        <p:spPr/>
        <p:txBody>
          <a:bodyPr/>
          <a:lstStyle/>
          <a:p>
            <a:fld id="{DA0B01ED-85C8-304C-9E36-3EC2B709A67F}" type="slidenum">
              <a:rPr lang="fr-FR" smtClean="0"/>
              <a:pPr/>
              <a:t>6</a:t>
            </a:fld>
            <a:endParaRPr lang="fr-FR"/>
          </a:p>
        </p:txBody>
      </p:sp>
    </p:spTree>
    <p:extLst>
      <p:ext uri="{BB962C8B-B14F-4D97-AF65-F5344CB8AC3E}">
        <p14:creationId xmlns:p14="http://schemas.microsoft.com/office/powerpoint/2010/main" val="2651075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Plan</a:t>
            </a:r>
            <a:r>
              <a:rPr lang="fr-FR" baseline="0" dirty="0"/>
              <a:t> de travail = </a:t>
            </a:r>
            <a:r>
              <a:rPr lang="fr-FR" dirty="0"/>
              <a:t>Il s’agit d’activités que l’élève est en mesure de faire seul, en autonomie, afin qu’il consolide des notions déjà vues et/ou qu’il acquière des méthodes de travail. Les élèves n’ayant pas tous les mêmes besoins, chacun aura ses travaux spécifiques.</a:t>
            </a:r>
          </a:p>
          <a:p>
            <a:r>
              <a:rPr lang="fr-FR" dirty="0"/>
              <a:t>Le plan de travail peut relever du contrat (négocié) si l’élève est amené à s’engager sur des tâches à accomplir dans un temps défini.</a:t>
            </a:r>
          </a:p>
          <a:p>
            <a:r>
              <a:rPr lang="fr-FR" b="1" dirty="0"/>
              <a:t>Supports</a:t>
            </a:r>
            <a:r>
              <a:rPr lang="fr-FR" dirty="0"/>
              <a:t> : différents</a:t>
            </a:r>
          </a:p>
          <a:p>
            <a:r>
              <a:rPr lang="fr-FR" b="1" dirty="0"/>
              <a:t>Consignes</a:t>
            </a:r>
            <a:r>
              <a:rPr lang="fr-FR" dirty="0"/>
              <a:t> : différentes</a:t>
            </a:r>
          </a:p>
          <a:p>
            <a:r>
              <a:rPr lang="fr-FR" b="1" dirty="0"/>
              <a:t>Étayage du maître</a:t>
            </a:r>
            <a:r>
              <a:rPr lang="fr-FR" dirty="0"/>
              <a:t> : selon le besoin</a:t>
            </a:r>
          </a:p>
          <a:p>
            <a:r>
              <a:rPr lang="fr-FR" sz="1200" b="1" kern="1200" dirty="0">
                <a:solidFill>
                  <a:schemeClr val="tx1"/>
                </a:solidFill>
                <a:effectLst/>
                <a:latin typeface="+mn-lt"/>
                <a:ea typeface="+mn-ea"/>
                <a:cs typeface="+mn-cs"/>
              </a:rPr>
              <a:t>Situation de départ</a:t>
            </a:r>
            <a:endParaRPr lang="fr-FR" b="1" dirty="0"/>
          </a:p>
          <a:p>
            <a:r>
              <a:rPr lang="fr-FR" dirty="0"/>
              <a:t>Pour que cette autonomie soit possible, il importe que les élèves se soient appropriés les espaces de la classe, qu’ils sachent où se trouvent les ressources, les outils. L’enseignant doit avoir installé des habitudes de travail qui facilitent la gestion de la vie du groupe.</a:t>
            </a:r>
          </a:p>
          <a:p>
            <a:r>
              <a:rPr lang="fr-FR" sz="1200" b="1" kern="1200" dirty="0">
                <a:solidFill>
                  <a:schemeClr val="tx1"/>
                </a:solidFill>
                <a:effectLst/>
                <a:latin typeface="+mn-lt"/>
                <a:ea typeface="+mn-ea"/>
                <a:cs typeface="+mn-cs"/>
              </a:rPr>
              <a:t>Préparation  </a:t>
            </a:r>
            <a:endParaRPr lang="fr-FR" b="1" dirty="0"/>
          </a:p>
          <a:p>
            <a:r>
              <a:rPr lang="fr-FR" dirty="0"/>
              <a:t>Le professeur liste les activités que l’élève devra réaliser durant le temps correspondant au "plan de travail". Il doit être attentif à ce que ces tâches soient comprises par l’élève sans nécessiter d’intervention du maître. Une partie des activités peut être commune aux élèves.</a:t>
            </a:r>
          </a:p>
          <a:p>
            <a:r>
              <a:rPr lang="fr-FR" sz="1200" b="1" kern="1200" dirty="0">
                <a:solidFill>
                  <a:schemeClr val="tx1"/>
                </a:solidFill>
                <a:effectLst/>
                <a:latin typeface="+mn-lt"/>
                <a:ea typeface="+mn-ea"/>
                <a:cs typeface="+mn-cs"/>
              </a:rPr>
              <a:t>Déroulement </a:t>
            </a:r>
            <a:endParaRPr lang="fr-FR" b="1" dirty="0"/>
          </a:p>
          <a:p>
            <a:r>
              <a:rPr lang="fr-FR" dirty="0"/>
              <a:t>L’élève reçoit ou consulte son plan de travail pour la séance et se met au travail en autonomie.</a:t>
            </a:r>
          </a:p>
          <a:p>
            <a:r>
              <a:rPr lang="fr-FR" dirty="0"/>
              <a:t>L’enseignant veille à la mise au travail, à la stimulation de chacun ; il intervient auprès de tel ou tel élève pour lui apporter une aide particulière, une explicitation complémentaire, un point sur la mise en œuvre du plan de travail.</a:t>
            </a:r>
          </a:p>
          <a:p>
            <a:r>
              <a:rPr lang="fr-FR" dirty="0"/>
              <a:t>Le plan de travail s’arrête à la fin du temps imparti et ne fait pas l’objet de mise en commun sur le contenu. En revanche un échange peut avoir lieu sur les méthodes de travail.</a:t>
            </a:r>
          </a:p>
          <a:p>
            <a:r>
              <a:rPr lang="fr-FR" sz="1200" b="1" kern="1200" dirty="0">
                <a:solidFill>
                  <a:schemeClr val="tx1"/>
                </a:solidFill>
                <a:effectLst/>
                <a:latin typeface="+mn-lt"/>
                <a:ea typeface="+mn-ea"/>
                <a:cs typeface="+mn-cs"/>
              </a:rPr>
              <a:t>L’autocorrection</a:t>
            </a:r>
            <a:endParaRPr lang="fr-FR" b="1" dirty="0"/>
          </a:p>
          <a:p>
            <a:r>
              <a:rPr lang="fr-FR" dirty="0"/>
              <a:t>L’autonomie peut aller jusqu’à offrir aux élèves une fiche autocorrective des tâches réalisées.</a:t>
            </a:r>
          </a:p>
          <a:p>
            <a:endParaRPr lang="fr-FR" dirty="0"/>
          </a:p>
        </p:txBody>
      </p:sp>
      <p:sp>
        <p:nvSpPr>
          <p:cNvPr id="4" name="Espace réservé du numéro de diapositive 3"/>
          <p:cNvSpPr>
            <a:spLocks noGrp="1"/>
          </p:cNvSpPr>
          <p:nvPr>
            <p:ph type="sldNum" sz="quarter" idx="10"/>
          </p:nvPr>
        </p:nvSpPr>
        <p:spPr/>
        <p:txBody>
          <a:bodyPr/>
          <a:lstStyle/>
          <a:p>
            <a:fld id="{DA0B01ED-85C8-304C-9E36-3EC2B709A67F}" type="slidenum">
              <a:rPr lang="fr-FR" smtClean="0"/>
              <a:pPr/>
              <a:t>8</a:t>
            </a:fld>
            <a:endParaRPr lang="fr-FR"/>
          </a:p>
        </p:txBody>
      </p:sp>
    </p:spTree>
    <p:extLst>
      <p:ext uri="{BB962C8B-B14F-4D97-AF65-F5344CB8AC3E}">
        <p14:creationId xmlns:p14="http://schemas.microsoft.com/office/powerpoint/2010/main" val="1493199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A0B01ED-85C8-304C-9E36-3EC2B709A67F}" type="slidenum">
              <a:rPr lang="fr-FR" smtClean="0"/>
              <a:pPr/>
              <a:t>9</a:t>
            </a:fld>
            <a:endParaRPr lang="fr-FR"/>
          </a:p>
        </p:txBody>
      </p:sp>
    </p:spTree>
    <p:extLst>
      <p:ext uri="{BB962C8B-B14F-4D97-AF65-F5344CB8AC3E}">
        <p14:creationId xmlns:p14="http://schemas.microsoft.com/office/powerpoint/2010/main" val="3538400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latin typeface="+mn-lt"/>
                <a:ea typeface="+mn-ea"/>
                <a:cs typeface="+mn-cs"/>
              </a:rPr>
              <a:t>Sciences </a:t>
            </a:r>
            <a:r>
              <a:rPr lang="fr-FR" sz="1200" b="1" kern="1200" dirty="0" err="1">
                <a:solidFill>
                  <a:schemeClr val="tx1"/>
                </a:solidFill>
                <a:latin typeface="+mn-lt"/>
                <a:ea typeface="+mn-ea"/>
                <a:cs typeface="+mn-cs"/>
              </a:rPr>
              <a:t>pô</a:t>
            </a:r>
            <a:r>
              <a:rPr lang="fr-FR" sz="1200" b="1" kern="1200" dirty="0">
                <a:solidFill>
                  <a:schemeClr val="tx1"/>
                </a:solidFill>
                <a:latin typeface="+mn-lt"/>
                <a:ea typeface="+mn-ea"/>
                <a:cs typeface="+mn-cs"/>
              </a:rPr>
              <a:t> : </a:t>
            </a:r>
            <a:r>
              <a:rPr lang="fr-FR" sz="1200" kern="1200" dirty="0">
                <a:solidFill>
                  <a:schemeClr val="tx1"/>
                </a:solidFill>
                <a:latin typeface="+mn-lt"/>
                <a:ea typeface="+mn-ea"/>
                <a:cs typeface="+mn-cs"/>
              </a:rPr>
              <a:t>Deux conceptions : </a:t>
            </a:r>
          </a:p>
          <a:p>
            <a:pPr marL="0" marR="0" indent="0" algn="l" defTabSz="914400" rtl="0" eaLnBrk="1" fontAlgn="auto" latinLnBrk="0" hangingPunct="1">
              <a:lnSpc>
                <a:spcPct val="100000"/>
              </a:lnSpc>
              <a:spcBef>
                <a:spcPts val="0"/>
              </a:spcBef>
              <a:spcAft>
                <a:spcPts val="0"/>
              </a:spcAft>
              <a:buClrTx/>
              <a:buSzTx/>
              <a:buFontTx/>
              <a:buChar char="-"/>
              <a:tabLst/>
              <a:defRPr/>
            </a:pPr>
            <a:r>
              <a:rPr lang="fr-FR" sz="1200" kern="1200" dirty="0">
                <a:solidFill>
                  <a:schemeClr val="tx1"/>
                </a:solidFill>
                <a:latin typeface="+mn-lt"/>
                <a:ea typeface="+mn-ea"/>
                <a:cs typeface="+mn-cs"/>
              </a:rPr>
              <a:t>une large, celle de l’agrégation de sciences politiques centré sur la sociologie politique et ouverte à la géopolitique, aux relations internationales et à la philosophie et </a:t>
            </a:r>
          </a:p>
          <a:p>
            <a:pPr marL="0" marR="0" indent="0" algn="l" defTabSz="914400" rtl="0" eaLnBrk="1" fontAlgn="auto" latinLnBrk="0" hangingPunct="1">
              <a:lnSpc>
                <a:spcPct val="100000"/>
              </a:lnSpc>
              <a:spcBef>
                <a:spcPts val="0"/>
              </a:spcBef>
              <a:spcAft>
                <a:spcPts val="0"/>
              </a:spcAft>
              <a:buClrTx/>
              <a:buSzTx/>
              <a:buFontTx/>
              <a:buChar char="-"/>
              <a:tabLst/>
              <a:defRPr/>
            </a:pPr>
            <a:r>
              <a:rPr lang="fr-FR" sz="1200" kern="1200" dirty="0">
                <a:solidFill>
                  <a:schemeClr val="tx1"/>
                </a:solidFill>
                <a:latin typeface="+mn-lt"/>
                <a:ea typeface="+mn-ea"/>
                <a:cs typeface="+mn-cs"/>
              </a:rPr>
              <a:t>une autre plus restreinte celle de l’IG et de la spécialité SES. </a:t>
            </a:r>
          </a:p>
          <a:p>
            <a:pPr marL="0" marR="0" indent="0" algn="l" defTabSz="914400" rtl="0" eaLnBrk="1" fontAlgn="auto" latinLnBrk="0" hangingPunct="1">
              <a:lnSpc>
                <a:spcPct val="100000"/>
              </a:lnSpc>
              <a:spcBef>
                <a:spcPts val="0"/>
              </a:spcBef>
              <a:spcAft>
                <a:spcPts val="0"/>
              </a:spcAft>
              <a:buClrTx/>
              <a:buSzTx/>
              <a:buFontTx/>
              <a:buChar char="-"/>
              <a:tabLst/>
              <a:defRPr/>
            </a:pPr>
            <a:endParaRPr lang="fr-FR"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latin typeface="+mn-lt"/>
                <a:ea typeface="+mn-ea"/>
                <a:cs typeface="+mn-cs"/>
              </a:rPr>
              <a:t>Dans le groupe d’experts de la spécialité HGGSP, ce sont des universitaires de sciences politiques de la conception large.   Etre clair sur ce qu’est la science politique, la nôtre englobe les relations internationales et les idées politiques</a:t>
            </a:r>
          </a:p>
          <a:p>
            <a:endParaRPr lang="fr-FR" dirty="0"/>
          </a:p>
        </p:txBody>
      </p:sp>
    </p:spTree>
    <p:extLst>
      <p:ext uri="{BB962C8B-B14F-4D97-AF65-F5344CB8AC3E}">
        <p14:creationId xmlns:p14="http://schemas.microsoft.com/office/powerpoint/2010/main" val="3973383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a:t>Critique des sources </a:t>
            </a:r>
            <a:r>
              <a:rPr lang="fr-FR" sz="1200" dirty="0"/>
              <a:t>: </a:t>
            </a:r>
          </a:p>
          <a:p>
            <a:r>
              <a:rPr lang="fr-FR" sz="1200" dirty="0"/>
              <a:t>Il s’agit que </a:t>
            </a:r>
            <a:r>
              <a:rPr lang="fr-FR" sz="1200" b="1" dirty="0"/>
              <a:t>l’élève pense automatiquement à porter un regard critique sur les sources </a:t>
            </a:r>
            <a:r>
              <a:rPr lang="fr-FR" sz="1200" dirty="0"/>
              <a:t>des documents qui lui sont fournis, sans que cela lui soit demandé. </a:t>
            </a:r>
          </a:p>
          <a:p>
            <a:r>
              <a:rPr lang="fr-FR" sz="1200" dirty="0"/>
              <a:t>- interne : consiste à comprendre ce que l'auteur a voulu dire, s'il a cru ce qu'il a dit, s'il a été fondé à croire ce qu'il a vu</a:t>
            </a:r>
          </a:p>
          <a:p>
            <a:r>
              <a:rPr lang="fr-FR" sz="1200" dirty="0"/>
              <a:t>- externe : permet de juger de l'authenticité du document, de ses procédures de fabrication, de son intégralité</a:t>
            </a:r>
          </a:p>
          <a:p>
            <a:r>
              <a:rPr lang="fr-FR" sz="1200" dirty="0"/>
              <a:t>- de provenance  </a:t>
            </a:r>
          </a:p>
          <a:p>
            <a:r>
              <a:rPr lang="fr-FR" sz="1200" dirty="0"/>
              <a:t>- de portée</a:t>
            </a:r>
          </a:p>
          <a:p>
            <a:endParaRPr lang="fr-FR" dirty="0"/>
          </a:p>
        </p:txBody>
      </p:sp>
      <p:sp>
        <p:nvSpPr>
          <p:cNvPr id="4" name="Espace réservé du numéro de diapositive 3"/>
          <p:cNvSpPr>
            <a:spLocks noGrp="1"/>
          </p:cNvSpPr>
          <p:nvPr>
            <p:ph type="sldNum" sz="quarter" idx="5"/>
          </p:nvPr>
        </p:nvSpPr>
        <p:spPr/>
        <p:txBody>
          <a:bodyPr/>
          <a:lstStyle/>
          <a:p>
            <a:fld id="{DA0B01ED-85C8-304C-9E36-3EC2B709A67F}" type="slidenum">
              <a:rPr lang="fr-FR" smtClean="0"/>
              <a:pPr/>
              <a:t>11</a:t>
            </a:fld>
            <a:endParaRPr lang="fr-FR"/>
          </a:p>
        </p:txBody>
      </p:sp>
    </p:spTree>
    <p:extLst>
      <p:ext uri="{BB962C8B-B14F-4D97-AF65-F5344CB8AC3E}">
        <p14:creationId xmlns:p14="http://schemas.microsoft.com/office/powerpoint/2010/main" val="946984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A0B01ED-85C8-304C-9E36-3EC2B709A67F}" type="slidenum">
              <a:rPr lang="fr-FR" smtClean="0"/>
              <a:pPr/>
              <a:t>12</a:t>
            </a:fld>
            <a:endParaRPr lang="fr-FR"/>
          </a:p>
        </p:txBody>
      </p:sp>
    </p:spTree>
    <p:extLst>
      <p:ext uri="{BB962C8B-B14F-4D97-AF65-F5344CB8AC3E}">
        <p14:creationId xmlns:p14="http://schemas.microsoft.com/office/powerpoint/2010/main" val="320183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4DE24B-B7FB-4E45-BB98-4ABA3A5410E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4358E3B-DA00-8945-AA86-3BF5CB707C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0745221-7F1F-4748-B01A-29ACDB13918B}"/>
              </a:ext>
            </a:extLst>
          </p:cNvPr>
          <p:cNvSpPr>
            <a:spLocks noGrp="1"/>
          </p:cNvSpPr>
          <p:nvPr>
            <p:ph type="dt" sz="half" idx="10"/>
          </p:nvPr>
        </p:nvSpPr>
        <p:spPr/>
        <p:txBody>
          <a:bodyPr/>
          <a:lstStyle/>
          <a:p>
            <a:fld id="{785AB18F-E184-1446-9DA5-D114FB872022}" type="datetimeFigureOut">
              <a:rPr lang="fr-FR" smtClean="0"/>
              <a:pPr/>
              <a:t>14/10/2020</a:t>
            </a:fld>
            <a:endParaRPr lang="fr-FR"/>
          </a:p>
        </p:txBody>
      </p:sp>
      <p:sp>
        <p:nvSpPr>
          <p:cNvPr id="5" name="Espace réservé du pied de page 4">
            <a:extLst>
              <a:ext uri="{FF2B5EF4-FFF2-40B4-BE49-F238E27FC236}">
                <a16:creationId xmlns:a16="http://schemas.microsoft.com/office/drawing/2014/main" id="{B74803BB-E3F9-DC4D-9F57-9519B3899EE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0F61FB5-3CAE-BF48-B737-A71D945B98BB}"/>
              </a:ext>
            </a:extLst>
          </p:cNvPr>
          <p:cNvSpPr>
            <a:spLocks noGrp="1"/>
          </p:cNvSpPr>
          <p:nvPr>
            <p:ph type="sldNum" sz="quarter" idx="12"/>
          </p:nvPr>
        </p:nvSpPr>
        <p:spPr/>
        <p:txBody>
          <a:bodyPr/>
          <a:lstStyle/>
          <a:p>
            <a:fld id="{5DEAD6F1-DC92-B040-896C-1FF4234DB1BC}" type="slidenum">
              <a:rPr lang="fr-FR" smtClean="0"/>
              <a:pPr/>
              <a:t>‹N°›</a:t>
            </a:fld>
            <a:endParaRPr lang="fr-FR"/>
          </a:p>
        </p:txBody>
      </p:sp>
    </p:spTree>
    <p:extLst>
      <p:ext uri="{BB962C8B-B14F-4D97-AF65-F5344CB8AC3E}">
        <p14:creationId xmlns:p14="http://schemas.microsoft.com/office/powerpoint/2010/main" val="3437150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31396A-C933-9E46-BB5C-70189D65AA9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08FF958-40E0-C349-B5BC-E5338FC0850C}"/>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32857573-894A-DB43-9CC4-93F5277B44D7}"/>
              </a:ext>
            </a:extLst>
          </p:cNvPr>
          <p:cNvSpPr>
            <a:spLocks noGrp="1"/>
          </p:cNvSpPr>
          <p:nvPr>
            <p:ph type="dt" sz="half" idx="10"/>
          </p:nvPr>
        </p:nvSpPr>
        <p:spPr/>
        <p:txBody>
          <a:bodyPr/>
          <a:lstStyle/>
          <a:p>
            <a:fld id="{785AB18F-E184-1446-9DA5-D114FB872022}" type="datetimeFigureOut">
              <a:rPr lang="fr-FR" smtClean="0"/>
              <a:pPr/>
              <a:t>14/10/2020</a:t>
            </a:fld>
            <a:endParaRPr lang="fr-FR"/>
          </a:p>
        </p:txBody>
      </p:sp>
      <p:sp>
        <p:nvSpPr>
          <p:cNvPr id="5" name="Espace réservé du pied de page 4">
            <a:extLst>
              <a:ext uri="{FF2B5EF4-FFF2-40B4-BE49-F238E27FC236}">
                <a16:creationId xmlns:a16="http://schemas.microsoft.com/office/drawing/2014/main" id="{841944D5-5BE0-B042-BB50-47A39A3557A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2FE2093-DB24-A94F-B2FA-FC04DA766D74}"/>
              </a:ext>
            </a:extLst>
          </p:cNvPr>
          <p:cNvSpPr>
            <a:spLocks noGrp="1"/>
          </p:cNvSpPr>
          <p:nvPr>
            <p:ph type="sldNum" sz="quarter" idx="12"/>
          </p:nvPr>
        </p:nvSpPr>
        <p:spPr/>
        <p:txBody>
          <a:bodyPr/>
          <a:lstStyle/>
          <a:p>
            <a:fld id="{5DEAD6F1-DC92-B040-896C-1FF4234DB1BC}" type="slidenum">
              <a:rPr lang="fr-FR" smtClean="0"/>
              <a:pPr/>
              <a:t>‹N°›</a:t>
            </a:fld>
            <a:endParaRPr lang="fr-FR"/>
          </a:p>
        </p:txBody>
      </p:sp>
    </p:spTree>
    <p:extLst>
      <p:ext uri="{BB962C8B-B14F-4D97-AF65-F5344CB8AC3E}">
        <p14:creationId xmlns:p14="http://schemas.microsoft.com/office/powerpoint/2010/main" val="3485560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5A57FA7-A46D-4D46-9A18-8DEB676A509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C913D84-66FC-9549-B6CD-2123CD078B2D}"/>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C7DF489E-B940-344E-AAC7-607D17AD4B2A}"/>
              </a:ext>
            </a:extLst>
          </p:cNvPr>
          <p:cNvSpPr>
            <a:spLocks noGrp="1"/>
          </p:cNvSpPr>
          <p:nvPr>
            <p:ph type="dt" sz="half" idx="10"/>
          </p:nvPr>
        </p:nvSpPr>
        <p:spPr/>
        <p:txBody>
          <a:bodyPr/>
          <a:lstStyle/>
          <a:p>
            <a:fld id="{785AB18F-E184-1446-9DA5-D114FB872022}" type="datetimeFigureOut">
              <a:rPr lang="fr-FR" smtClean="0"/>
              <a:pPr/>
              <a:t>14/10/2020</a:t>
            </a:fld>
            <a:endParaRPr lang="fr-FR"/>
          </a:p>
        </p:txBody>
      </p:sp>
      <p:sp>
        <p:nvSpPr>
          <p:cNvPr id="5" name="Espace réservé du pied de page 4">
            <a:extLst>
              <a:ext uri="{FF2B5EF4-FFF2-40B4-BE49-F238E27FC236}">
                <a16:creationId xmlns:a16="http://schemas.microsoft.com/office/drawing/2014/main" id="{96317374-38E1-E341-B817-49467D4E807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3575F9B-6CF5-344E-AC4A-366880BBA132}"/>
              </a:ext>
            </a:extLst>
          </p:cNvPr>
          <p:cNvSpPr>
            <a:spLocks noGrp="1"/>
          </p:cNvSpPr>
          <p:nvPr>
            <p:ph type="sldNum" sz="quarter" idx="12"/>
          </p:nvPr>
        </p:nvSpPr>
        <p:spPr/>
        <p:txBody>
          <a:bodyPr/>
          <a:lstStyle/>
          <a:p>
            <a:fld id="{5DEAD6F1-DC92-B040-896C-1FF4234DB1BC}" type="slidenum">
              <a:rPr lang="fr-FR" smtClean="0"/>
              <a:pPr/>
              <a:t>‹N°›</a:t>
            </a:fld>
            <a:endParaRPr lang="fr-FR"/>
          </a:p>
        </p:txBody>
      </p:sp>
    </p:spTree>
    <p:extLst>
      <p:ext uri="{BB962C8B-B14F-4D97-AF65-F5344CB8AC3E}">
        <p14:creationId xmlns:p14="http://schemas.microsoft.com/office/powerpoint/2010/main" val="3339002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tandart page + 4 photo">
    <p:spTree>
      <p:nvGrpSpPr>
        <p:cNvPr id="1" name=""/>
        <p:cNvGrpSpPr/>
        <p:nvPr/>
      </p:nvGrpSpPr>
      <p:grpSpPr>
        <a:xfrm>
          <a:off x="0" y="0"/>
          <a:ext cx="0" cy="0"/>
          <a:chOff x="0" y="0"/>
          <a:chExt cx="0" cy="0"/>
        </a:xfrm>
      </p:grpSpPr>
      <p:sp>
        <p:nvSpPr>
          <p:cNvPr id="6" name="Shape 11">
            <a:extLst>
              <a:ext uri="{FF2B5EF4-FFF2-40B4-BE49-F238E27FC236}">
                <a16:creationId xmlns:a16="http://schemas.microsoft.com/office/drawing/2014/main" id="{3D3DE391-AC88-4B7D-80C5-5FA18391D9EE}"/>
              </a:ext>
            </a:extLst>
          </p:cNvPr>
          <p:cNvSpPr>
            <a:spLocks noChangeArrowheads="1"/>
          </p:cNvSpPr>
          <p:nvPr/>
        </p:nvSpPr>
        <p:spPr bwMode="auto">
          <a:xfrm>
            <a:off x="11314113" y="365919"/>
            <a:ext cx="431800" cy="431800"/>
          </a:xfrm>
          <a:prstGeom prst="ellipse">
            <a:avLst/>
          </a:prstGeom>
          <a:solidFill>
            <a:srgbClr val="BECD3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nchor="ctr"/>
          <a:lstStyle/>
          <a:p>
            <a:pPr algn="ctr" eaLnBrk="1"/>
            <a:endParaRPr lang="fr-FR" altLang="fr-FR" sz="1600" baseline="0">
              <a:solidFill>
                <a:srgbClr val="FFFFFF"/>
              </a:solidFill>
              <a:latin typeface="Helvetica Light"/>
              <a:ea typeface="Helvetica Light"/>
              <a:cs typeface="Helvetica Light"/>
              <a:sym typeface="Helvetica Light"/>
            </a:endParaRPr>
          </a:p>
        </p:txBody>
      </p:sp>
      <p:sp>
        <p:nvSpPr>
          <p:cNvPr id="7" name="Shape 13">
            <a:extLst>
              <a:ext uri="{FF2B5EF4-FFF2-40B4-BE49-F238E27FC236}">
                <a16:creationId xmlns:a16="http://schemas.microsoft.com/office/drawing/2014/main" id="{A5CD9AC4-DB0A-4CFE-8950-27DF3A00CBA3}"/>
              </a:ext>
            </a:extLst>
          </p:cNvPr>
          <p:cNvSpPr>
            <a:spLocks noChangeArrowheads="1"/>
          </p:cNvSpPr>
          <p:nvPr/>
        </p:nvSpPr>
        <p:spPr bwMode="auto">
          <a:xfrm>
            <a:off x="850900" y="442099"/>
            <a:ext cx="1562159" cy="26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25400" tIns="25400" rIns="25400" bIns="25400" anchor="ctr">
            <a:spAutoFit/>
          </a:bodyPr>
          <a:lstStyle>
            <a:lvl1pPr>
              <a:defRPr sz="2800" b="1" cap="all" spc="279" baseline="0">
                <a:solidFill>
                  <a:srgbClr val="A7B32A"/>
                </a:solidFill>
              </a:defRPr>
            </a:lvl1pPr>
          </a:lstStyle>
          <a:p>
            <a:pPr eaLnBrk="1" fontAlgn="auto">
              <a:spcBef>
                <a:spcPts val="0"/>
              </a:spcBef>
              <a:spcAft>
                <a:spcPts val="0"/>
              </a:spcAft>
              <a:defRPr/>
            </a:pPr>
            <a:r>
              <a:rPr sz="1400" kern="0">
                <a:latin typeface="+mj-lt"/>
                <a:ea typeface="+mj-ea"/>
                <a:cs typeface="+mj-cs"/>
                <a:sym typeface="Open Sans"/>
              </a:rPr>
              <a:t>environment</a:t>
            </a:r>
          </a:p>
        </p:txBody>
      </p:sp>
      <p:grpSp>
        <p:nvGrpSpPr>
          <p:cNvPr id="8" name="Group 16">
            <a:extLst>
              <a:ext uri="{FF2B5EF4-FFF2-40B4-BE49-F238E27FC236}">
                <a16:creationId xmlns:a16="http://schemas.microsoft.com/office/drawing/2014/main" id="{88019C8B-02ED-4DA5-821C-B1681D325B6C}"/>
              </a:ext>
            </a:extLst>
          </p:cNvPr>
          <p:cNvGrpSpPr>
            <a:grpSpLocks/>
          </p:cNvGrpSpPr>
          <p:nvPr/>
        </p:nvGrpSpPr>
        <p:grpSpPr bwMode="auto">
          <a:xfrm>
            <a:off x="582613" y="241300"/>
            <a:ext cx="172244" cy="511969"/>
            <a:chOff x="0" y="0"/>
            <a:chExt cx="344494" cy="1023699"/>
          </a:xfrm>
        </p:grpSpPr>
        <p:sp>
          <p:nvSpPr>
            <p:cNvPr id="9" name="Shape 14">
              <a:extLst>
                <a:ext uri="{FF2B5EF4-FFF2-40B4-BE49-F238E27FC236}">
                  <a16:creationId xmlns:a16="http://schemas.microsoft.com/office/drawing/2014/main" id="{532159E2-D107-4897-B7CF-16C40B62C17E}"/>
                </a:ext>
              </a:extLst>
            </p:cNvPr>
            <p:cNvSpPr>
              <a:spLocks/>
            </p:cNvSpPr>
            <p:nvPr/>
          </p:nvSpPr>
          <p:spPr bwMode="auto">
            <a:xfrm>
              <a:off x="3855" y="-1"/>
              <a:ext cx="323987" cy="348565"/>
            </a:xfrm>
            <a:custGeom>
              <a:avLst/>
              <a:gdLst>
                <a:gd name="T0" fmla="*/ 161994 w 21322"/>
                <a:gd name="T1" fmla="*/ 174283 h 21321"/>
                <a:gd name="T2" fmla="*/ 161994 w 21322"/>
                <a:gd name="T3" fmla="*/ 174283 h 21321"/>
                <a:gd name="T4" fmla="*/ 161994 w 21322"/>
                <a:gd name="T5" fmla="*/ 174283 h 21321"/>
                <a:gd name="T6" fmla="*/ 161994 w 21322"/>
                <a:gd name="T7" fmla="*/ 174283 h 21321"/>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22" h="21321" extrusionOk="0">
                  <a:moveTo>
                    <a:pt x="14200" y="20943"/>
                  </a:moveTo>
                  <a:cubicBezTo>
                    <a:pt x="12882" y="20671"/>
                    <a:pt x="11530" y="20564"/>
                    <a:pt x="10182" y="20625"/>
                  </a:cubicBezTo>
                  <a:cubicBezTo>
                    <a:pt x="8812" y="20687"/>
                    <a:pt x="7457" y="20921"/>
                    <a:pt x="6155" y="21321"/>
                  </a:cubicBezTo>
                  <a:cubicBezTo>
                    <a:pt x="5595" y="19986"/>
                    <a:pt x="4862" y="18719"/>
                    <a:pt x="3974" y="17548"/>
                  </a:cubicBezTo>
                  <a:cubicBezTo>
                    <a:pt x="3008" y="16273"/>
                    <a:pt x="1866" y="15123"/>
                    <a:pt x="578" y="14125"/>
                  </a:cubicBezTo>
                  <a:cubicBezTo>
                    <a:pt x="-51" y="13641"/>
                    <a:pt x="-185" y="12794"/>
                    <a:pt x="267" y="12162"/>
                  </a:cubicBezTo>
                  <a:cubicBezTo>
                    <a:pt x="802" y="11413"/>
                    <a:pt x="1915" y="11255"/>
                    <a:pt x="2667" y="11821"/>
                  </a:cubicBezTo>
                  <a:cubicBezTo>
                    <a:pt x="4104" y="12803"/>
                    <a:pt x="5389" y="13966"/>
                    <a:pt x="6483" y="15277"/>
                  </a:cubicBezTo>
                  <a:cubicBezTo>
                    <a:pt x="7473" y="16462"/>
                    <a:pt x="8298" y="17759"/>
                    <a:pt x="8941" y="19135"/>
                  </a:cubicBezTo>
                  <a:cubicBezTo>
                    <a:pt x="8448" y="16154"/>
                    <a:pt x="8243" y="13138"/>
                    <a:pt x="8327" y="10123"/>
                  </a:cubicBezTo>
                  <a:cubicBezTo>
                    <a:pt x="8409" y="7173"/>
                    <a:pt x="8769" y="4235"/>
                    <a:pt x="9402" y="1343"/>
                  </a:cubicBezTo>
                  <a:cubicBezTo>
                    <a:pt x="9571" y="320"/>
                    <a:pt x="10735" y="-279"/>
                    <a:pt x="11758" y="130"/>
                  </a:cubicBezTo>
                  <a:cubicBezTo>
                    <a:pt x="12471" y="416"/>
                    <a:pt x="12862" y="1137"/>
                    <a:pt x="12684" y="1840"/>
                  </a:cubicBezTo>
                  <a:cubicBezTo>
                    <a:pt x="12237" y="4303"/>
                    <a:pt x="11899" y="6782"/>
                    <a:pt x="11671" y="9271"/>
                  </a:cubicBezTo>
                  <a:cubicBezTo>
                    <a:pt x="11431" y="11887"/>
                    <a:pt x="11312" y="14511"/>
                    <a:pt x="11314" y="17137"/>
                  </a:cubicBezTo>
                  <a:cubicBezTo>
                    <a:pt x="11873" y="14749"/>
                    <a:pt x="12857" y="12465"/>
                    <a:pt x="14226" y="10378"/>
                  </a:cubicBezTo>
                  <a:cubicBezTo>
                    <a:pt x="15493" y="8447"/>
                    <a:pt x="17075" y="6710"/>
                    <a:pt x="18914" y="5228"/>
                  </a:cubicBezTo>
                  <a:cubicBezTo>
                    <a:pt x="19648" y="4578"/>
                    <a:pt x="20858" y="4825"/>
                    <a:pt x="21232" y="5702"/>
                  </a:cubicBezTo>
                  <a:cubicBezTo>
                    <a:pt x="21415" y="6132"/>
                    <a:pt x="21314" y="6621"/>
                    <a:pt x="20972" y="6958"/>
                  </a:cubicBezTo>
                  <a:cubicBezTo>
                    <a:pt x="18475" y="9097"/>
                    <a:pt x="16572" y="11766"/>
                    <a:pt x="15425" y="14738"/>
                  </a:cubicBezTo>
                  <a:cubicBezTo>
                    <a:pt x="14657" y="16730"/>
                    <a:pt x="14243" y="18826"/>
                    <a:pt x="14200" y="20943"/>
                  </a:cubicBezTo>
                  <a:close/>
                </a:path>
              </a:pathLst>
            </a:custGeom>
            <a:solidFill>
              <a:srgbClr val="A7B32A"/>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fr-FR" sz="900"/>
            </a:p>
          </p:txBody>
        </p:sp>
        <p:sp>
          <p:nvSpPr>
            <p:cNvPr id="11" name="Shape 15">
              <a:extLst>
                <a:ext uri="{FF2B5EF4-FFF2-40B4-BE49-F238E27FC236}">
                  <a16:creationId xmlns:a16="http://schemas.microsoft.com/office/drawing/2014/main" id="{404BC6BE-C598-4138-8141-DD0817C21CB3}"/>
                </a:ext>
              </a:extLst>
            </p:cNvPr>
            <p:cNvSpPr>
              <a:spLocks/>
            </p:cNvSpPr>
            <p:nvPr/>
          </p:nvSpPr>
          <p:spPr bwMode="auto">
            <a:xfrm>
              <a:off x="0" y="351938"/>
              <a:ext cx="344495" cy="671762"/>
            </a:xfrm>
            <a:custGeom>
              <a:avLst/>
              <a:gdLst>
                <a:gd name="T0" fmla="*/ 172248 w 21511"/>
                <a:gd name="T1" fmla="*/ 335881 h 21491"/>
                <a:gd name="T2" fmla="*/ 172248 w 21511"/>
                <a:gd name="T3" fmla="*/ 335881 h 21491"/>
                <a:gd name="T4" fmla="*/ 172248 w 21511"/>
                <a:gd name="T5" fmla="*/ 335881 h 21491"/>
                <a:gd name="T6" fmla="*/ 172248 w 21511"/>
                <a:gd name="T7" fmla="*/ 335881 h 21491"/>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11" h="21491" extrusionOk="0">
                  <a:moveTo>
                    <a:pt x="637" y="5105"/>
                  </a:moveTo>
                  <a:lnTo>
                    <a:pt x="74" y="3438"/>
                  </a:lnTo>
                  <a:cubicBezTo>
                    <a:pt x="-29" y="3203"/>
                    <a:pt x="-25" y="2959"/>
                    <a:pt x="87" y="2725"/>
                  </a:cubicBezTo>
                  <a:cubicBezTo>
                    <a:pt x="232" y="2420"/>
                    <a:pt x="551" y="2145"/>
                    <a:pt x="1004" y="1934"/>
                  </a:cubicBezTo>
                  <a:cubicBezTo>
                    <a:pt x="3475" y="802"/>
                    <a:pt x="6616" y="126"/>
                    <a:pt x="9925" y="16"/>
                  </a:cubicBezTo>
                  <a:cubicBezTo>
                    <a:pt x="13235" y="-94"/>
                    <a:pt x="16521" y="368"/>
                    <a:pt x="19258" y="1327"/>
                  </a:cubicBezTo>
                  <a:cubicBezTo>
                    <a:pt x="20266" y="1645"/>
                    <a:pt x="21006" y="2144"/>
                    <a:pt x="21331" y="2726"/>
                  </a:cubicBezTo>
                  <a:cubicBezTo>
                    <a:pt x="21560" y="3137"/>
                    <a:pt x="21571" y="3571"/>
                    <a:pt x="21363" y="3984"/>
                  </a:cubicBezTo>
                  <a:cubicBezTo>
                    <a:pt x="19947" y="6914"/>
                    <a:pt x="18484" y="9837"/>
                    <a:pt x="16976" y="12755"/>
                  </a:cubicBezTo>
                  <a:cubicBezTo>
                    <a:pt x="16241" y="14175"/>
                    <a:pt x="15496" y="15595"/>
                    <a:pt x="14616" y="16994"/>
                  </a:cubicBezTo>
                  <a:cubicBezTo>
                    <a:pt x="13744" y="18381"/>
                    <a:pt x="12740" y="19746"/>
                    <a:pt x="11610" y="21084"/>
                  </a:cubicBezTo>
                  <a:cubicBezTo>
                    <a:pt x="11470" y="21313"/>
                    <a:pt x="11071" y="21474"/>
                    <a:pt x="10605" y="21490"/>
                  </a:cubicBezTo>
                  <a:cubicBezTo>
                    <a:pt x="10136" y="21506"/>
                    <a:pt x="9697" y="21372"/>
                    <a:pt x="9500" y="21154"/>
                  </a:cubicBezTo>
                  <a:cubicBezTo>
                    <a:pt x="8359" y="20130"/>
                    <a:pt x="7346" y="19070"/>
                    <a:pt x="6468" y="17981"/>
                  </a:cubicBezTo>
                  <a:cubicBezTo>
                    <a:pt x="5635" y="16946"/>
                    <a:pt x="4925" y="15886"/>
                    <a:pt x="4342" y="14807"/>
                  </a:cubicBezTo>
                  <a:cubicBezTo>
                    <a:pt x="4950" y="14484"/>
                    <a:pt x="5675" y="14224"/>
                    <a:pt x="6477" y="14042"/>
                  </a:cubicBezTo>
                  <a:cubicBezTo>
                    <a:pt x="7326" y="13850"/>
                    <a:pt x="8243" y="13748"/>
                    <a:pt x="9171" y="13745"/>
                  </a:cubicBezTo>
                  <a:cubicBezTo>
                    <a:pt x="9842" y="13723"/>
                    <a:pt x="10395" y="13467"/>
                    <a:pt x="10504" y="13127"/>
                  </a:cubicBezTo>
                  <a:cubicBezTo>
                    <a:pt x="10646" y="12687"/>
                    <a:pt x="10027" y="12278"/>
                    <a:pt x="9160" y="12237"/>
                  </a:cubicBezTo>
                  <a:cubicBezTo>
                    <a:pt x="8167" y="12209"/>
                    <a:pt x="7174" y="12285"/>
                    <a:pt x="6242" y="12463"/>
                  </a:cubicBezTo>
                  <a:cubicBezTo>
                    <a:pt x="5336" y="12635"/>
                    <a:pt x="4507" y="12899"/>
                    <a:pt x="3804" y="13239"/>
                  </a:cubicBezTo>
                  <a:lnTo>
                    <a:pt x="2760" y="10889"/>
                  </a:lnTo>
                  <a:cubicBezTo>
                    <a:pt x="3536" y="10400"/>
                    <a:pt x="4507" y="10001"/>
                    <a:pt x="5608" y="9719"/>
                  </a:cubicBezTo>
                  <a:cubicBezTo>
                    <a:pt x="6653" y="9451"/>
                    <a:pt x="7794" y="9295"/>
                    <a:pt x="8960" y="9259"/>
                  </a:cubicBezTo>
                  <a:cubicBezTo>
                    <a:pt x="9647" y="9212"/>
                    <a:pt x="10172" y="8923"/>
                    <a:pt x="10217" y="8569"/>
                  </a:cubicBezTo>
                  <a:cubicBezTo>
                    <a:pt x="10270" y="8145"/>
                    <a:pt x="9639" y="7780"/>
                    <a:pt x="8811" y="7756"/>
                  </a:cubicBezTo>
                  <a:cubicBezTo>
                    <a:pt x="7669" y="7741"/>
                    <a:pt x="6532" y="7840"/>
                    <a:pt x="5463" y="8048"/>
                  </a:cubicBezTo>
                  <a:cubicBezTo>
                    <a:pt x="4252" y="8284"/>
                    <a:pt x="3157" y="8654"/>
                    <a:pt x="2257" y="9132"/>
                  </a:cubicBezTo>
                  <a:lnTo>
                    <a:pt x="1343" y="7013"/>
                  </a:lnTo>
                  <a:cubicBezTo>
                    <a:pt x="2148" y="6393"/>
                    <a:pt x="3209" y="5872"/>
                    <a:pt x="4451" y="5486"/>
                  </a:cubicBezTo>
                  <a:cubicBezTo>
                    <a:pt x="5646" y="5114"/>
                    <a:pt x="6981" y="4876"/>
                    <a:pt x="8369" y="4787"/>
                  </a:cubicBezTo>
                  <a:cubicBezTo>
                    <a:pt x="9061" y="4765"/>
                    <a:pt x="9616" y="4484"/>
                    <a:pt x="9668" y="4130"/>
                  </a:cubicBezTo>
                  <a:cubicBezTo>
                    <a:pt x="9730" y="3710"/>
                    <a:pt x="9089" y="3350"/>
                    <a:pt x="8267" y="3343"/>
                  </a:cubicBezTo>
                  <a:cubicBezTo>
                    <a:pt x="6895" y="3345"/>
                    <a:pt x="5537" y="3487"/>
                    <a:pt x="4275" y="3763"/>
                  </a:cubicBezTo>
                  <a:cubicBezTo>
                    <a:pt x="2884" y="4067"/>
                    <a:pt x="1641" y="4526"/>
                    <a:pt x="637" y="5105"/>
                  </a:cubicBezTo>
                  <a:close/>
                </a:path>
              </a:pathLst>
            </a:custGeom>
            <a:solidFill>
              <a:srgbClr val="FF8D09"/>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fr-FR" sz="900"/>
            </a:p>
          </p:txBody>
        </p:sp>
      </p:grpSp>
      <p:sp>
        <p:nvSpPr>
          <p:cNvPr id="3" name="Picture Placeholder 2"/>
          <p:cNvSpPr>
            <a:spLocks noGrp="1"/>
          </p:cNvSpPr>
          <p:nvPr>
            <p:ph type="pic" sz="quarter" idx="10"/>
          </p:nvPr>
        </p:nvSpPr>
        <p:spPr>
          <a:xfrm>
            <a:off x="1543050" y="2700337"/>
            <a:ext cx="2043113" cy="2043113"/>
          </a:xfrm>
        </p:spPr>
        <p:txBody>
          <a:bodyPr>
            <a:normAutofit/>
          </a:bodyPr>
          <a:lstStyle/>
          <a:p>
            <a:pPr lvl="0"/>
            <a:endParaRPr lang="en-US" noProof="0">
              <a:sym typeface="Open Sans"/>
            </a:endParaRPr>
          </a:p>
        </p:txBody>
      </p:sp>
      <p:sp>
        <p:nvSpPr>
          <p:cNvPr id="10" name="Picture Placeholder 2"/>
          <p:cNvSpPr>
            <a:spLocks noGrp="1"/>
          </p:cNvSpPr>
          <p:nvPr>
            <p:ph type="pic" sz="quarter" idx="11"/>
          </p:nvPr>
        </p:nvSpPr>
        <p:spPr>
          <a:xfrm>
            <a:off x="3960813" y="2700337"/>
            <a:ext cx="2043113" cy="2043113"/>
          </a:xfrm>
        </p:spPr>
        <p:txBody>
          <a:bodyPr>
            <a:normAutofit/>
          </a:bodyPr>
          <a:lstStyle/>
          <a:p>
            <a:pPr lvl="0"/>
            <a:endParaRPr lang="en-US" noProof="0">
              <a:sym typeface="Open Sans"/>
            </a:endParaRPr>
          </a:p>
        </p:txBody>
      </p:sp>
      <p:sp>
        <p:nvSpPr>
          <p:cNvPr id="17" name="Picture Placeholder 2"/>
          <p:cNvSpPr>
            <a:spLocks noGrp="1"/>
          </p:cNvSpPr>
          <p:nvPr>
            <p:ph type="pic" sz="quarter" idx="12"/>
          </p:nvPr>
        </p:nvSpPr>
        <p:spPr>
          <a:xfrm>
            <a:off x="6378575" y="2700337"/>
            <a:ext cx="2043113" cy="2043113"/>
          </a:xfrm>
        </p:spPr>
        <p:txBody>
          <a:bodyPr>
            <a:normAutofit/>
          </a:bodyPr>
          <a:lstStyle/>
          <a:p>
            <a:pPr lvl="0"/>
            <a:endParaRPr lang="en-US" noProof="0">
              <a:sym typeface="Open Sans"/>
            </a:endParaRPr>
          </a:p>
        </p:txBody>
      </p:sp>
      <p:sp>
        <p:nvSpPr>
          <p:cNvPr id="18" name="Picture Placeholder 2"/>
          <p:cNvSpPr>
            <a:spLocks noGrp="1"/>
          </p:cNvSpPr>
          <p:nvPr>
            <p:ph type="pic" sz="quarter" idx="13"/>
          </p:nvPr>
        </p:nvSpPr>
        <p:spPr>
          <a:xfrm>
            <a:off x="8796338" y="2700337"/>
            <a:ext cx="2043113" cy="2043113"/>
          </a:xfrm>
        </p:spPr>
        <p:txBody>
          <a:bodyPr>
            <a:normAutofit/>
          </a:bodyPr>
          <a:lstStyle/>
          <a:p>
            <a:pPr lvl="0"/>
            <a:endParaRPr lang="en-US" noProof="0">
              <a:sym typeface="Open Sans"/>
            </a:endParaRPr>
          </a:p>
        </p:txBody>
      </p:sp>
      <p:sp>
        <p:nvSpPr>
          <p:cNvPr id="12" name="Shape 12">
            <a:extLst>
              <a:ext uri="{FF2B5EF4-FFF2-40B4-BE49-F238E27FC236}">
                <a16:creationId xmlns:a16="http://schemas.microsoft.com/office/drawing/2014/main" id="{DB1A718E-D1FA-4BF3-AA71-11DA60C1B974}"/>
              </a:ext>
            </a:extLst>
          </p:cNvPr>
          <p:cNvSpPr>
            <a:spLocks noGrp="1"/>
          </p:cNvSpPr>
          <p:nvPr>
            <p:ph type="sldNum" sz="quarter" idx="14"/>
          </p:nvPr>
        </p:nvSpPr>
        <p:spPr>
          <a:xfrm>
            <a:off x="11321257" y="481807"/>
            <a:ext cx="431800" cy="222250"/>
          </a:xfrm>
        </p:spPr>
        <p:txBody>
          <a:bodyPr wrap="square"/>
          <a:lstStyle>
            <a:lvl1pPr>
              <a:defRPr sz="1000">
                <a:solidFill>
                  <a:srgbClr val="FFFFFF"/>
                </a:solidFill>
              </a:defRPr>
            </a:lvl1pPr>
          </a:lstStyle>
          <a:p>
            <a:fld id="{5D48978E-CF79-42B0-BD22-4067B7F89F28}" type="slidenum">
              <a:rPr lang="fr-FR" altLang="fr-FR"/>
              <a:pPr/>
              <a:t>‹N°›</a:t>
            </a:fld>
            <a:endParaRPr lang="fr-FR" altLang="fr-FR"/>
          </a:p>
        </p:txBody>
      </p:sp>
    </p:spTree>
    <p:extLst>
      <p:ext uri="{BB962C8B-B14F-4D97-AF65-F5344CB8AC3E}">
        <p14:creationId xmlns:p14="http://schemas.microsoft.com/office/powerpoint/2010/main" val="192452594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hasCustomPrompt="1"/>
          </p:nvPr>
        </p:nvSpPr>
        <p:spPr>
          <a:xfrm>
            <a:off x="1073152" y="1471083"/>
            <a:ext cx="10509249" cy="4598988"/>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883428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Standart page">
    <p:spTree>
      <p:nvGrpSpPr>
        <p:cNvPr id="1" name=""/>
        <p:cNvGrpSpPr/>
        <p:nvPr/>
      </p:nvGrpSpPr>
      <p:grpSpPr>
        <a:xfrm>
          <a:off x="0" y="0"/>
          <a:ext cx="0" cy="0"/>
          <a:chOff x="0" y="0"/>
          <a:chExt cx="0" cy="0"/>
        </a:xfrm>
      </p:grpSpPr>
      <p:sp>
        <p:nvSpPr>
          <p:cNvPr id="7" name="Shape 12">
            <a:extLst>
              <a:ext uri="{FF2B5EF4-FFF2-40B4-BE49-F238E27FC236}">
                <a16:creationId xmlns:a16="http://schemas.microsoft.com/office/drawing/2014/main" id="{48A0564D-BFCB-4595-9ABB-2F6D99E68B2C}"/>
              </a:ext>
            </a:extLst>
          </p:cNvPr>
          <p:cNvSpPr>
            <a:spLocks noGrp="1"/>
          </p:cNvSpPr>
          <p:nvPr>
            <p:ph type="sldNum" sz="quarter" idx="10"/>
          </p:nvPr>
        </p:nvSpPr>
        <p:spPr>
          <a:xfrm>
            <a:off x="11321257" y="481807"/>
            <a:ext cx="431800" cy="222250"/>
          </a:xfrm>
        </p:spPr>
        <p:txBody>
          <a:bodyPr wrap="square"/>
          <a:lstStyle>
            <a:lvl1pPr>
              <a:defRPr sz="1000">
                <a:solidFill>
                  <a:srgbClr val="FFFFFF"/>
                </a:solidFill>
              </a:defRPr>
            </a:lvl1pPr>
          </a:lstStyle>
          <a:p>
            <a:fld id="{51E1C7B8-F69E-400F-9E1E-5A39362290D2}" type="slidenum">
              <a:rPr lang="fr-FR" altLang="fr-FR"/>
              <a:pPr/>
              <a:t>‹N°›</a:t>
            </a:fld>
            <a:endParaRPr lang="fr-FR" altLang="fr-FR"/>
          </a:p>
        </p:txBody>
      </p:sp>
    </p:spTree>
    <p:extLst>
      <p:ext uri="{BB962C8B-B14F-4D97-AF65-F5344CB8AC3E}">
        <p14:creationId xmlns:p14="http://schemas.microsoft.com/office/powerpoint/2010/main" val="56033815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E4D57B-0301-5346-915D-519E23DF9C9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FD4A1A5-F15B-5E42-B1A9-C9E1E1726DDD}"/>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4DA17CD1-C401-2844-8F47-DCB81476E7CD}"/>
              </a:ext>
            </a:extLst>
          </p:cNvPr>
          <p:cNvSpPr>
            <a:spLocks noGrp="1"/>
          </p:cNvSpPr>
          <p:nvPr>
            <p:ph type="dt" sz="half" idx="10"/>
          </p:nvPr>
        </p:nvSpPr>
        <p:spPr/>
        <p:txBody>
          <a:bodyPr/>
          <a:lstStyle/>
          <a:p>
            <a:fld id="{785AB18F-E184-1446-9DA5-D114FB872022}" type="datetimeFigureOut">
              <a:rPr lang="fr-FR" smtClean="0"/>
              <a:pPr/>
              <a:t>14/10/2020</a:t>
            </a:fld>
            <a:endParaRPr lang="fr-FR"/>
          </a:p>
        </p:txBody>
      </p:sp>
      <p:sp>
        <p:nvSpPr>
          <p:cNvPr id="5" name="Espace réservé du pied de page 4">
            <a:extLst>
              <a:ext uri="{FF2B5EF4-FFF2-40B4-BE49-F238E27FC236}">
                <a16:creationId xmlns:a16="http://schemas.microsoft.com/office/drawing/2014/main" id="{DDD08068-2AC1-6E49-A879-2596807C56E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D80DA41-935B-7F41-B6D5-BCF0DEF5A56C}"/>
              </a:ext>
            </a:extLst>
          </p:cNvPr>
          <p:cNvSpPr>
            <a:spLocks noGrp="1"/>
          </p:cNvSpPr>
          <p:nvPr>
            <p:ph type="sldNum" sz="quarter" idx="12"/>
          </p:nvPr>
        </p:nvSpPr>
        <p:spPr/>
        <p:txBody>
          <a:bodyPr/>
          <a:lstStyle/>
          <a:p>
            <a:fld id="{5DEAD6F1-DC92-B040-896C-1FF4234DB1BC}" type="slidenum">
              <a:rPr lang="fr-FR" smtClean="0"/>
              <a:pPr/>
              <a:t>‹N°›</a:t>
            </a:fld>
            <a:endParaRPr lang="fr-FR"/>
          </a:p>
        </p:txBody>
      </p:sp>
    </p:spTree>
    <p:extLst>
      <p:ext uri="{BB962C8B-B14F-4D97-AF65-F5344CB8AC3E}">
        <p14:creationId xmlns:p14="http://schemas.microsoft.com/office/powerpoint/2010/main" val="3474124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4B9B91-3E36-4547-80F3-67724111371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738952A-E2D0-3F49-9963-4F0A9A98A7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71AD3CC3-AF91-F242-B752-2D1F57458AC9}"/>
              </a:ext>
            </a:extLst>
          </p:cNvPr>
          <p:cNvSpPr>
            <a:spLocks noGrp="1"/>
          </p:cNvSpPr>
          <p:nvPr>
            <p:ph type="dt" sz="half" idx="10"/>
          </p:nvPr>
        </p:nvSpPr>
        <p:spPr/>
        <p:txBody>
          <a:bodyPr/>
          <a:lstStyle/>
          <a:p>
            <a:fld id="{785AB18F-E184-1446-9DA5-D114FB872022}" type="datetimeFigureOut">
              <a:rPr lang="fr-FR" smtClean="0"/>
              <a:pPr/>
              <a:t>14/10/2020</a:t>
            </a:fld>
            <a:endParaRPr lang="fr-FR"/>
          </a:p>
        </p:txBody>
      </p:sp>
      <p:sp>
        <p:nvSpPr>
          <p:cNvPr id="5" name="Espace réservé du pied de page 4">
            <a:extLst>
              <a:ext uri="{FF2B5EF4-FFF2-40B4-BE49-F238E27FC236}">
                <a16:creationId xmlns:a16="http://schemas.microsoft.com/office/drawing/2014/main" id="{566F1C63-39FF-7B49-8F15-AFA3CF8F1EA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14A6C5C-F59E-7F49-8671-71E7C36BA7A9}"/>
              </a:ext>
            </a:extLst>
          </p:cNvPr>
          <p:cNvSpPr>
            <a:spLocks noGrp="1"/>
          </p:cNvSpPr>
          <p:nvPr>
            <p:ph type="sldNum" sz="quarter" idx="12"/>
          </p:nvPr>
        </p:nvSpPr>
        <p:spPr/>
        <p:txBody>
          <a:bodyPr/>
          <a:lstStyle/>
          <a:p>
            <a:fld id="{5DEAD6F1-DC92-B040-896C-1FF4234DB1BC}" type="slidenum">
              <a:rPr lang="fr-FR" smtClean="0"/>
              <a:pPr/>
              <a:t>‹N°›</a:t>
            </a:fld>
            <a:endParaRPr lang="fr-FR"/>
          </a:p>
        </p:txBody>
      </p:sp>
    </p:spTree>
    <p:extLst>
      <p:ext uri="{BB962C8B-B14F-4D97-AF65-F5344CB8AC3E}">
        <p14:creationId xmlns:p14="http://schemas.microsoft.com/office/powerpoint/2010/main" val="3797844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8FC0D1-6B26-014F-A9CA-DA86D0AB750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F2E2C12-9AF4-784C-8C93-E6721FF1CC27}"/>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64AE98E7-84B4-F64F-8F30-E7798689A939}"/>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3FA71ABA-3C7E-EF4F-BA66-66AFC6F43DC4}"/>
              </a:ext>
            </a:extLst>
          </p:cNvPr>
          <p:cNvSpPr>
            <a:spLocks noGrp="1"/>
          </p:cNvSpPr>
          <p:nvPr>
            <p:ph type="dt" sz="half" idx="10"/>
          </p:nvPr>
        </p:nvSpPr>
        <p:spPr/>
        <p:txBody>
          <a:bodyPr/>
          <a:lstStyle/>
          <a:p>
            <a:fld id="{785AB18F-E184-1446-9DA5-D114FB872022}" type="datetimeFigureOut">
              <a:rPr lang="fr-FR" smtClean="0"/>
              <a:pPr/>
              <a:t>14/10/2020</a:t>
            </a:fld>
            <a:endParaRPr lang="fr-FR"/>
          </a:p>
        </p:txBody>
      </p:sp>
      <p:sp>
        <p:nvSpPr>
          <p:cNvPr id="6" name="Espace réservé du pied de page 5">
            <a:extLst>
              <a:ext uri="{FF2B5EF4-FFF2-40B4-BE49-F238E27FC236}">
                <a16:creationId xmlns:a16="http://schemas.microsoft.com/office/drawing/2014/main" id="{447E9897-33AD-1A40-B592-6E9C0A9F40C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8D1D280-728D-754E-92B4-0DF608EC1773}"/>
              </a:ext>
            </a:extLst>
          </p:cNvPr>
          <p:cNvSpPr>
            <a:spLocks noGrp="1"/>
          </p:cNvSpPr>
          <p:nvPr>
            <p:ph type="sldNum" sz="quarter" idx="12"/>
          </p:nvPr>
        </p:nvSpPr>
        <p:spPr/>
        <p:txBody>
          <a:bodyPr/>
          <a:lstStyle/>
          <a:p>
            <a:fld id="{5DEAD6F1-DC92-B040-896C-1FF4234DB1BC}" type="slidenum">
              <a:rPr lang="fr-FR" smtClean="0"/>
              <a:pPr/>
              <a:t>‹N°›</a:t>
            </a:fld>
            <a:endParaRPr lang="fr-FR"/>
          </a:p>
        </p:txBody>
      </p:sp>
    </p:spTree>
    <p:extLst>
      <p:ext uri="{BB962C8B-B14F-4D97-AF65-F5344CB8AC3E}">
        <p14:creationId xmlns:p14="http://schemas.microsoft.com/office/powerpoint/2010/main" val="2686424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4B60BE-7E5B-3D4E-BFA1-02C930878E7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B1244F5-C38E-DF4C-90B5-2F6D4761D2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5D6CFBB3-E789-5A4B-A90C-FB68C9F22DA2}"/>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890FFA95-3E53-6448-9DE7-BEC10531F3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ED97AE4F-79A7-F045-A8E5-441E5558C54C}"/>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A772D9E7-90D5-C549-B8B8-9DDDFEC19F88}"/>
              </a:ext>
            </a:extLst>
          </p:cNvPr>
          <p:cNvSpPr>
            <a:spLocks noGrp="1"/>
          </p:cNvSpPr>
          <p:nvPr>
            <p:ph type="dt" sz="half" idx="10"/>
          </p:nvPr>
        </p:nvSpPr>
        <p:spPr/>
        <p:txBody>
          <a:bodyPr/>
          <a:lstStyle/>
          <a:p>
            <a:fld id="{785AB18F-E184-1446-9DA5-D114FB872022}" type="datetimeFigureOut">
              <a:rPr lang="fr-FR" smtClean="0"/>
              <a:pPr/>
              <a:t>14/10/2020</a:t>
            </a:fld>
            <a:endParaRPr lang="fr-FR"/>
          </a:p>
        </p:txBody>
      </p:sp>
      <p:sp>
        <p:nvSpPr>
          <p:cNvPr id="8" name="Espace réservé du pied de page 7">
            <a:extLst>
              <a:ext uri="{FF2B5EF4-FFF2-40B4-BE49-F238E27FC236}">
                <a16:creationId xmlns:a16="http://schemas.microsoft.com/office/drawing/2014/main" id="{40A63D5E-A8B3-984A-A7C6-DB21AC43057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CE37B26-F39D-E647-A3E3-7A25FE547D65}"/>
              </a:ext>
            </a:extLst>
          </p:cNvPr>
          <p:cNvSpPr>
            <a:spLocks noGrp="1"/>
          </p:cNvSpPr>
          <p:nvPr>
            <p:ph type="sldNum" sz="quarter" idx="12"/>
          </p:nvPr>
        </p:nvSpPr>
        <p:spPr/>
        <p:txBody>
          <a:bodyPr/>
          <a:lstStyle/>
          <a:p>
            <a:fld id="{5DEAD6F1-DC92-B040-896C-1FF4234DB1BC}" type="slidenum">
              <a:rPr lang="fr-FR" smtClean="0"/>
              <a:pPr/>
              <a:t>‹N°›</a:t>
            </a:fld>
            <a:endParaRPr lang="fr-FR"/>
          </a:p>
        </p:txBody>
      </p:sp>
    </p:spTree>
    <p:extLst>
      <p:ext uri="{BB962C8B-B14F-4D97-AF65-F5344CB8AC3E}">
        <p14:creationId xmlns:p14="http://schemas.microsoft.com/office/powerpoint/2010/main" val="557321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98F4AF-49BE-9A4E-8BA6-7271C15C9EA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5E4766B-4E2A-AE47-91EC-08D14E048E04}"/>
              </a:ext>
            </a:extLst>
          </p:cNvPr>
          <p:cNvSpPr>
            <a:spLocks noGrp="1"/>
          </p:cNvSpPr>
          <p:nvPr>
            <p:ph type="dt" sz="half" idx="10"/>
          </p:nvPr>
        </p:nvSpPr>
        <p:spPr/>
        <p:txBody>
          <a:bodyPr/>
          <a:lstStyle/>
          <a:p>
            <a:fld id="{785AB18F-E184-1446-9DA5-D114FB872022}" type="datetimeFigureOut">
              <a:rPr lang="fr-FR" smtClean="0"/>
              <a:pPr/>
              <a:t>14/10/2020</a:t>
            </a:fld>
            <a:endParaRPr lang="fr-FR"/>
          </a:p>
        </p:txBody>
      </p:sp>
      <p:sp>
        <p:nvSpPr>
          <p:cNvPr id="4" name="Espace réservé du pied de page 3">
            <a:extLst>
              <a:ext uri="{FF2B5EF4-FFF2-40B4-BE49-F238E27FC236}">
                <a16:creationId xmlns:a16="http://schemas.microsoft.com/office/drawing/2014/main" id="{F3F69138-88EF-C64B-BB14-72E658DA83F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60293EF-942D-FE45-B3B9-44AA7243A2A3}"/>
              </a:ext>
            </a:extLst>
          </p:cNvPr>
          <p:cNvSpPr>
            <a:spLocks noGrp="1"/>
          </p:cNvSpPr>
          <p:nvPr>
            <p:ph type="sldNum" sz="quarter" idx="12"/>
          </p:nvPr>
        </p:nvSpPr>
        <p:spPr/>
        <p:txBody>
          <a:bodyPr/>
          <a:lstStyle/>
          <a:p>
            <a:fld id="{5DEAD6F1-DC92-B040-896C-1FF4234DB1BC}" type="slidenum">
              <a:rPr lang="fr-FR" smtClean="0"/>
              <a:pPr/>
              <a:t>‹N°›</a:t>
            </a:fld>
            <a:endParaRPr lang="fr-FR"/>
          </a:p>
        </p:txBody>
      </p:sp>
    </p:spTree>
    <p:extLst>
      <p:ext uri="{BB962C8B-B14F-4D97-AF65-F5344CB8AC3E}">
        <p14:creationId xmlns:p14="http://schemas.microsoft.com/office/powerpoint/2010/main" val="1953669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DA2BF85-55AD-224D-9155-22B5139A1F85}"/>
              </a:ext>
            </a:extLst>
          </p:cNvPr>
          <p:cNvSpPr>
            <a:spLocks noGrp="1"/>
          </p:cNvSpPr>
          <p:nvPr>
            <p:ph type="dt" sz="half" idx="10"/>
          </p:nvPr>
        </p:nvSpPr>
        <p:spPr/>
        <p:txBody>
          <a:bodyPr/>
          <a:lstStyle/>
          <a:p>
            <a:fld id="{785AB18F-E184-1446-9DA5-D114FB872022}" type="datetimeFigureOut">
              <a:rPr lang="fr-FR" smtClean="0"/>
              <a:pPr/>
              <a:t>14/10/2020</a:t>
            </a:fld>
            <a:endParaRPr lang="fr-FR"/>
          </a:p>
        </p:txBody>
      </p:sp>
      <p:sp>
        <p:nvSpPr>
          <p:cNvPr id="3" name="Espace réservé du pied de page 2">
            <a:extLst>
              <a:ext uri="{FF2B5EF4-FFF2-40B4-BE49-F238E27FC236}">
                <a16:creationId xmlns:a16="http://schemas.microsoft.com/office/drawing/2014/main" id="{ABBCADA5-41EE-4244-BC73-6AA009DCA97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E25249B-AB98-5E43-9949-32D523033E4D}"/>
              </a:ext>
            </a:extLst>
          </p:cNvPr>
          <p:cNvSpPr>
            <a:spLocks noGrp="1"/>
          </p:cNvSpPr>
          <p:nvPr>
            <p:ph type="sldNum" sz="quarter" idx="12"/>
          </p:nvPr>
        </p:nvSpPr>
        <p:spPr/>
        <p:txBody>
          <a:bodyPr/>
          <a:lstStyle/>
          <a:p>
            <a:fld id="{5DEAD6F1-DC92-B040-896C-1FF4234DB1BC}" type="slidenum">
              <a:rPr lang="fr-FR" smtClean="0"/>
              <a:pPr/>
              <a:t>‹N°›</a:t>
            </a:fld>
            <a:endParaRPr lang="fr-FR"/>
          </a:p>
        </p:txBody>
      </p:sp>
    </p:spTree>
    <p:extLst>
      <p:ext uri="{BB962C8B-B14F-4D97-AF65-F5344CB8AC3E}">
        <p14:creationId xmlns:p14="http://schemas.microsoft.com/office/powerpoint/2010/main" val="1517762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49F53E-EE64-3B45-815D-4363C196B71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50A6ADE-81AF-964C-A258-8DFA584619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C779C251-99AF-154E-BB76-219D1257CB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327B54AE-6F3B-9644-B61E-1C2C818658D1}"/>
              </a:ext>
            </a:extLst>
          </p:cNvPr>
          <p:cNvSpPr>
            <a:spLocks noGrp="1"/>
          </p:cNvSpPr>
          <p:nvPr>
            <p:ph type="dt" sz="half" idx="10"/>
          </p:nvPr>
        </p:nvSpPr>
        <p:spPr/>
        <p:txBody>
          <a:bodyPr/>
          <a:lstStyle/>
          <a:p>
            <a:fld id="{785AB18F-E184-1446-9DA5-D114FB872022}" type="datetimeFigureOut">
              <a:rPr lang="fr-FR" smtClean="0"/>
              <a:pPr/>
              <a:t>14/10/2020</a:t>
            </a:fld>
            <a:endParaRPr lang="fr-FR"/>
          </a:p>
        </p:txBody>
      </p:sp>
      <p:sp>
        <p:nvSpPr>
          <p:cNvPr id="6" name="Espace réservé du pied de page 5">
            <a:extLst>
              <a:ext uri="{FF2B5EF4-FFF2-40B4-BE49-F238E27FC236}">
                <a16:creationId xmlns:a16="http://schemas.microsoft.com/office/drawing/2014/main" id="{C23C03B8-2155-DC4C-94CD-EA66C0F76B7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999CF2A-A965-884E-AF65-DA5FD7848293}"/>
              </a:ext>
            </a:extLst>
          </p:cNvPr>
          <p:cNvSpPr>
            <a:spLocks noGrp="1"/>
          </p:cNvSpPr>
          <p:nvPr>
            <p:ph type="sldNum" sz="quarter" idx="12"/>
          </p:nvPr>
        </p:nvSpPr>
        <p:spPr/>
        <p:txBody>
          <a:bodyPr/>
          <a:lstStyle/>
          <a:p>
            <a:fld id="{5DEAD6F1-DC92-B040-896C-1FF4234DB1BC}" type="slidenum">
              <a:rPr lang="fr-FR" smtClean="0"/>
              <a:pPr/>
              <a:t>‹N°›</a:t>
            </a:fld>
            <a:endParaRPr lang="fr-FR"/>
          </a:p>
        </p:txBody>
      </p:sp>
    </p:spTree>
    <p:extLst>
      <p:ext uri="{BB962C8B-B14F-4D97-AF65-F5344CB8AC3E}">
        <p14:creationId xmlns:p14="http://schemas.microsoft.com/office/powerpoint/2010/main" val="1184974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77018D-89B6-3442-9593-ADFBDFD37C0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05BBBF5-A33B-A646-8E96-28958DF1CE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5D13273-6525-0D45-9583-3980E3EE51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F935C273-562F-F04B-A157-B1CB09AA79E7}"/>
              </a:ext>
            </a:extLst>
          </p:cNvPr>
          <p:cNvSpPr>
            <a:spLocks noGrp="1"/>
          </p:cNvSpPr>
          <p:nvPr>
            <p:ph type="dt" sz="half" idx="10"/>
          </p:nvPr>
        </p:nvSpPr>
        <p:spPr/>
        <p:txBody>
          <a:bodyPr/>
          <a:lstStyle/>
          <a:p>
            <a:fld id="{785AB18F-E184-1446-9DA5-D114FB872022}" type="datetimeFigureOut">
              <a:rPr lang="fr-FR" smtClean="0"/>
              <a:pPr/>
              <a:t>14/10/2020</a:t>
            </a:fld>
            <a:endParaRPr lang="fr-FR"/>
          </a:p>
        </p:txBody>
      </p:sp>
      <p:sp>
        <p:nvSpPr>
          <p:cNvPr id="6" name="Espace réservé du pied de page 5">
            <a:extLst>
              <a:ext uri="{FF2B5EF4-FFF2-40B4-BE49-F238E27FC236}">
                <a16:creationId xmlns:a16="http://schemas.microsoft.com/office/drawing/2014/main" id="{1426FA03-C541-A144-AA37-10C08536194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0747CDB-4648-7143-997E-1808C9D34FBE}"/>
              </a:ext>
            </a:extLst>
          </p:cNvPr>
          <p:cNvSpPr>
            <a:spLocks noGrp="1"/>
          </p:cNvSpPr>
          <p:nvPr>
            <p:ph type="sldNum" sz="quarter" idx="12"/>
          </p:nvPr>
        </p:nvSpPr>
        <p:spPr/>
        <p:txBody>
          <a:bodyPr/>
          <a:lstStyle/>
          <a:p>
            <a:fld id="{5DEAD6F1-DC92-B040-896C-1FF4234DB1BC}" type="slidenum">
              <a:rPr lang="fr-FR" smtClean="0"/>
              <a:pPr/>
              <a:t>‹N°›</a:t>
            </a:fld>
            <a:endParaRPr lang="fr-FR"/>
          </a:p>
        </p:txBody>
      </p:sp>
    </p:spTree>
    <p:extLst>
      <p:ext uri="{BB962C8B-B14F-4D97-AF65-F5344CB8AC3E}">
        <p14:creationId xmlns:p14="http://schemas.microsoft.com/office/powerpoint/2010/main" val="505268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11D6257-EE67-D040-9C87-72BFE40C6D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169DDE0-6D50-D541-8254-8B87CF6690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928DB34F-9262-1941-BD35-C36E47FEE4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5AB18F-E184-1446-9DA5-D114FB872022}" type="datetimeFigureOut">
              <a:rPr lang="fr-FR" smtClean="0"/>
              <a:pPr/>
              <a:t>14/10/2020</a:t>
            </a:fld>
            <a:endParaRPr lang="fr-FR"/>
          </a:p>
        </p:txBody>
      </p:sp>
      <p:sp>
        <p:nvSpPr>
          <p:cNvPr id="5" name="Espace réservé du pied de page 4">
            <a:extLst>
              <a:ext uri="{FF2B5EF4-FFF2-40B4-BE49-F238E27FC236}">
                <a16:creationId xmlns:a16="http://schemas.microsoft.com/office/drawing/2014/main" id="{3DC22AFB-4BA8-9B46-A1FC-8CFA836FDC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FFF128A6-99E7-2D49-8395-784CAA75F5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EAD6F1-DC92-B040-896C-1FF4234DB1BC}" type="slidenum">
              <a:rPr lang="fr-FR" smtClean="0"/>
              <a:pPr/>
              <a:t>‹N°›</a:t>
            </a:fld>
            <a:endParaRPr lang="fr-FR"/>
          </a:p>
        </p:txBody>
      </p:sp>
    </p:spTree>
    <p:extLst>
      <p:ext uri="{BB962C8B-B14F-4D97-AF65-F5344CB8AC3E}">
        <p14:creationId xmlns:p14="http://schemas.microsoft.com/office/powerpoint/2010/main" val="214217499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image" Target="../media/image5.jpeg"/><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notesSlide" Target="../notesSlides/notesSlide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slideLayout" Target="../slideLayouts/slideLayout12.xml"/><Relationship Id="rId5" Type="http://schemas.openxmlformats.org/officeDocument/2006/relationships/tags" Target="../tags/tag19.xml"/><Relationship Id="rId10" Type="http://schemas.openxmlformats.org/officeDocument/2006/relationships/tags" Target="../tags/tag24.xml"/><Relationship Id="rId4" Type="http://schemas.openxmlformats.org/officeDocument/2006/relationships/tags" Target="../tags/tag18.xml"/><Relationship Id="rId9" Type="http://schemas.openxmlformats.org/officeDocument/2006/relationships/tags" Target="../tags/tag23.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27.xml"/><Relationship Id="rId7" Type="http://schemas.openxmlformats.org/officeDocument/2006/relationships/tags" Target="../tags/tag3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9"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tags" Target="../tags/tag44.xml"/><Relationship Id="rId18" Type="http://schemas.openxmlformats.org/officeDocument/2006/relationships/notesSlide" Target="../notesSlides/notesSlide9.xml"/><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tags" Target="../tags/tag43.xml"/><Relationship Id="rId17" Type="http://schemas.openxmlformats.org/officeDocument/2006/relationships/slideLayout" Target="../slideLayouts/slideLayout14.xml"/><Relationship Id="rId2" Type="http://schemas.openxmlformats.org/officeDocument/2006/relationships/tags" Target="../tags/tag33.xml"/><Relationship Id="rId16" Type="http://schemas.openxmlformats.org/officeDocument/2006/relationships/tags" Target="../tags/tag47.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tags" Target="../tags/tag42.xml"/><Relationship Id="rId5" Type="http://schemas.openxmlformats.org/officeDocument/2006/relationships/tags" Target="../tags/tag36.xml"/><Relationship Id="rId15" Type="http://schemas.openxmlformats.org/officeDocument/2006/relationships/tags" Target="../tags/tag46.xml"/><Relationship Id="rId10" Type="http://schemas.openxmlformats.org/officeDocument/2006/relationships/tags" Target="../tags/tag41.xml"/><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tags" Target="../tags/tag45.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10.png"/><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image" Target="../media/image9.sv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image" Target="../media/image8.png"/><Relationship Id="rId5" Type="http://schemas.openxmlformats.org/officeDocument/2006/relationships/tags" Target="../tags/tag52.xml"/><Relationship Id="rId10" Type="http://schemas.openxmlformats.org/officeDocument/2006/relationships/image" Target="../media/image7.svg"/><Relationship Id="rId4" Type="http://schemas.openxmlformats.org/officeDocument/2006/relationships/tags" Target="../tags/tag51.xml"/><Relationship Id="rId9" Type="http://schemas.openxmlformats.org/officeDocument/2006/relationships/image" Target="../media/image6.png"/><Relationship Id="rId14" Type="http://schemas.openxmlformats.org/officeDocument/2006/relationships/image" Target="../media/image11.sv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7.xml"/><Relationship Id="rId7" Type="http://schemas.openxmlformats.org/officeDocument/2006/relationships/tags" Target="../tags/tag6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4.xml"/><Relationship Id="rId7" Type="http://schemas.openxmlformats.org/officeDocument/2006/relationships/tags" Target="../tags/tag68.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71.xml"/><Relationship Id="rId7" Type="http://schemas.openxmlformats.org/officeDocument/2006/relationships/tags" Target="../tags/tag75.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9"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78.xml"/><Relationship Id="rId7" Type="http://schemas.openxmlformats.org/officeDocument/2006/relationships/tags" Target="../tags/tag82.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9"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85.xml"/><Relationship Id="rId7" Type="http://schemas.openxmlformats.org/officeDocument/2006/relationships/tags" Target="../tags/tag89.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9"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92.xml"/><Relationship Id="rId7" Type="http://schemas.openxmlformats.org/officeDocument/2006/relationships/tags" Target="../tags/tag96.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9"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30.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99.xml"/><Relationship Id="rId7" Type="http://schemas.openxmlformats.org/officeDocument/2006/relationships/tags" Target="../tags/tag103.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9"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106.xml"/><Relationship Id="rId7" Type="http://schemas.openxmlformats.org/officeDocument/2006/relationships/tags" Target="../tags/tag110.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9"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13.xml"/><Relationship Id="rId7" Type="http://schemas.openxmlformats.org/officeDocument/2006/relationships/tags" Target="../tags/tag117.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120.xml"/><Relationship Id="rId7" Type="http://schemas.openxmlformats.org/officeDocument/2006/relationships/tags" Target="../tags/tag124.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 Id="rId9" Type="http://schemas.openxmlformats.org/officeDocument/2006/relationships/notesSlide" Target="../notesSlides/notesSlide25.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27.xml"/><Relationship Id="rId7" Type="http://schemas.openxmlformats.org/officeDocument/2006/relationships/tags" Target="../tags/tag131.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a:latin typeface="Arial" panose="020B0604020202020204" pitchFamily="34" charset="0"/>
                <a:cs typeface="Arial" panose="020B0604020202020204" pitchFamily="34" charset="0"/>
              </a:rPr>
              <a:t>Histoire-géographie, géopolitique, </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sciences politiques</a:t>
            </a:r>
            <a:endParaRPr lang="fr-FR" dirty="0"/>
          </a:p>
        </p:txBody>
      </p:sp>
      <p:sp>
        <p:nvSpPr>
          <p:cNvPr id="3" name="Sous-titre 2"/>
          <p:cNvSpPr>
            <a:spLocks noGrp="1"/>
          </p:cNvSpPr>
          <p:nvPr>
            <p:ph type="subTitle" idx="1"/>
          </p:nvPr>
        </p:nvSpPr>
        <p:spPr>
          <a:xfrm>
            <a:off x="1524000" y="4538282"/>
            <a:ext cx="9144000" cy="1655762"/>
          </a:xfrm>
        </p:spPr>
        <p:txBody>
          <a:bodyPr>
            <a:normAutofit/>
          </a:bodyPr>
          <a:lstStyle/>
          <a:p>
            <a:r>
              <a:rPr lang="fr-FR" b="1" dirty="0"/>
              <a:t>JOURNÉES DE L’INSPECTION 2020</a:t>
            </a:r>
          </a:p>
          <a:p>
            <a:r>
              <a:rPr lang="fr-FR" b="1" dirty="0"/>
              <a:t>Classe de TERMINALE</a:t>
            </a:r>
          </a:p>
          <a:p>
            <a:r>
              <a:rPr lang="fr-FR" b="1" dirty="0"/>
              <a:t>IA-IPR Histoire-Géographie – Académie de Grenoble</a:t>
            </a:r>
          </a:p>
        </p:txBody>
      </p:sp>
      <p:pic>
        <p:nvPicPr>
          <p:cNvPr id="5" name="Image 4"/>
          <p:cNvPicPr/>
          <p:nvPr/>
        </p:nvPicPr>
        <p:blipFill>
          <a:blip r:embed="rId3"/>
          <a:stretch>
            <a:fillRect/>
          </a:stretch>
        </p:blipFill>
        <p:spPr>
          <a:xfrm>
            <a:off x="323483" y="352790"/>
            <a:ext cx="1716332" cy="1599102"/>
          </a:xfrm>
          <a:prstGeom prst="rect">
            <a:avLst/>
          </a:prstGeom>
        </p:spPr>
      </p:pic>
    </p:spTree>
    <p:extLst>
      <p:ext uri="{BB962C8B-B14F-4D97-AF65-F5344CB8AC3E}">
        <p14:creationId xmlns:p14="http://schemas.microsoft.com/office/powerpoint/2010/main" val="3838164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Espace réservé pour une image  2">
            <a:extLst>
              <a:ext uri="{FF2B5EF4-FFF2-40B4-BE49-F238E27FC236}">
                <a16:creationId xmlns:a16="http://schemas.microsoft.com/office/drawing/2014/main" id="{486F0779-8FE9-9245-86C9-EC8126011FCF}"/>
              </a:ext>
            </a:extLst>
          </p:cNvPr>
          <p:cNvPicPr>
            <a:picLocks noChangeAspect="1"/>
          </p:cNvPicPr>
          <p:nvPr>
            <p:custDataLst>
              <p:tags r:id="rId1"/>
            </p:custDataLst>
          </p:nvPr>
        </p:nvPicPr>
        <p:blipFill>
          <a:blip r:embed="rId13">
            <a:extLst>
              <a:ext uri="{28A0092B-C50C-407E-A947-70E740481C1C}">
                <a14:useLocalDpi xmlns:a14="http://schemas.microsoft.com/office/drawing/2010/main" val="0"/>
              </a:ext>
            </a:extLst>
          </a:blip>
          <a:srcRect l="17254" r="17254"/>
          <a:stretch>
            <a:fillRect/>
          </a:stretch>
        </p:blipFill>
        <p:spPr>
          <a:xfrm flipH="1">
            <a:off x="6340982" y="111216"/>
            <a:ext cx="5805207" cy="6875463"/>
          </a:xfrm>
          <a:custGeom>
            <a:avLst/>
            <a:gdLst>
              <a:gd name="T0" fmla="*/ 0 w 10693371"/>
              <a:gd name="T1" fmla="*/ 0 h 13750279"/>
              <a:gd name="T2" fmla="*/ 10693371 w 10693371"/>
              <a:gd name="T3" fmla="*/ 8878 h 13750279"/>
              <a:gd name="T4" fmla="*/ 6902607 w 10693371"/>
              <a:gd name="T5" fmla="*/ 13750279 h 13750279"/>
              <a:gd name="T6" fmla="*/ 0 w 10693371"/>
              <a:gd name="T7" fmla="*/ 13741401 h 13750279"/>
              <a:gd name="T8" fmla="*/ 0 w 10693371"/>
              <a:gd name="T9" fmla="*/ 0 h 13750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93371" h="13750279">
                <a:moveTo>
                  <a:pt x="0" y="0"/>
                </a:moveTo>
                <a:lnTo>
                  <a:pt x="10693371" y="8878"/>
                </a:lnTo>
                <a:lnTo>
                  <a:pt x="6902607" y="13750279"/>
                </a:lnTo>
                <a:lnTo>
                  <a:pt x="0" y="13741401"/>
                </a:lnTo>
                <a:lnTo>
                  <a:pt x="0" y="0"/>
                </a:lnTo>
                <a:close/>
              </a:path>
            </a:pathLst>
          </a:custGeom>
          <a:solidFill>
            <a:schemeClr val="bg2"/>
          </a:solidFill>
        </p:spPr>
      </p:pic>
      <p:pic>
        <p:nvPicPr>
          <p:cNvPr id="3" name="Espace réservé pour une image  2">
            <a:extLst>
              <a:ext uri="{FF2B5EF4-FFF2-40B4-BE49-F238E27FC236}">
                <a16:creationId xmlns:a16="http://schemas.microsoft.com/office/drawing/2014/main" id="{23105B5E-9E7E-481D-A663-F9D7E6AF480E}"/>
              </a:ext>
            </a:extLst>
          </p:cNvPr>
          <p:cNvPicPr>
            <a:picLocks noGrp="1" noChangeAspect="1"/>
          </p:cNvPicPr>
          <p:nvPr>
            <p:ph type="pic" sz="quarter" idx="10"/>
            <p:custDataLst>
              <p:tags r:id="rId2"/>
            </p:custDataLst>
          </p:nvPr>
        </p:nvPicPr>
        <p:blipFill>
          <a:blip r:embed="rId13">
            <a:extLst>
              <a:ext uri="{28A0092B-C50C-407E-A947-70E740481C1C}">
                <a14:useLocalDpi xmlns:a14="http://schemas.microsoft.com/office/drawing/2010/main" val="0"/>
              </a:ext>
            </a:extLst>
          </a:blip>
          <a:srcRect l="17254" r="17254"/>
          <a:stretch>
            <a:fillRect/>
          </a:stretch>
        </p:blipFill>
        <p:spPr>
          <a:xfrm>
            <a:off x="-10525" y="-17463"/>
            <a:ext cx="5346700" cy="6875463"/>
          </a:xfrm>
          <a:custGeom>
            <a:avLst/>
            <a:gdLst>
              <a:gd name="T0" fmla="*/ 0 w 10693371"/>
              <a:gd name="T1" fmla="*/ 0 h 13750279"/>
              <a:gd name="T2" fmla="*/ 10693371 w 10693371"/>
              <a:gd name="T3" fmla="*/ 8878 h 13750279"/>
              <a:gd name="T4" fmla="*/ 6902607 w 10693371"/>
              <a:gd name="T5" fmla="*/ 13750279 h 13750279"/>
              <a:gd name="T6" fmla="*/ 0 w 10693371"/>
              <a:gd name="T7" fmla="*/ 13741401 h 13750279"/>
              <a:gd name="T8" fmla="*/ 0 w 10693371"/>
              <a:gd name="T9" fmla="*/ 0 h 13750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93371" h="13750279">
                <a:moveTo>
                  <a:pt x="0" y="0"/>
                </a:moveTo>
                <a:lnTo>
                  <a:pt x="10693371" y="8878"/>
                </a:lnTo>
                <a:lnTo>
                  <a:pt x="6902607" y="13750279"/>
                </a:lnTo>
                <a:lnTo>
                  <a:pt x="0" y="13741401"/>
                </a:lnTo>
                <a:lnTo>
                  <a:pt x="0" y="0"/>
                </a:lnTo>
                <a:close/>
              </a:path>
            </a:pathLst>
          </a:custGeom>
          <a:solidFill>
            <a:schemeClr val="bg2"/>
          </a:solidFill>
        </p:spPr>
      </p:pic>
      <p:grpSp>
        <p:nvGrpSpPr>
          <p:cNvPr id="7" name="Groupe 6">
            <a:extLst>
              <a:ext uri="{FF2B5EF4-FFF2-40B4-BE49-F238E27FC236}">
                <a16:creationId xmlns:a16="http://schemas.microsoft.com/office/drawing/2014/main" id="{2BF39C67-A0AF-E44B-AE26-80A5C0ABA7BC}"/>
              </a:ext>
            </a:extLst>
          </p:cNvPr>
          <p:cNvGrpSpPr/>
          <p:nvPr/>
        </p:nvGrpSpPr>
        <p:grpSpPr>
          <a:xfrm>
            <a:off x="7523711" y="500882"/>
            <a:ext cx="4570413" cy="3550743"/>
            <a:chOff x="4080172" y="3657559"/>
            <a:chExt cx="4570413" cy="3550743"/>
          </a:xfrm>
        </p:grpSpPr>
        <p:sp>
          <p:nvSpPr>
            <p:cNvPr id="12295" name="Shape 71">
              <a:extLst>
                <a:ext uri="{FF2B5EF4-FFF2-40B4-BE49-F238E27FC236}">
                  <a16:creationId xmlns:a16="http://schemas.microsoft.com/office/drawing/2014/main" id="{FE786711-2F26-435C-A65B-2AA92F70D7CF}"/>
                </a:ext>
              </a:extLst>
            </p:cNvPr>
            <p:cNvSpPr>
              <a:spLocks/>
            </p:cNvSpPr>
            <p:nvPr>
              <p:custDataLst>
                <p:tags r:id="rId9"/>
              </p:custDataLst>
            </p:nvPr>
          </p:nvSpPr>
          <p:spPr bwMode="auto">
            <a:xfrm rot="11015918">
              <a:off x="4163322" y="3657559"/>
              <a:ext cx="4109529" cy="3550743"/>
            </a:xfrm>
            <a:custGeom>
              <a:avLst/>
              <a:gdLst>
                <a:gd name="T0" fmla="*/ 1901127 w 21540"/>
                <a:gd name="T1" fmla="*/ 1867525 h 21555"/>
                <a:gd name="T2" fmla="*/ 1901127 w 21540"/>
                <a:gd name="T3" fmla="*/ 1867525 h 21555"/>
                <a:gd name="T4" fmla="*/ 1901127 w 21540"/>
                <a:gd name="T5" fmla="*/ 1867525 h 21555"/>
                <a:gd name="T6" fmla="*/ 1901127 w 21540"/>
                <a:gd name="T7" fmla="*/ 1867525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919DFF"/>
            </a:solidFill>
            <a:ln>
              <a:noFill/>
            </a:ln>
          </p:spPr>
          <p:txBody>
            <a:bodyPr lIns="25400" tIns="25400" rIns="25400" bIns="25400" anchor="ctr"/>
            <a:lstStyle/>
            <a:p>
              <a:endParaRPr lang="fr-FR" sz="900" dirty="0"/>
            </a:p>
          </p:txBody>
        </p:sp>
        <p:sp>
          <p:nvSpPr>
            <p:cNvPr id="12292" name="Shape 67">
              <a:extLst>
                <a:ext uri="{FF2B5EF4-FFF2-40B4-BE49-F238E27FC236}">
                  <a16:creationId xmlns:a16="http://schemas.microsoft.com/office/drawing/2014/main" id="{78D8292A-BF00-4989-9AD9-EF7D4631327F}"/>
                </a:ext>
              </a:extLst>
            </p:cNvPr>
            <p:cNvSpPr>
              <a:spLocks noChangeArrowheads="1"/>
            </p:cNvSpPr>
            <p:nvPr>
              <p:custDataLst>
                <p:tags r:id="rId10"/>
              </p:custDataLst>
            </p:nvPr>
          </p:nvSpPr>
          <p:spPr bwMode="auto">
            <a:xfrm>
              <a:off x="4080172" y="4141486"/>
              <a:ext cx="4570413" cy="42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style>
            <a:lnRef idx="0">
              <a:scrgbClr r="0" g="0" b="0"/>
            </a:lnRef>
            <a:fillRef idx="0">
              <a:scrgbClr r="0" g="0" b="0"/>
            </a:fillRef>
            <a:effectRef idx="0">
              <a:scrgbClr r="0" g="0" b="0"/>
            </a:effectRef>
            <a:fontRef idx="minor">
              <a:schemeClr val="accent1"/>
            </a:fontRef>
          </p:style>
          <p:txBody>
            <a:bodyPr lIns="25400" tIns="25400" rIns="25400" bIns="25400"/>
            <a:lstStyle/>
            <a:p>
              <a:pPr algn="ctr"/>
              <a:r>
                <a:rPr lang="fr-FR" sz="2400" b="1" dirty="0">
                  <a:solidFill>
                    <a:srgbClr val="002060"/>
                  </a:solidFill>
                </a:rPr>
                <a:t>Sciences politiques</a:t>
              </a:r>
            </a:p>
            <a:p>
              <a:pPr algn="ctr"/>
              <a:r>
                <a:rPr lang="fr-FR" sz="2400" dirty="0">
                  <a:solidFill>
                    <a:srgbClr val="002060"/>
                  </a:solidFill>
                </a:rPr>
                <a:t>« spécificité politique »</a:t>
              </a:r>
            </a:p>
            <a:p>
              <a:pPr algn="ctr"/>
              <a:r>
                <a:rPr lang="fr-FR" sz="2400" dirty="0">
                  <a:solidFill>
                    <a:srgbClr val="002060"/>
                  </a:solidFill>
                </a:rPr>
                <a:t>« relations internationales »</a:t>
              </a:r>
            </a:p>
            <a:p>
              <a:pPr algn="ctr"/>
              <a:r>
                <a:rPr lang="fr-FR" sz="2400" dirty="0">
                  <a:solidFill>
                    <a:srgbClr val="002060"/>
                  </a:solidFill>
                </a:rPr>
                <a:t>« concepts »</a:t>
              </a:r>
            </a:p>
            <a:p>
              <a:pPr algn="ctr"/>
              <a:r>
                <a:rPr lang="fr-FR" sz="2400" dirty="0">
                  <a:solidFill>
                    <a:srgbClr val="002060"/>
                  </a:solidFill>
                </a:rPr>
                <a:t>« régimes et acteurs politiques »</a:t>
              </a:r>
            </a:p>
            <a:p>
              <a:pPr algn="ctr"/>
              <a:r>
                <a:rPr lang="fr-FR" sz="2400" u="sng" dirty="0">
                  <a:solidFill>
                    <a:srgbClr val="002060"/>
                  </a:solidFill>
                </a:rPr>
                <a:t>« démarche comparative »</a:t>
              </a:r>
            </a:p>
            <a:p>
              <a:pPr algn="ctr"/>
              <a:endParaRPr lang="fr-FR" sz="2400" b="1" dirty="0">
                <a:solidFill>
                  <a:srgbClr val="002060"/>
                </a:solidFill>
              </a:endParaRPr>
            </a:p>
          </p:txBody>
        </p:sp>
      </p:grpSp>
      <p:grpSp>
        <p:nvGrpSpPr>
          <p:cNvPr id="6" name="Groupe 5">
            <a:extLst>
              <a:ext uri="{FF2B5EF4-FFF2-40B4-BE49-F238E27FC236}">
                <a16:creationId xmlns:a16="http://schemas.microsoft.com/office/drawing/2014/main" id="{82AA0A0A-2A9F-7444-B8D2-D37F96AD0E4F}"/>
              </a:ext>
            </a:extLst>
          </p:cNvPr>
          <p:cNvGrpSpPr/>
          <p:nvPr/>
        </p:nvGrpSpPr>
        <p:grpSpPr>
          <a:xfrm>
            <a:off x="3925694" y="3171147"/>
            <a:ext cx="3825769" cy="4216830"/>
            <a:chOff x="3285794" y="322833"/>
            <a:chExt cx="3825769" cy="4216830"/>
          </a:xfrm>
        </p:grpSpPr>
        <p:sp>
          <p:nvSpPr>
            <p:cNvPr id="16" name="Shape 71">
              <a:extLst>
                <a:ext uri="{FF2B5EF4-FFF2-40B4-BE49-F238E27FC236}">
                  <a16:creationId xmlns:a16="http://schemas.microsoft.com/office/drawing/2014/main" id="{2B2BB88F-BA5B-4C85-963C-D628F62F8F56}"/>
                </a:ext>
              </a:extLst>
            </p:cNvPr>
            <p:cNvSpPr>
              <a:spLocks/>
            </p:cNvSpPr>
            <p:nvPr>
              <p:custDataLst>
                <p:tags r:id="rId7"/>
              </p:custDataLst>
            </p:nvPr>
          </p:nvSpPr>
          <p:spPr bwMode="auto">
            <a:xfrm rot="3600000">
              <a:off x="3078498" y="530129"/>
              <a:ext cx="4216830" cy="3802238"/>
            </a:xfrm>
            <a:custGeom>
              <a:avLst/>
              <a:gdLst>
                <a:gd name="T0" fmla="*/ 1901127 w 21540"/>
                <a:gd name="T1" fmla="*/ 1867525 h 21555"/>
                <a:gd name="T2" fmla="*/ 1901127 w 21540"/>
                <a:gd name="T3" fmla="*/ 1867525 h 21555"/>
                <a:gd name="T4" fmla="*/ 1901127 w 21540"/>
                <a:gd name="T5" fmla="*/ 1867525 h 21555"/>
                <a:gd name="T6" fmla="*/ 1901127 w 21540"/>
                <a:gd name="T7" fmla="*/ 1867525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E7593F"/>
            </a:solidFill>
            <a:ln>
              <a:noFill/>
            </a:ln>
          </p:spPr>
          <p:txBody>
            <a:bodyPr lIns="25400" tIns="25400" rIns="25400" bIns="25400" anchor="ctr"/>
            <a:lstStyle/>
            <a:p>
              <a:endParaRPr lang="fr-FR" sz="900"/>
            </a:p>
          </p:txBody>
        </p:sp>
        <p:sp>
          <p:nvSpPr>
            <p:cNvPr id="17" name="Shape 75">
              <a:extLst>
                <a:ext uri="{FF2B5EF4-FFF2-40B4-BE49-F238E27FC236}">
                  <a16:creationId xmlns:a16="http://schemas.microsoft.com/office/drawing/2014/main" id="{052FFDD1-2B9E-4ACA-A071-711602624B69}"/>
                </a:ext>
              </a:extLst>
            </p:cNvPr>
            <p:cNvSpPr>
              <a:spLocks noChangeArrowheads="1"/>
            </p:cNvSpPr>
            <p:nvPr>
              <p:custDataLst>
                <p:tags r:id="rId8"/>
              </p:custDataLst>
            </p:nvPr>
          </p:nvSpPr>
          <p:spPr bwMode="auto">
            <a:xfrm>
              <a:off x="3703744" y="1156806"/>
              <a:ext cx="3407819" cy="6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lstStyle/>
            <a:p>
              <a:pPr algn="ctr"/>
              <a:r>
                <a:rPr lang="fr-FR" sz="3200" b="1" dirty="0">
                  <a:solidFill>
                    <a:srgbClr val="992918"/>
                  </a:solidFill>
                </a:rPr>
                <a:t>Géopolitique</a:t>
              </a:r>
            </a:p>
            <a:p>
              <a:pPr algn="ctr"/>
              <a:r>
                <a:rPr lang="fr-FR" sz="2400" dirty="0">
                  <a:solidFill>
                    <a:srgbClr val="992918"/>
                  </a:solidFill>
                </a:rPr>
                <a:t>« rivalités »</a:t>
              </a:r>
            </a:p>
            <a:p>
              <a:pPr algn="ctr"/>
              <a:r>
                <a:rPr lang="fr-FR" sz="2400" dirty="0">
                  <a:solidFill>
                    <a:srgbClr val="992918"/>
                  </a:solidFill>
                </a:rPr>
                <a:t>« enjeux de pouvoir »</a:t>
              </a:r>
            </a:p>
            <a:p>
              <a:pPr algn="ctr"/>
              <a:r>
                <a:rPr lang="fr-FR" sz="2400" dirty="0">
                  <a:solidFill>
                    <a:srgbClr val="992918"/>
                  </a:solidFill>
                </a:rPr>
                <a:t>« territoires »</a:t>
              </a:r>
            </a:p>
            <a:p>
              <a:pPr algn="ctr"/>
              <a:r>
                <a:rPr lang="fr-FR" sz="2400" dirty="0">
                  <a:solidFill>
                    <a:srgbClr val="992918"/>
                  </a:solidFill>
                </a:rPr>
                <a:t>«  profondeur historique » </a:t>
              </a:r>
            </a:p>
            <a:p>
              <a:pPr algn="ctr"/>
              <a:r>
                <a:rPr lang="fr-FR" sz="2400" dirty="0">
                  <a:solidFill>
                    <a:srgbClr val="992918"/>
                  </a:solidFill>
                </a:rPr>
                <a:t>« représentations »</a:t>
              </a:r>
            </a:p>
            <a:p>
              <a:pPr algn="ctr"/>
              <a:endParaRPr lang="fr-FR" sz="2400" dirty="0">
                <a:solidFill>
                  <a:srgbClr val="992918"/>
                </a:solidFill>
              </a:endParaRPr>
            </a:p>
          </p:txBody>
        </p:sp>
      </p:grpSp>
      <p:grpSp>
        <p:nvGrpSpPr>
          <p:cNvPr id="2" name="Groupe 1">
            <a:extLst>
              <a:ext uri="{FF2B5EF4-FFF2-40B4-BE49-F238E27FC236}">
                <a16:creationId xmlns:a16="http://schemas.microsoft.com/office/drawing/2014/main" id="{3F81782A-B5A5-40F4-AF93-477C4B870970}"/>
              </a:ext>
            </a:extLst>
          </p:cNvPr>
          <p:cNvGrpSpPr/>
          <p:nvPr>
            <p:custDataLst>
              <p:tags r:id="rId3"/>
            </p:custDataLst>
          </p:nvPr>
        </p:nvGrpSpPr>
        <p:grpSpPr>
          <a:xfrm>
            <a:off x="1068231" y="2774364"/>
            <a:ext cx="4118621" cy="3710862"/>
            <a:chOff x="867217" y="7318005"/>
            <a:chExt cx="8237242" cy="7421724"/>
          </a:xfrm>
        </p:grpSpPr>
        <p:sp>
          <p:nvSpPr>
            <p:cNvPr id="12293" name="Shape 69">
              <a:extLst>
                <a:ext uri="{FF2B5EF4-FFF2-40B4-BE49-F238E27FC236}">
                  <a16:creationId xmlns:a16="http://schemas.microsoft.com/office/drawing/2014/main" id="{2EF1CB75-1827-47A9-B6CE-064200A35EDE}"/>
                </a:ext>
              </a:extLst>
            </p:cNvPr>
            <p:cNvSpPr>
              <a:spLocks/>
            </p:cNvSpPr>
            <p:nvPr/>
          </p:nvSpPr>
          <p:spPr bwMode="auto">
            <a:xfrm rot="20634459">
              <a:off x="867217" y="7318005"/>
              <a:ext cx="8237242" cy="7421724"/>
            </a:xfrm>
            <a:custGeom>
              <a:avLst/>
              <a:gdLst>
                <a:gd name="T0" fmla="*/ 3559867 w 21540"/>
                <a:gd name="T1" fmla="*/ 3496945 h 21555"/>
                <a:gd name="T2" fmla="*/ 3559867 w 21540"/>
                <a:gd name="T3" fmla="*/ 3496945 h 21555"/>
                <a:gd name="T4" fmla="*/ 3559867 w 21540"/>
                <a:gd name="T5" fmla="*/ 3496945 h 21555"/>
                <a:gd name="T6" fmla="*/ 3559867 w 21540"/>
                <a:gd name="T7" fmla="*/ 3496945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FF8D09"/>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nchor="ctr"/>
            <a:lstStyle/>
            <a:p>
              <a:endParaRPr lang="fr-FR" sz="900" dirty="0"/>
            </a:p>
          </p:txBody>
        </p:sp>
        <p:sp>
          <p:nvSpPr>
            <p:cNvPr id="12299" name="Shape 75">
              <a:extLst>
                <a:ext uri="{FF2B5EF4-FFF2-40B4-BE49-F238E27FC236}">
                  <a16:creationId xmlns:a16="http://schemas.microsoft.com/office/drawing/2014/main" id="{2A47F381-45A1-4379-8E80-6D07526CA278}"/>
                </a:ext>
              </a:extLst>
            </p:cNvPr>
            <p:cNvSpPr>
              <a:spLocks noChangeArrowheads="1"/>
            </p:cNvSpPr>
            <p:nvPr/>
          </p:nvSpPr>
          <p:spPr bwMode="auto">
            <a:xfrm>
              <a:off x="1589215" y="8078195"/>
              <a:ext cx="6667606" cy="11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lstStyle/>
            <a:p>
              <a:pPr algn="ctr"/>
              <a:r>
                <a:rPr lang="fr-FR" sz="2700" b="1" dirty="0">
                  <a:solidFill>
                    <a:schemeClr val="bg1"/>
                  </a:solidFill>
                </a:rPr>
                <a:t>Géographie</a:t>
              </a:r>
            </a:p>
            <a:p>
              <a:pPr algn="ctr"/>
              <a:r>
                <a:rPr lang="fr-FR" sz="2000" dirty="0">
                  <a:solidFill>
                    <a:schemeClr val="bg1"/>
                  </a:solidFill>
                </a:rPr>
                <a:t>« logiques d’organisation »</a:t>
              </a:r>
            </a:p>
            <a:p>
              <a:pPr algn="ctr"/>
              <a:r>
                <a:rPr lang="fr-FR" sz="2000" dirty="0">
                  <a:solidFill>
                    <a:schemeClr val="bg1"/>
                  </a:solidFill>
                </a:rPr>
                <a:t>« influence des acteurs » </a:t>
              </a:r>
            </a:p>
            <a:p>
              <a:pPr algn="ctr"/>
              <a:r>
                <a:rPr lang="fr-FR" sz="2000" dirty="0">
                  <a:solidFill>
                    <a:schemeClr val="bg1"/>
                  </a:solidFill>
                </a:rPr>
                <a:t>« changement d’échelles »</a:t>
              </a:r>
            </a:p>
            <a:p>
              <a:pPr algn="ctr"/>
              <a:r>
                <a:rPr lang="fr-FR" sz="2000" dirty="0">
                  <a:solidFill>
                    <a:schemeClr val="bg1"/>
                  </a:solidFill>
                </a:rPr>
                <a:t>« réalisation de cartes »</a:t>
              </a:r>
            </a:p>
            <a:p>
              <a:pPr algn="ctr"/>
              <a:r>
                <a:rPr lang="fr-FR" sz="2000" dirty="0">
                  <a:solidFill>
                    <a:schemeClr val="bg1"/>
                  </a:solidFill>
                </a:rPr>
                <a:t>« territoires »</a:t>
              </a:r>
            </a:p>
            <a:p>
              <a:pPr algn="ctr"/>
              <a:r>
                <a:rPr lang="fr-FR" sz="2000" u="sng" dirty="0">
                  <a:solidFill>
                    <a:schemeClr val="bg1"/>
                  </a:solidFill>
                </a:rPr>
                <a:t>« typologies »</a:t>
              </a:r>
            </a:p>
            <a:p>
              <a:pPr algn="ctr"/>
              <a:r>
                <a:rPr lang="fr-FR" sz="2000" dirty="0">
                  <a:solidFill>
                    <a:schemeClr val="bg1"/>
                  </a:solidFill>
                </a:rPr>
                <a:t>« réflexion critique »</a:t>
              </a:r>
              <a:endParaRPr lang="fr-FR" altLang="fr-FR" sz="2000" dirty="0">
                <a:solidFill>
                  <a:schemeClr val="bg1"/>
                </a:solidFill>
              </a:endParaRPr>
            </a:p>
            <a:p>
              <a:pPr algn="ctr"/>
              <a:endParaRPr lang="fr-FR" sz="2700" b="1" dirty="0">
                <a:solidFill>
                  <a:schemeClr val="bg1"/>
                </a:solidFill>
              </a:endParaRPr>
            </a:p>
          </p:txBody>
        </p:sp>
      </p:grpSp>
      <p:grpSp>
        <p:nvGrpSpPr>
          <p:cNvPr id="5" name="Groupe 4">
            <a:extLst>
              <a:ext uri="{FF2B5EF4-FFF2-40B4-BE49-F238E27FC236}">
                <a16:creationId xmlns:a16="http://schemas.microsoft.com/office/drawing/2014/main" id="{7AAF5A30-F7A6-C449-9B01-57B53926DC76}"/>
              </a:ext>
            </a:extLst>
          </p:cNvPr>
          <p:cNvGrpSpPr/>
          <p:nvPr/>
        </p:nvGrpSpPr>
        <p:grpSpPr>
          <a:xfrm>
            <a:off x="3977286" y="375411"/>
            <a:ext cx="3829590" cy="3762175"/>
            <a:chOff x="-49134" y="2067092"/>
            <a:chExt cx="3829590" cy="3762175"/>
          </a:xfrm>
        </p:grpSpPr>
        <p:sp>
          <p:nvSpPr>
            <p:cNvPr id="12294" name="Shape 70">
              <a:extLst>
                <a:ext uri="{FF2B5EF4-FFF2-40B4-BE49-F238E27FC236}">
                  <a16:creationId xmlns:a16="http://schemas.microsoft.com/office/drawing/2014/main" id="{C88900AD-187F-4B5A-BB69-DFAFC1DE82DC}"/>
                </a:ext>
              </a:extLst>
            </p:cNvPr>
            <p:cNvSpPr>
              <a:spLocks/>
            </p:cNvSpPr>
            <p:nvPr>
              <p:custDataLst>
                <p:tags r:id="rId5"/>
              </p:custDataLst>
            </p:nvPr>
          </p:nvSpPr>
          <p:spPr bwMode="auto">
            <a:xfrm rot="2700000">
              <a:off x="-82473" y="2100431"/>
              <a:ext cx="3762175" cy="3695497"/>
            </a:xfrm>
            <a:custGeom>
              <a:avLst/>
              <a:gdLst>
                <a:gd name="T0" fmla="*/ 2328578 w 21540"/>
                <a:gd name="T1" fmla="*/ 2287420 h 21555"/>
                <a:gd name="T2" fmla="*/ 2328578 w 21540"/>
                <a:gd name="T3" fmla="*/ 2287420 h 21555"/>
                <a:gd name="T4" fmla="*/ 2328578 w 21540"/>
                <a:gd name="T5" fmla="*/ 2287420 h 21555"/>
                <a:gd name="T6" fmla="*/ 2328578 w 21540"/>
                <a:gd name="T7" fmla="*/ 2287420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336699"/>
            </a:solidFill>
            <a:ln>
              <a:noFill/>
            </a:ln>
          </p:spPr>
          <p:txBody>
            <a:bodyPr lIns="25400" tIns="25400" rIns="25400" bIns="25400" anchor="ctr"/>
            <a:lstStyle/>
            <a:p>
              <a:endParaRPr lang="fr-FR" sz="2400" dirty="0"/>
            </a:p>
          </p:txBody>
        </p:sp>
        <p:sp>
          <p:nvSpPr>
            <p:cNvPr id="12298" name="Shape 75">
              <a:extLst>
                <a:ext uri="{FF2B5EF4-FFF2-40B4-BE49-F238E27FC236}">
                  <a16:creationId xmlns:a16="http://schemas.microsoft.com/office/drawing/2014/main" id="{E65DAF80-3712-4C4E-B270-32DCB76C57EE}"/>
                </a:ext>
              </a:extLst>
            </p:cNvPr>
            <p:cNvSpPr>
              <a:spLocks noChangeArrowheads="1"/>
            </p:cNvSpPr>
            <p:nvPr>
              <p:custDataLst>
                <p:tags r:id="rId6"/>
              </p:custDataLst>
            </p:nvPr>
          </p:nvSpPr>
          <p:spPr bwMode="auto">
            <a:xfrm>
              <a:off x="115357" y="2559743"/>
              <a:ext cx="3665099" cy="621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lstStyle/>
            <a:p>
              <a:pPr algn="ctr"/>
              <a:r>
                <a:rPr lang="fr-FR" sz="2700" b="1" dirty="0">
                  <a:solidFill>
                    <a:schemeClr val="bg1"/>
                  </a:solidFill>
                </a:rPr>
                <a:t>Histoire</a:t>
              </a:r>
            </a:p>
            <a:p>
              <a:pPr algn="ctr"/>
              <a:r>
                <a:rPr lang="fr-FR" sz="2400" dirty="0">
                  <a:solidFill>
                    <a:schemeClr val="bg1"/>
                  </a:solidFill>
                </a:rPr>
                <a:t>« longue durée » </a:t>
              </a:r>
            </a:p>
            <a:p>
              <a:pPr algn="ctr"/>
              <a:r>
                <a:rPr lang="fr-FR" sz="2400" dirty="0">
                  <a:solidFill>
                    <a:schemeClr val="bg1"/>
                  </a:solidFill>
                </a:rPr>
                <a:t>« mise en perspective » </a:t>
              </a:r>
            </a:p>
            <a:p>
              <a:pPr algn="ctr"/>
              <a:r>
                <a:rPr lang="fr-FR" sz="2400" u="sng" dirty="0">
                  <a:solidFill>
                    <a:schemeClr val="bg1"/>
                  </a:solidFill>
                </a:rPr>
                <a:t>« continuités et ruptures » </a:t>
              </a:r>
            </a:p>
            <a:p>
              <a:pPr algn="ctr"/>
              <a:r>
                <a:rPr lang="fr-FR" sz="2400" u="sng" dirty="0">
                  <a:solidFill>
                    <a:schemeClr val="bg1"/>
                  </a:solidFill>
                </a:rPr>
                <a:t>« écarts et similitudes » </a:t>
              </a:r>
            </a:p>
            <a:p>
              <a:pPr algn="ctr"/>
              <a:r>
                <a:rPr lang="fr-FR" sz="2400" dirty="0">
                  <a:solidFill>
                    <a:schemeClr val="bg1"/>
                  </a:solidFill>
                </a:rPr>
                <a:t>« rôle des acteurs »</a:t>
              </a:r>
            </a:p>
            <a:p>
              <a:pPr algn="ctr"/>
              <a:endParaRPr lang="fr-FR" sz="2700" b="1" dirty="0">
                <a:solidFill>
                  <a:schemeClr val="bg1"/>
                </a:solidFill>
              </a:endParaRPr>
            </a:p>
            <a:p>
              <a:pPr algn="ctr"/>
              <a:endParaRPr lang="fr-FR" sz="2200" dirty="0">
                <a:solidFill>
                  <a:schemeClr val="bg1"/>
                </a:solidFill>
              </a:endParaRPr>
            </a:p>
          </p:txBody>
        </p:sp>
      </p:grpSp>
      <p:sp>
        <p:nvSpPr>
          <p:cNvPr id="12291" name="Shape 66">
            <a:extLst>
              <a:ext uri="{FF2B5EF4-FFF2-40B4-BE49-F238E27FC236}">
                <a16:creationId xmlns:a16="http://schemas.microsoft.com/office/drawing/2014/main" id="{8C07488B-BD03-4CD9-BE97-E42FE3EEBB93}"/>
              </a:ext>
            </a:extLst>
          </p:cNvPr>
          <p:cNvSpPr>
            <a:spLocks noChangeArrowheads="1"/>
          </p:cNvSpPr>
          <p:nvPr>
            <p:custDataLst>
              <p:tags r:id="rId4"/>
            </p:custDataLst>
          </p:nvPr>
        </p:nvSpPr>
        <p:spPr bwMode="auto">
          <a:xfrm>
            <a:off x="-212394" y="559428"/>
            <a:ext cx="4839594" cy="22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25400" tIns="25400" rIns="25400" bIns="25400" anchor="ctr">
            <a:spAutoFit/>
          </a:bodyPr>
          <a:lstStyle/>
          <a:p>
            <a:pPr algn="ctr"/>
            <a:r>
              <a:rPr lang="fr-FR" sz="3600" b="1" dirty="0">
                <a:solidFill>
                  <a:srgbClr val="002060"/>
                </a:solidFill>
                <a:latin typeface="Calibri" panose="020F0502020204030204" pitchFamily="34" charset="0"/>
                <a:ea typeface="Arial" panose="020B0604020202020204" pitchFamily="34" charset="0"/>
                <a:cs typeface="Arial" panose="020B0604020202020204" pitchFamily="34" charset="0"/>
              </a:rPr>
              <a:t>Une approche pluridisciplinaire pour analyser et élucider la complexité du monde</a:t>
            </a:r>
          </a:p>
        </p:txBody>
      </p:sp>
      <p:sp>
        <p:nvSpPr>
          <p:cNvPr id="4" name="ZoneTexte 3"/>
          <p:cNvSpPr txBox="1"/>
          <p:nvPr/>
        </p:nvSpPr>
        <p:spPr>
          <a:xfrm>
            <a:off x="8174188" y="4403903"/>
            <a:ext cx="3919936" cy="2308324"/>
          </a:xfrm>
          <a:prstGeom prst="rect">
            <a:avLst/>
          </a:prstGeom>
          <a:noFill/>
        </p:spPr>
        <p:txBody>
          <a:bodyPr wrap="square" rtlCol="0">
            <a:spAutoFit/>
          </a:bodyPr>
          <a:lstStyle/>
          <a:p>
            <a:pPr algn="ctr"/>
            <a:r>
              <a:rPr lang="fr-FR" sz="3600" b="1" dirty="0">
                <a:solidFill>
                  <a:srgbClr val="002060"/>
                </a:solidFill>
                <a:latin typeface="Calibri" panose="020F0502020204030204" pitchFamily="34" charset="0"/>
                <a:ea typeface="Arial" panose="020B0604020202020204" pitchFamily="34" charset="0"/>
                <a:cs typeface="Arial" panose="020B0604020202020204" pitchFamily="34" charset="0"/>
              </a:rPr>
              <a:t>Mobiliser plusieurs points de vue, des concepts et méthodes variés</a:t>
            </a:r>
            <a:endParaRPr lang="fr-FR" sz="3600" dirty="0"/>
          </a:p>
        </p:txBody>
      </p:sp>
      <p:sp>
        <p:nvSpPr>
          <p:cNvPr id="19" name="Rectangle à coins arrondis 18"/>
          <p:cNvSpPr/>
          <p:nvPr/>
        </p:nvSpPr>
        <p:spPr>
          <a:xfrm>
            <a:off x="85265" y="111216"/>
            <a:ext cx="2057400" cy="408406"/>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t>RAPPEL</a:t>
            </a:r>
          </a:p>
        </p:txBody>
      </p:sp>
    </p:spTree>
    <p:extLst>
      <p:ext uri="{BB962C8B-B14F-4D97-AF65-F5344CB8AC3E}">
        <p14:creationId xmlns:p14="http://schemas.microsoft.com/office/powerpoint/2010/main" val="250366003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e 17">
            <a:extLst>
              <a:ext uri="{FF2B5EF4-FFF2-40B4-BE49-F238E27FC236}">
                <a16:creationId xmlns:a16="http://schemas.microsoft.com/office/drawing/2014/main" id="{1A30FEFA-1E84-9A4B-8342-00FF61027AC1}"/>
              </a:ext>
            </a:extLst>
          </p:cNvPr>
          <p:cNvGrpSpPr/>
          <p:nvPr/>
        </p:nvGrpSpPr>
        <p:grpSpPr>
          <a:xfrm>
            <a:off x="9796676" y="315318"/>
            <a:ext cx="2395324" cy="1199027"/>
            <a:chOff x="3935965" y="3241239"/>
            <a:chExt cx="4499213" cy="3452778"/>
          </a:xfrm>
        </p:grpSpPr>
        <p:sp>
          <p:nvSpPr>
            <p:cNvPr id="19" name="Shape 71">
              <a:extLst>
                <a:ext uri="{FF2B5EF4-FFF2-40B4-BE49-F238E27FC236}">
                  <a16:creationId xmlns:a16="http://schemas.microsoft.com/office/drawing/2014/main" id="{25FA60F6-7836-D14E-9535-DE56028C6429}"/>
                </a:ext>
              </a:extLst>
            </p:cNvPr>
            <p:cNvSpPr>
              <a:spLocks/>
            </p:cNvSpPr>
            <p:nvPr>
              <p:custDataLst>
                <p:tags r:id="rId6"/>
              </p:custDataLst>
            </p:nvPr>
          </p:nvSpPr>
          <p:spPr bwMode="auto">
            <a:xfrm rot="11015918">
              <a:off x="4223747" y="3241239"/>
              <a:ext cx="3994851" cy="3452778"/>
            </a:xfrm>
            <a:custGeom>
              <a:avLst/>
              <a:gdLst>
                <a:gd name="T0" fmla="*/ 1901127 w 21540"/>
                <a:gd name="T1" fmla="*/ 1867525 h 21555"/>
                <a:gd name="T2" fmla="*/ 1901127 w 21540"/>
                <a:gd name="T3" fmla="*/ 1867525 h 21555"/>
                <a:gd name="T4" fmla="*/ 1901127 w 21540"/>
                <a:gd name="T5" fmla="*/ 1867525 h 21555"/>
                <a:gd name="T6" fmla="*/ 1901127 w 21540"/>
                <a:gd name="T7" fmla="*/ 1867525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919DFF"/>
            </a:solidFill>
            <a:ln>
              <a:noFill/>
            </a:ln>
          </p:spPr>
          <p:txBody>
            <a:bodyPr lIns="25400" tIns="25400" rIns="25400" bIns="25400" anchor="ctr"/>
            <a:lstStyle/>
            <a:p>
              <a:endParaRPr lang="fr-FR" sz="1600" dirty="0"/>
            </a:p>
          </p:txBody>
        </p:sp>
        <p:sp>
          <p:nvSpPr>
            <p:cNvPr id="20" name="Shape 67">
              <a:extLst>
                <a:ext uri="{FF2B5EF4-FFF2-40B4-BE49-F238E27FC236}">
                  <a16:creationId xmlns:a16="http://schemas.microsoft.com/office/drawing/2014/main" id="{38DDBF19-77AD-F84C-8D62-311FE2AEEC57}"/>
                </a:ext>
              </a:extLst>
            </p:cNvPr>
            <p:cNvSpPr>
              <a:spLocks noChangeArrowheads="1"/>
            </p:cNvSpPr>
            <p:nvPr>
              <p:custDataLst>
                <p:tags r:id="rId7"/>
              </p:custDataLst>
            </p:nvPr>
          </p:nvSpPr>
          <p:spPr bwMode="auto">
            <a:xfrm>
              <a:off x="3935965" y="4846592"/>
              <a:ext cx="4499213" cy="88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style>
            <a:lnRef idx="0">
              <a:scrgbClr r="0" g="0" b="0"/>
            </a:lnRef>
            <a:fillRef idx="0">
              <a:scrgbClr r="0" g="0" b="0"/>
            </a:fillRef>
            <a:effectRef idx="0">
              <a:scrgbClr r="0" g="0" b="0"/>
            </a:effectRef>
            <a:fontRef idx="minor">
              <a:schemeClr val="accent1"/>
            </a:fontRef>
          </p:style>
          <p:txBody>
            <a:bodyPr lIns="25400" tIns="25400" rIns="25400" bIns="25400"/>
            <a:lstStyle/>
            <a:p>
              <a:pPr algn="ctr"/>
              <a:r>
                <a:rPr lang="fr-FR" sz="1600" b="1" dirty="0">
                  <a:solidFill>
                    <a:srgbClr val="002060"/>
                  </a:solidFill>
                </a:rPr>
                <a:t>politiste</a:t>
              </a:r>
            </a:p>
          </p:txBody>
        </p:sp>
      </p:grpSp>
      <p:grpSp>
        <p:nvGrpSpPr>
          <p:cNvPr id="21" name="Groupe 20">
            <a:extLst>
              <a:ext uri="{FF2B5EF4-FFF2-40B4-BE49-F238E27FC236}">
                <a16:creationId xmlns:a16="http://schemas.microsoft.com/office/drawing/2014/main" id="{FB7E29A1-42F2-C746-BDFE-F562A13D4986}"/>
              </a:ext>
            </a:extLst>
          </p:cNvPr>
          <p:cNvGrpSpPr/>
          <p:nvPr/>
        </p:nvGrpSpPr>
        <p:grpSpPr>
          <a:xfrm>
            <a:off x="7516187" y="420818"/>
            <a:ext cx="2140708" cy="1199643"/>
            <a:chOff x="3975144" y="770527"/>
            <a:chExt cx="3544400" cy="3731326"/>
          </a:xfrm>
        </p:grpSpPr>
        <p:sp>
          <p:nvSpPr>
            <p:cNvPr id="22" name="Shape 71">
              <a:extLst>
                <a:ext uri="{FF2B5EF4-FFF2-40B4-BE49-F238E27FC236}">
                  <a16:creationId xmlns:a16="http://schemas.microsoft.com/office/drawing/2014/main" id="{9741D5BD-FC76-5843-843C-CEDB5CF5063C}"/>
                </a:ext>
              </a:extLst>
            </p:cNvPr>
            <p:cNvSpPr>
              <a:spLocks/>
            </p:cNvSpPr>
            <p:nvPr>
              <p:custDataLst>
                <p:tags r:id="rId4"/>
              </p:custDataLst>
            </p:nvPr>
          </p:nvSpPr>
          <p:spPr bwMode="auto">
            <a:xfrm rot="3600000">
              <a:off x="3766016" y="979655"/>
              <a:ext cx="3731326" cy="3313069"/>
            </a:xfrm>
            <a:custGeom>
              <a:avLst/>
              <a:gdLst>
                <a:gd name="T0" fmla="*/ 1901127 w 21540"/>
                <a:gd name="T1" fmla="*/ 1867525 h 21555"/>
                <a:gd name="T2" fmla="*/ 1901127 w 21540"/>
                <a:gd name="T3" fmla="*/ 1867525 h 21555"/>
                <a:gd name="T4" fmla="*/ 1901127 w 21540"/>
                <a:gd name="T5" fmla="*/ 1867525 h 21555"/>
                <a:gd name="T6" fmla="*/ 1901127 w 21540"/>
                <a:gd name="T7" fmla="*/ 1867525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E7593F"/>
            </a:solidFill>
            <a:ln>
              <a:noFill/>
            </a:ln>
          </p:spPr>
          <p:txBody>
            <a:bodyPr lIns="25400" tIns="25400" rIns="25400" bIns="25400" anchor="ctr"/>
            <a:lstStyle/>
            <a:p>
              <a:endParaRPr lang="fr-FR" sz="1600"/>
            </a:p>
          </p:txBody>
        </p:sp>
        <p:sp>
          <p:nvSpPr>
            <p:cNvPr id="23" name="Shape 75">
              <a:extLst>
                <a:ext uri="{FF2B5EF4-FFF2-40B4-BE49-F238E27FC236}">
                  <a16:creationId xmlns:a16="http://schemas.microsoft.com/office/drawing/2014/main" id="{4BBDC0AD-3EC2-204C-9A3D-C4CC6000AD81}"/>
                </a:ext>
              </a:extLst>
            </p:cNvPr>
            <p:cNvSpPr>
              <a:spLocks noChangeArrowheads="1"/>
            </p:cNvSpPr>
            <p:nvPr>
              <p:custDataLst>
                <p:tags r:id="rId5"/>
              </p:custDataLst>
            </p:nvPr>
          </p:nvSpPr>
          <p:spPr bwMode="auto">
            <a:xfrm>
              <a:off x="4111725" y="2143435"/>
              <a:ext cx="3407819" cy="6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lstStyle/>
            <a:p>
              <a:pPr algn="ctr"/>
              <a:r>
                <a:rPr lang="fr-FR" sz="1600" b="1" dirty="0">
                  <a:solidFill>
                    <a:srgbClr val="992918"/>
                  </a:solidFill>
                </a:rPr>
                <a:t>géopoliticien</a:t>
              </a:r>
              <a:endParaRPr lang="fr-FR" sz="1600" dirty="0">
                <a:solidFill>
                  <a:srgbClr val="992918"/>
                </a:solidFill>
              </a:endParaRPr>
            </a:p>
          </p:txBody>
        </p:sp>
      </p:grpSp>
      <p:grpSp>
        <p:nvGrpSpPr>
          <p:cNvPr id="24" name="Groupe 23">
            <a:extLst>
              <a:ext uri="{FF2B5EF4-FFF2-40B4-BE49-F238E27FC236}">
                <a16:creationId xmlns:a16="http://schemas.microsoft.com/office/drawing/2014/main" id="{5E3A1B7D-14FB-5049-931D-547118569D78}"/>
              </a:ext>
            </a:extLst>
          </p:cNvPr>
          <p:cNvGrpSpPr/>
          <p:nvPr>
            <p:custDataLst>
              <p:tags r:id="rId1"/>
            </p:custDataLst>
          </p:nvPr>
        </p:nvGrpSpPr>
        <p:grpSpPr>
          <a:xfrm>
            <a:off x="5180344" y="438776"/>
            <a:ext cx="2384797" cy="1281135"/>
            <a:chOff x="867217" y="7318005"/>
            <a:chExt cx="8237242" cy="7421724"/>
          </a:xfrm>
        </p:grpSpPr>
        <p:sp>
          <p:nvSpPr>
            <p:cNvPr id="25" name="Shape 69">
              <a:extLst>
                <a:ext uri="{FF2B5EF4-FFF2-40B4-BE49-F238E27FC236}">
                  <a16:creationId xmlns:a16="http://schemas.microsoft.com/office/drawing/2014/main" id="{ED5EBA1F-BFB3-7A46-862A-CF458E7EAC2D}"/>
                </a:ext>
              </a:extLst>
            </p:cNvPr>
            <p:cNvSpPr>
              <a:spLocks/>
            </p:cNvSpPr>
            <p:nvPr/>
          </p:nvSpPr>
          <p:spPr bwMode="auto">
            <a:xfrm rot="20634459">
              <a:off x="867217" y="7318005"/>
              <a:ext cx="8237242" cy="7421724"/>
            </a:xfrm>
            <a:custGeom>
              <a:avLst/>
              <a:gdLst>
                <a:gd name="T0" fmla="*/ 3559867 w 21540"/>
                <a:gd name="T1" fmla="*/ 3496945 h 21555"/>
                <a:gd name="T2" fmla="*/ 3559867 w 21540"/>
                <a:gd name="T3" fmla="*/ 3496945 h 21555"/>
                <a:gd name="T4" fmla="*/ 3559867 w 21540"/>
                <a:gd name="T5" fmla="*/ 3496945 h 21555"/>
                <a:gd name="T6" fmla="*/ 3559867 w 21540"/>
                <a:gd name="T7" fmla="*/ 3496945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FF8D09"/>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nchor="ctr"/>
            <a:lstStyle/>
            <a:p>
              <a:endParaRPr lang="fr-FR" sz="1600" dirty="0"/>
            </a:p>
          </p:txBody>
        </p:sp>
        <p:sp>
          <p:nvSpPr>
            <p:cNvPr id="26" name="Shape 75">
              <a:extLst>
                <a:ext uri="{FF2B5EF4-FFF2-40B4-BE49-F238E27FC236}">
                  <a16:creationId xmlns:a16="http://schemas.microsoft.com/office/drawing/2014/main" id="{5457BA7F-1D90-614C-9B40-E433CE227771}"/>
                </a:ext>
              </a:extLst>
            </p:cNvPr>
            <p:cNvSpPr>
              <a:spLocks noChangeArrowheads="1"/>
            </p:cNvSpPr>
            <p:nvPr/>
          </p:nvSpPr>
          <p:spPr bwMode="auto">
            <a:xfrm>
              <a:off x="1481797" y="9942545"/>
              <a:ext cx="6667606" cy="11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lstStyle/>
            <a:p>
              <a:pPr algn="ctr"/>
              <a:r>
                <a:rPr lang="fr-FR" sz="1600" b="1" dirty="0">
                  <a:solidFill>
                    <a:schemeClr val="bg1"/>
                  </a:solidFill>
                </a:rPr>
                <a:t>géographe</a:t>
              </a:r>
            </a:p>
          </p:txBody>
        </p:sp>
      </p:grpSp>
      <p:grpSp>
        <p:nvGrpSpPr>
          <p:cNvPr id="27" name="Groupe 26">
            <a:extLst>
              <a:ext uri="{FF2B5EF4-FFF2-40B4-BE49-F238E27FC236}">
                <a16:creationId xmlns:a16="http://schemas.microsoft.com/office/drawing/2014/main" id="{6E3C34F2-E88D-B740-9E2A-ADEE98E39D2B}"/>
              </a:ext>
            </a:extLst>
          </p:cNvPr>
          <p:cNvGrpSpPr/>
          <p:nvPr/>
        </p:nvGrpSpPr>
        <p:grpSpPr>
          <a:xfrm>
            <a:off x="2688495" y="469628"/>
            <a:ext cx="2243488" cy="1334747"/>
            <a:chOff x="-49134" y="2067092"/>
            <a:chExt cx="3757754" cy="3762175"/>
          </a:xfrm>
        </p:grpSpPr>
        <p:sp>
          <p:nvSpPr>
            <p:cNvPr id="28" name="Shape 70">
              <a:extLst>
                <a:ext uri="{FF2B5EF4-FFF2-40B4-BE49-F238E27FC236}">
                  <a16:creationId xmlns:a16="http://schemas.microsoft.com/office/drawing/2014/main" id="{17AFA0AF-5875-7947-A4CA-3BA69E2CBB65}"/>
                </a:ext>
              </a:extLst>
            </p:cNvPr>
            <p:cNvSpPr>
              <a:spLocks/>
            </p:cNvSpPr>
            <p:nvPr>
              <p:custDataLst>
                <p:tags r:id="rId2"/>
              </p:custDataLst>
            </p:nvPr>
          </p:nvSpPr>
          <p:spPr bwMode="auto">
            <a:xfrm rot="2700000">
              <a:off x="-82473" y="2100431"/>
              <a:ext cx="3762175" cy="3695497"/>
            </a:xfrm>
            <a:custGeom>
              <a:avLst/>
              <a:gdLst>
                <a:gd name="T0" fmla="*/ 2328578 w 21540"/>
                <a:gd name="T1" fmla="*/ 2287420 h 21555"/>
                <a:gd name="T2" fmla="*/ 2328578 w 21540"/>
                <a:gd name="T3" fmla="*/ 2287420 h 21555"/>
                <a:gd name="T4" fmla="*/ 2328578 w 21540"/>
                <a:gd name="T5" fmla="*/ 2287420 h 21555"/>
                <a:gd name="T6" fmla="*/ 2328578 w 21540"/>
                <a:gd name="T7" fmla="*/ 2287420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336699"/>
            </a:solidFill>
            <a:ln>
              <a:noFill/>
            </a:ln>
          </p:spPr>
          <p:txBody>
            <a:bodyPr lIns="25400" tIns="25400" rIns="25400" bIns="25400" anchor="ctr"/>
            <a:lstStyle/>
            <a:p>
              <a:endParaRPr lang="fr-FR" sz="1600" dirty="0"/>
            </a:p>
          </p:txBody>
        </p:sp>
        <p:sp>
          <p:nvSpPr>
            <p:cNvPr id="29" name="Shape 75">
              <a:extLst>
                <a:ext uri="{FF2B5EF4-FFF2-40B4-BE49-F238E27FC236}">
                  <a16:creationId xmlns:a16="http://schemas.microsoft.com/office/drawing/2014/main" id="{E2495D89-A0A7-8F4A-94F8-BAE03095C7A3}"/>
                </a:ext>
              </a:extLst>
            </p:cNvPr>
            <p:cNvSpPr>
              <a:spLocks noChangeArrowheads="1"/>
            </p:cNvSpPr>
            <p:nvPr>
              <p:custDataLst>
                <p:tags r:id="rId3"/>
              </p:custDataLst>
            </p:nvPr>
          </p:nvSpPr>
          <p:spPr bwMode="auto">
            <a:xfrm>
              <a:off x="43521" y="3447044"/>
              <a:ext cx="3665099" cy="621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lstStyle/>
            <a:p>
              <a:pPr algn="ctr"/>
              <a:r>
                <a:rPr lang="fr-FR" sz="1600" b="1" dirty="0">
                  <a:solidFill>
                    <a:schemeClr val="bg1"/>
                  </a:solidFill>
                </a:rPr>
                <a:t>historien</a:t>
              </a:r>
            </a:p>
            <a:p>
              <a:pPr algn="ctr"/>
              <a:endParaRPr lang="fr-FR" sz="1600" dirty="0">
                <a:solidFill>
                  <a:schemeClr val="bg1"/>
                </a:solidFill>
              </a:endParaRPr>
            </a:p>
          </p:txBody>
        </p:sp>
      </p:grpSp>
      <p:sp>
        <p:nvSpPr>
          <p:cNvPr id="30" name="ZoneTexte 29">
            <a:extLst>
              <a:ext uri="{FF2B5EF4-FFF2-40B4-BE49-F238E27FC236}">
                <a16:creationId xmlns:a16="http://schemas.microsoft.com/office/drawing/2014/main" id="{2A179AE1-A837-8E4D-8965-5B4F1E4B749A}"/>
              </a:ext>
            </a:extLst>
          </p:cNvPr>
          <p:cNvSpPr txBox="1"/>
          <p:nvPr/>
        </p:nvSpPr>
        <p:spPr>
          <a:xfrm>
            <a:off x="58389" y="607771"/>
            <a:ext cx="2796035" cy="1569660"/>
          </a:xfrm>
          <a:prstGeom prst="rect">
            <a:avLst/>
          </a:prstGeom>
          <a:noFill/>
        </p:spPr>
        <p:txBody>
          <a:bodyPr wrap="square" rtlCol="0">
            <a:spAutoFit/>
          </a:bodyPr>
          <a:lstStyle/>
          <a:p>
            <a:r>
              <a:rPr lang="fr-FR" sz="2400" dirty="0">
                <a:solidFill>
                  <a:srgbClr val="002060"/>
                </a:solidFill>
              </a:rPr>
              <a:t>Quatre grilles de lecture : des démarches proches et des spécificités</a:t>
            </a:r>
            <a:endParaRPr lang="fr-FR" sz="2400" dirty="0"/>
          </a:p>
        </p:txBody>
      </p:sp>
      <p:grpSp>
        <p:nvGrpSpPr>
          <p:cNvPr id="49" name="Groupe 48">
            <a:extLst>
              <a:ext uri="{FF2B5EF4-FFF2-40B4-BE49-F238E27FC236}">
                <a16:creationId xmlns:a16="http://schemas.microsoft.com/office/drawing/2014/main" id="{F3980F63-3584-AF44-8A84-7105140B5DD9}"/>
              </a:ext>
            </a:extLst>
          </p:cNvPr>
          <p:cNvGrpSpPr/>
          <p:nvPr/>
        </p:nvGrpSpPr>
        <p:grpSpPr>
          <a:xfrm>
            <a:off x="9507" y="1696814"/>
            <a:ext cx="11364412" cy="1302235"/>
            <a:chOff x="9507" y="1696814"/>
            <a:chExt cx="11364412" cy="1302235"/>
          </a:xfrm>
        </p:grpSpPr>
        <p:sp>
          <p:nvSpPr>
            <p:cNvPr id="33" name="ZoneTexte 32">
              <a:extLst>
                <a:ext uri="{FF2B5EF4-FFF2-40B4-BE49-F238E27FC236}">
                  <a16:creationId xmlns:a16="http://schemas.microsoft.com/office/drawing/2014/main" id="{78C4244D-F2AF-C44D-810C-8752F342D4A8}"/>
                </a:ext>
              </a:extLst>
            </p:cNvPr>
            <p:cNvSpPr txBox="1"/>
            <p:nvPr/>
          </p:nvSpPr>
          <p:spPr>
            <a:xfrm>
              <a:off x="5740532" y="2352718"/>
              <a:ext cx="4056144" cy="646331"/>
            </a:xfrm>
            <a:prstGeom prst="rect">
              <a:avLst/>
            </a:prstGeom>
            <a:noFill/>
          </p:spPr>
          <p:txBody>
            <a:bodyPr wrap="square" rtlCol="0">
              <a:spAutoFit/>
            </a:bodyPr>
            <a:lstStyle/>
            <a:p>
              <a:r>
                <a:rPr lang="fr-FR" dirty="0"/>
                <a:t>observations de terrain	entretiens</a:t>
              </a:r>
            </a:p>
            <a:p>
              <a:r>
                <a:rPr lang="fr-FR" dirty="0"/>
                <a:t>témoignages, récits</a:t>
              </a:r>
            </a:p>
          </p:txBody>
        </p:sp>
        <p:grpSp>
          <p:nvGrpSpPr>
            <p:cNvPr id="46" name="Groupe 45">
              <a:extLst>
                <a:ext uri="{FF2B5EF4-FFF2-40B4-BE49-F238E27FC236}">
                  <a16:creationId xmlns:a16="http://schemas.microsoft.com/office/drawing/2014/main" id="{ACE51E63-A85C-B94A-84A3-6A15A7C24AA7}"/>
                </a:ext>
              </a:extLst>
            </p:cNvPr>
            <p:cNvGrpSpPr/>
            <p:nvPr/>
          </p:nvGrpSpPr>
          <p:grpSpPr>
            <a:xfrm>
              <a:off x="9507" y="1696814"/>
              <a:ext cx="11364412" cy="1191875"/>
              <a:chOff x="9507" y="1696814"/>
              <a:chExt cx="11364412" cy="1191875"/>
            </a:xfrm>
          </p:grpSpPr>
          <p:sp>
            <p:nvSpPr>
              <p:cNvPr id="13" name="ZoneTexte 12">
                <a:extLst>
                  <a:ext uri="{FF2B5EF4-FFF2-40B4-BE49-F238E27FC236}">
                    <a16:creationId xmlns:a16="http://schemas.microsoft.com/office/drawing/2014/main" id="{1F71F095-574A-7143-9860-862CD9A15013}"/>
                  </a:ext>
                </a:extLst>
              </p:cNvPr>
              <p:cNvSpPr txBox="1"/>
              <p:nvPr/>
            </p:nvSpPr>
            <p:spPr>
              <a:xfrm>
                <a:off x="9507" y="2108181"/>
                <a:ext cx="1805301" cy="646331"/>
              </a:xfrm>
              <a:prstGeom prst="rect">
                <a:avLst/>
              </a:prstGeom>
              <a:noFill/>
            </p:spPr>
            <p:txBody>
              <a:bodyPr wrap="square" rtlCol="0">
                <a:spAutoFit/>
              </a:bodyPr>
              <a:lstStyle/>
              <a:p>
                <a:r>
                  <a:rPr lang="fr-FR" b="1" dirty="0">
                    <a:solidFill>
                      <a:schemeClr val="accent6">
                        <a:lumMod val="75000"/>
                      </a:schemeClr>
                    </a:solidFill>
                  </a:rPr>
                  <a:t>Matériel de recherche</a:t>
                </a:r>
              </a:p>
            </p:txBody>
          </p:sp>
          <p:sp>
            <p:nvSpPr>
              <p:cNvPr id="32" name="ZoneTexte 31">
                <a:extLst>
                  <a:ext uri="{FF2B5EF4-FFF2-40B4-BE49-F238E27FC236}">
                    <a16:creationId xmlns:a16="http://schemas.microsoft.com/office/drawing/2014/main" id="{E493E4B1-19C1-7140-94D3-AC942799830F}"/>
                  </a:ext>
                </a:extLst>
              </p:cNvPr>
              <p:cNvSpPr txBox="1"/>
              <p:nvPr/>
            </p:nvSpPr>
            <p:spPr>
              <a:xfrm>
                <a:off x="2095327" y="2108086"/>
                <a:ext cx="7146380" cy="369332"/>
              </a:xfrm>
              <a:prstGeom prst="rect">
                <a:avLst/>
              </a:prstGeom>
              <a:noFill/>
            </p:spPr>
            <p:txBody>
              <a:bodyPr wrap="none" rtlCol="0">
                <a:spAutoFit/>
              </a:bodyPr>
              <a:lstStyle/>
              <a:p>
                <a:r>
                  <a:rPr lang="fr-FR" dirty="0"/>
                  <a:t>sources primaires/ secondaires	enquêtes statistiques / qualitatives</a:t>
                </a:r>
              </a:p>
            </p:txBody>
          </p:sp>
          <p:sp>
            <p:nvSpPr>
              <p:cNvPr id="34" name="ZoneTexte 33">
                <a:extLst>
                  <a:ext uri="{FF2B5EF4-FFF2-40B4-BE49-F238E27FC236}">
                    <a16:creationId xmlns:a16="http://schemas.microsoft.com/office/drawing/2014/main" id="{EF5AF767-4F0D-8049-8652-3DBB603D1420}"/>
                  </a:ext>
                </a:extLst>
              </p:cNvPr>
              <p:cNvSpPr txBox="1"/>
              <p:nvPr/>
            </p:nvSpPr>
            <p:spPr>
              <a:xfrm>
                <a:off x="5768501" y="1696814"/>
                <a:ext cx="3709542" cy="369332"/>
              </a:xfrm>
              <a:prstGeom prst="rect">
                <a:avLst/>
              </a:prstGeom>
              <a:noFill/>
            </p:spPr>
            <p:txBody>
              <a:bodyPr wrap="none" rtlCol="0">
                <a:spAutoFit/>
              </a:bodyPr>
              <a:lstStyle/>
              <a:p>
                <a:r>
                  <a:rPr lang="fr-FR" dirty="0"/>
                  <a:t>productions cartographiques, images </a:t>
                </a:r>
              </a:p>
            </p:txBody>
          </p:sp>
          <p:cxnSp>
            <p:nvCxnSpPr>
              <p:cNvPr id="36" name="Connecteur droit avec flèche 35">
                <a:extLst>
                  <a:ext uri="{FF2B5EF4-FFF2-40B4-BE49-F238E27FC236}">
                    <a16:creationId xmlns:a16="http://schemas.microsoft.com/office/drawing/2014/main" id="{E8F14997-4D07-0B48-A9A5-7BBFC17D1F4E}"/>
                  </a:ext>
                </a:extLst>
              </p:cNvPr>
              <p:cNvCxnSpPr>
                <a:cxnSpLocks/>
              </p:cNvCxnSpPr>
              <p:nvPr/>
            </p:nvCxnSpPr>
            <p:spPr>
              <a:xfrm>
                <a:off x="8441601" y="2874348"/>
                <a:ext cx="2932318" cy="0"/>
              </a:xfrm>
              <a:prstGeom prst="straightConnector1">
                <a:avLst/>
              </a:prstGeom>
              <a:ln>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a:extLst>
                  <a:ext uri="{FF2B5EF4-FFF2-40B4-BE49-F238E27FC236}">
                    <a16:creationId xmlns:a16="http://schemas.microsoft.com/office/drawing/2014/main" id="{41081B23-5FF4-8C4D-B34D-9A1F4060A469}"/>
                  </a:ext>
                </a:extLst>
              </p:cNvPr>
              <p:cNvCxnSpPr>
                <a:cxnSpLocks/>
              </p:cNvCxnSpPr>
              <p:nvPr/>
            </p:nvCxnSpPr>
            <p:spPr>
              <a:xfrm flipH="1">
                <a:off x="4152359" y="2850060"/>
                <a:ext cx="1205915" cy="0"/>
              </a:xfrm>
              <a:prstGeom prst="straightConnector1">
                <a:avLst/>
              </a:prstGeom>
              <a:ln>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a:extLst>
                  <a:ext uri="{FF2B5EF4-FFF2-40B4-BE49-F238E27FC236}">
                    <a16:creationId xmlns:a16="http://schemas.microsoft.com/office/drawing/2014/main" id="{FFEAD2E2-4B64-FC49-A846-0F5F7721AA53}"/>
                  </a:ext>
                </a:extLst>
              </p:cNvPr>
              <p:cNvCxnSpPr/>
              <p:nvPr/>
            </p:nvCxnSpPr>
            <p:spPr>
              <a:xfrm>
                <a:off x="9907760" y="2477513"/>
                <a:ext cx="1466159" cy="0"/>
              </a:xfrm>
              <a:prstGeom prst="straightConnector1">
                <a:avLst/>
              </a:prstGeom>
              <a:ln>
                <a:headEnd type="none"/>
                <a:tailEnd type="triangle"/>
              </a:ln>
            </p:spPr>
            <p:style>
              <a:lnRef idx="1">
                <a:schemeClr val="accent1"/>
              </a:lnRef>
              <a:fillRef idx="0">
                <a:schemeClr val="accent1"/>
              </a:fillRef>
              <a:effectRef idx="0">
                <a:schemeClr val="accent1"/>
              </a:effectRef>
              <a:fontRef idx="minor">
                <a:schemeClr val="tx1"/>
              </a:fontRef>
            </p:style>
          </p:cxnSp>
          <p:sp>
            <p:nvSpPr>
              <p:cNvPr id="40" name="Accolade ouvrante 39">
                <a:extLst>
                  <a:ext uri="{FF2B5EF4-FFF2-40B4-BE49-F238E27FC236}">
                    <a16:creationId xmlns:a16="http://schemas.microsoft.com/office/drawing/2014/main" id="{9575799B-41DF-394A-9646-73E9A3D6CE41}"/>
                  </a:ext>
                </a:extLst>
              </p:cNvPr>
              <p:cNvSpPr/>
              <p:nvPr/>
            </p:nvSpPr>
            <p:spPr>
              <a:xfrm>
                <a:off x="5621923" y="1696814"/>
                <a:ext cx="134257" cy="119187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1" name="Accolade ouvrante 40">
                <a:extLst>
                  <a:ext uri="{FF2B5EF4-FFF2-40B4-BE49-F238E27FC236}">
                    <a16:creationId xmlns:a16="http://schemas.microsoft.com/office/drawing/2014/main" id="{F000EFD3-B34B-3D4B-AD76-BF967A93147B}"/>
                  </a:ext>
                </a:extLst>
              </p:cNvPr>
              <p:cNvSpPr/>
              <p:nvPr/>
            </p:nvSpPr>
            <p:spPr>
              <a:xfrm rot="10800000">
                <a:off x="9758728" y="2120086"/>
                <a:ext cx="155625" cy="72997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grpSp>
        <p:nvGrpSpPr>
          <p:cNvPr id="47" name="Groupe 46">
            <a:extLst>
              <a:ext uri="{FF2B5EF4-FFF2-40B4-BE49-F238E27FC236}">
                <a16:creationId xmlns:a16="http://schemas.microsoft.com/office/drawing/2014/main" id="{C993E0AB-E827-2B4D-953C-59C2B1F64FC6}"/>
              </a:ext>
            </a:extLst>
          </p:cNvPr>
          <p:cNvGrpSpPr/>
          <p:nvPr/>
        </p:nvGrpSpPr>
        <p:grpSpPr>
          <a:xfrm>
            <a:off x="18080" y="2932849"/>
            <a:ext cx="12182970" cy="2132975"/>
            <a:chOff x="18080" y="2932849"/>
            <a:chExt cx="12182970" cy="2132975"/>
          </a:xfrm>
        </p:grpSpPr>
        <p:sp>
          <p:nvSpPr>
            <p:cNvPr id="8" name="ZoneTexte 7">
              <a:extLst>
                <a:ext uri="{FF2B5EF4-FFF2-40B4-BE49-F238E27FC236}">
                  <a16:creationId xmlns:a16="http://schemas.microsoft.com/office/drawing/2014/main" id="{57396AFE-F2E8-441F-8050-C9374392E1A6}"/>
                </a:ext>
              </a:extLst>
            </p:cNvPr>
            <p:cNvSpPr txBox="1"/>
            <p:nvPr/>
          </p:nvSpPr>
          <p:spPr>
            <a:xfrm>
              <a:off x="9646333" y="4481049"/>
              <a:ext cx="2465896" cy="584775"/>
            </a:xfrm>
            <a:prstGeom prst="rect">
              <a:avLst/>
            </a:prstGeom>
            <a:noFill/>
          </p:spPr>
          <p:txBody>
            <a:bodyPr wrap="square" rtlCol="0">
              <a:spAutoFit/>
            </a:bodyPr>
            <a:lstStyle/>
            <a:p>
              <a:r>
                <a:rPr lang="fr-FR" sz="1600" dirty="0"/>
                <a:t>démarche sociale  : cadre de la recherche</a:t>
              </a:r>
            </a:p>
          </p:txBody>
        </p:sp>
        <p:sp>
          <p:nvSpPr>
            <p:cNvPr id="3" name="ZoneTexte 2">
              <a:extLst>
                <a:ext uri="{FF2B5EF4-FFF2-40B4-BE49-F238E27FC236}">
                  <a16:creationId xmlns:a16="http://schemas.microsoft.com/office/drawing/2014/main" id="{302FB30F-61A2-4BA4-9F44-20F4941E3C69}"/>
                </a:ext>
              </a:extLst>
            </p:cNvPr>
            <p:cNvSpPr txBox="1"/>
            <p:nvPr/>
          </p:nvSpPr>
          <p:spPr>
            <a:xfrm>
              <a:off x="1935261" y="2944980"/>
              <a:ext cx="2415595" cy="923330"/>
            </a:xfrm>
            <a:prstGeom prst="rect">
              <a:avLst/>
            </a:prstGeom>
            <a:noFill/>
          </p:spPr>
          <p:txBody>
            <a:bodyPr wrap="square" rtlCol="0">
              <a:spAutoFit/>
            </a:bodyPr>
            <a:lstStyle/>
            <a:p>
              <a:r>
                <a:rPr lang="fr-FR" dirty="0"/>
                <a:t>critique des sources  </a:t>
              </a:r>
            </a:p>
            <a:p>
              <a:r>
                <a:rPr lang="fr-FR" dirty="0"/>
                <a:t>croiser les sources</a:t>
              </a:r>
            </a:p>
            <a:p>
              <a:r>
                <a:rPr lang="fr-FR" dirty="0"/>
                <a:t>considérer l’auteur</a:t>
              </a:r>
            </a:p>
          </p:txBody>
        </p:sp>
        <p:sp>
          <p:nvSpPr>
            <p:cNvPr id="10" name="ZoneTexte 9">
              <a:extLst>
                <a:ext uri="{FF2B5EF4-FFF2-40B4-BE49-F238E27FC236}">
                  <a16:creationId xmlns:a16="http://schemas.microsoft.com/office/drawing/2014/main" id="{93708F20-48E0-46C8-B3FE-FB482C7C6B83}"/>
                </a:ext>
              </a:extLst>
            </p:cNvPr>
            <p:cNvSpPr txBox="1"/>
            <p:nvPr/>
          </p:nvSpPr>
          <p:spPr>
            <a:xfrm>
              <a:off x="4682152" y="2932849"/>
              <a:ext cx="7518898" cy="2123658"/>
            </a:xfrm>
            <a:prstGeom prst="rect">
              <a:avLst/>
            </a:prstGeom>
            <a:noFill/>
          </p:spPr>
          <p:txBody>
            <a:bodyPr wrap="square" rtlCol="0">
              <a:spAutoFit/>
            </a:bodyPr>
            <a:lstStyle/>
            <a:p>
              <a:r>
                <a:rPr lang="fr-FR" sz="1600" b="1" dirty="0"/>
                <a:t>Modélisation</a:t>
              </a:r>
              <a:r>
                <a:rPr lang="fr-FR" sz="1600" dirty="0"/>
                <a:t> : mise en évidence des régularités à l'intérieur du phénomène observé par deux démarches :</a:t>
              </a:r>
            </a:p>
            <a:p>
              <a:pPr algn="just"/>
              <a:r>
                <a:rPr lang="fr-FR" sz="1600" b="1" dirty="0"/>
                <a:t>-</a:t>
              </a:r>
              <a:r>
                <a:rPr lang="fr-FR" sz="1600" dirty="0"/>
                <a:t> </a:t>
              </a:r>
              <a:r>
                <a:rPr lang="fr-FR" sz="1600" b="1" dirty="0"/>
                <a:t>inductive</a:t>
              </a:r>
              <a:r>
                <a:rPr lang="fr-FR" sz="1600" dirty="0"/>
                <a:t> consiste à partir d’une série d'observations empiriques pour énoncer des principes, une loi ou un modèle. </a:t>
              </a:r>
            </a:p>
            <a:p>
              <a:pPr algn="just"/>
              <a:r>
                <a:rPr lang="fr-FR" sz="1600" b="1" dirty="0"/>
                <a:t>- déductive</a:t>
              </a:r>
              <a:r>
                <a:rPr lang="fr-FR" sz="1600" dirty="0"/>
                <a:t> part de la formulation d'une règle, d’une loi ou d’un modèle à valider ou infirmer en la confrontant à des données expérimentales. </a:t>
              </a:r>
              <a:endParaRPr lang="fr-FR" dirty="0"/>
            </a:p>
            <a:p>
              <a:pPr algn="just"/>
              <a:r>
                <a:rPr lang="fr-FR" dirty="0"/>
                <a:t>démarche scalaire</a:t>
              </a:r>
            </a:p>
            <a:p>
              <a:pPr algn="just"/>
              <a:r>
                <a:rPr lang="fr-FR" dirty="0"/>
                <a:t>démarche systémique </a:t>
              </a:r>
            </a:p>
          </p:txBody>
        </p:sp>
        <p:sp>
          <p:nvSpPr>
            <p:cNvPr id="31" name="ZoneTexte 30">
              <a:extLst>
                <a:ext uri="{FF2B5EF4-FFF2-40B4-BE49-F238E27FC236}">
                  <a16:creationId xmlns:a16="http://schemas.microsoft.com/office/drawing/2014/main" id="{287436EA-A149-4242-B8AB-B5708B96CF55}"/>
                </a:ext>
              </a:extLst>
            </p:cNvPr>
            <p:cNvSpPr txBox="1"/>
            <p:nvPr/>
          </p:nvSpPr>
          <p:spPr>
            <a:xfrm>
              <a:off x="18080" y="2944980"/>
              <a:ext cx="1381815" cy="1200329"/>
            </a:xfrm>
            <a:prstGeom prst="rect">
              <a:avLst/>
            </a:prstGeom>
            <a:noFill/>
          </p:spPr>
          <p:txBody>
            <a:bodyPr wrap="square" rtlCol="0">
              <a:spAutoFit/>
            </a:bodyPr>
            <a:lstStyle/>
            <a:p>
              <a:r>
                <a:rPr lang="fr-FR" b="1" dirty="0">
                  <a:solidFill>
                    <a:schemeClr val="accent6">
                      <a:lumMod val="75000"/>
                    </a:schemeClr>
                  </a:solidFill>
                </a:rPr>
                <a:t>Traiter des données / </a:t>
              </a:r>
            </a:p>
            <a:p>
              <a:r>
                <a:rPr lang="fr-FR" b="1" dirty="0">
                  <a:solidFill>
                    <a:schemeClr val="accent6">
                      <a:lumMod val="75000"/>
                    </a:schemeClr>
                  </a:solidFill>
                </a:rPr>
                <a:t>travailler sur des sources </a:t>
              </a:r>
            </a:p>
          </p:txBody>
        </p:sp>
        <p:sp>
          <p:nvSpPr>
            <p:cNvPr id="43" name="Accolade ouvrante 42">
              <a:extLst>
                <a:ext uri="{FF2B5EF4-FFF2-40B4-BE49-F238E27FC236}">
                  <a16:creationId xmlns:a16="http://schemas.microsoft.com/office/drawing/2014/main" id="{392D2F0E-8AFA-AF4E-9E88-2F19BCD3798B}"/>
                </a:ext>
              </a:extLst>
            </p:cNvPr>
            <p:cNvSpPr/>
            <p:nvPr/>
          </p:nvSpPr>
          <p:spPr>
            <a:xfrm rot="16200000">
              <a:off x="8325295" y="730434"/>
              <a:ext cx="189637" cy="738422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48" name="Groupe 47">
            <a:extLst>
              <a:ext uri="{FF2B5EF4-FFF2-40B4-BE49-F238E27FC236}">
                <a16:creationId xmlns:a16="http://schemas.microsoft.com/office/drawing/2014/main" id="{780CA808-623C-8842-B40F-4795762EE2E1}"/>
              </a:ext>
            </a:extLst>
          </p:cNvPr>
          <p:cNvGrpSpPr/>
          <p:nvPr/>
        </p:nvGrpSpPr>
        <p:grpSpPr>
          <a:xfrm>
            <a:off x="18080" y="5026784"/>
            <a:ext cx="12120202" cy="1892826"/>
            <a:chOff x="18080" y="5026784"/>
            <a:chExt cx="12120202" cy="1892826"/>
          </a:xfrm>
        </p:grpSpPr>
        <p:sp>
          <p:nvSpPr>
            <p:cNvPr id="5" name="ZoneTexte 4">
              <a:extLst>
                <a:ext uri="{FF2B5EF4-FFF2-40B4-BE49-F238E27FC236}">
                  <a16:creationId xmlns:a16="http://schemas.microsoft.com/office/drawing/2014/main" id="{9C8F2C0E-534D-4A22-B11F-7299B4A5A9E6}"/>
                </a:ext>
              </a:extLst>
            </p:cNvPr>
            <p:cNvSpPr txBox="1"/>
            <p:nvPr/>
          </p:nvSpPr>
          <p:spPr>
            <a:xfrm>
              <a:off x="1935261" y="5103728"/>
              <a:ext cx="2857965" cy="1815882"/>
            </a:xfrm>
            <a:prstGeom prst="rect">
              <a:avLst/>
            </a:prstGeom>
            <a:noFill/>
          </p:spPr>
          <p:txBody>
            <a:bodyPr wrap="square" rtlCol="0">
              <a:spAutoFit/>
            </a:bodyPr>
            <a:lstStyle/>
            <a:p>
              <a:r>
                <a:rPr lang="fr-FR" sz="1600" dirty="0"/>
                <a:t>définir la continuité et le changement</a:t>
              </a:r>
            </a:p>
            <a:p>
              <a:r>
                <a:rPr lang="fr-FR" sz="1600" dirty="0"/>
                <a:t>analyser les causes et les conséquences</a:t>
              </a:r>
            </a:p>
            <a:p>
              <a:r>
                <a:rPr lang="fr-FR" sz="1600" dirty="0"/>
                <a:t>adopter une perspective historique</a:t>
              </a:r>
            </a:p>
            <a:p>
              <a:r>
                <a:rPr lang="fr-FR" sz="1600" dirty="0"/>
                <a:t>intention de vérité</a:t>
              </a:r>
            </a:p>
          </p:txBody>
        </p:sp>
        <p:sp>
          <p:nvSpPr>
            <p:cNvPr id="17" name="ZoneTexte 16">
              <a:extLst>
                <a:ext uri="{FF2B5EF4-FFF2-40B4-BE49-F238E27FC236}">
                  <a16:creationId xmlns:a16="http://schemas.microsoft.com/office/drawing/2014/main" id="{B1EED509-1485-4AE5-A951-7F41FAC1572F}"/>
                </a:ext>
              </a:extLst>
            </p:cNvPr>
            <p:cNvSpPr txBox="1"/>
            <p:nvPr/>
          </p:nvSpPr>
          <p:spPr>
            <a:xfrm>
              <a:off x="9620280" y="5065824"/>
              <a:ext cx="2518002" cy="1815882"/>
            </a:xfrm>
            <a:prstGeom prst="rect">
              <a:avLst/>
            </a:prstGeom>
            <a:noFill/>
          </p:spPr>
          <p:txBody>
            <a:bodyPr wrap="square" rtlCol="0">
              <a:spAutoFit/>
            </a:bodyPr>
            <a:lstStyle/>
            <a:p>
              <a:r>
                <a:rPr lang="fr-FR" sz="1400" dirty="0"/>
                <a:t>principe de neutralité axiologique (cf. Max Weber) </a:t>
              </a:r>
            </a:p>
            <a:p>
              <a:r>
                <a:rPr lang="fr-FR" sz="1400" dirty="0"/>
                <a:t>Principe </a:t>
              </a:r>
              <a:r>
                <a:rPr lang="fr-FR" sz="1400" dirty="0" err="1"/>
                <a:t>doxologique</a:t>
              </a:r>
              <a:r>
                <a:rPr lang="fr-FR" sz="1400" dirty="0"/>
                <a:t> (</a:t>
              </a:r>
              <a:r>
                <a:rPr lang="fr-FR" sz="1400" dirty="0" err="1"/>
                <a:t>cf</a:t>
              </a:r>
              <a:r>
                <a:rPr lang="fr-FR" sz="1400" dirty="0"/>
                <a:t> Bourdieu) rompre avec le sens commun</a:t>
              </a:r>
            </a:p>
            <a:p>
              <a:r>
                <a:rPr lang="fr-FR" sz="1400" dirty="0"/>
                <a:t>séparation de la morale et du politique (l’ambition n’est pas d’énoncer le bien et le mal).</a:t>
              </a:r>
            </a:p>
          </p:txBody>
        </p:sp>
        <p:sp>
          <p:nvSpPr>
            <p:cNvPr id="44" name="ZoneTexte 43">
              <a:extLst>
                <a:ext uri="{FF2B5EF4-FFF2-40B4-BE49-F238E27FC236}">
                  <a16:creationId xmlns:a16="http://schemas.microsoft.com/office/drawing/2014/main" id="{C86C6A91-CC83-764E-B65D-B89F0624FF86}"/>
                </a:ext>
              </a:extLst>
            </p:cNvPr>
            <p:cNvSpPr txBox="1"/>
            <p:nvPr/>
          </p:nvSpPr>
          <p:spPr>
            <a:xfrm>
              <a:off x="18080" y="5026784"/>
              <a:ext cx="2263732" cy="1477328"/>
            </a:xfrm>
            <a:prstGeom prst="rect">
              <a:avLst/>
            </a:prstGeom>
            <a:noFill/>
          </p:spPr>
          <p:txBody>
            <a:bodyPr wrap="square" rtlCol="0">
              <a:spAutoFit/>
            </a:bodyPr>
            <a:lstStyle/>
            <a:p>
              <a:r>
                <a:rPr lang="fr-FR" b="1" dirty="0">
                  <a:solidFill>
                    <a:schemeClr val="accent6">
                      <a:lumMod val="75000"/>
                    </a:schemeClr>
                  </a:solidFill>
                </a:rPr>
                <a:t>Interpréter, construire un raisonnement, théoriser, conceptualiser</a:t>
              </a:r>
            </a:p>
          </p:txBody>
        </p:sp>
        <p:sp>
          <p:nvSpPr>
            <p:cNvPr id="45" name="ZoneTexte 44">
              <a:extLst>
                <a:ext uri="{FF2B5EF4-FFF2-40B4-BE49-F238E27FC236}">
                  <a16:creationId xmlns:a16="http://schemas.microsoft.com/office/drawing/2014/main" id="{AEFF536F-162F-DC40-92E2-73A554A0CBD7}"/>
                </a:ext>
              </a:extLst>
            </p:cNvPr>
            <p:cNvSpPr txBox="1"/>
            <p:nvPr/>
          </p:nvSpPr>
          <p:spPr>
            <a:xfrm>
              <a:off x="4682152" y="5148892"/>
              <a:ext cx="4291780" cy="1477328"/>
            </a:xfrm>
            <a:prstGeom prst="rect">
              <a:avLst/>
            </a:prstGeom>
            <a:noFill/>
          </p:spPr>
          <p:txBody>
            <a:bodyPr wrap="square" rtlCol="0">
              <a:spAutoFit/>
            </a:bodyPr>
            <a:lstStyle/>
            <a:p>
              <a:r>
                <a:rPr lang="fr-FR" dirty="0"/>
                <a:t>comprendre les rapports société / espace / territoire</a:t>
              </a:r>
            </a:p>
            <a:p>
              <a:r>
                <a:rPr lang="fr-FR" dirty="0"/>
                <a:t>identifier les enjeux, les effets, les risques</a:t>
              </a:r>
            </a:p>
            <a:p>
              <a:r>
                <a:rPr lang="fr-FR" dirty="0"/>
                <a:t>construire une démarche incluant la </a:t>
              </a:r>
            </a:p>
            <a:p>
              <a:r>
                <a:rPr lang="fr-FR" dirty="0"/>
                <a:t>prospective</a:t>
              </a:r>
            </a:p>
          </p:txBody>
        </p:sp>
      </p:grpSp>
      <p:sp>
        <p:nvSpPr>
          <p:cNvPr id="38" name="Rectangle à coins arrondis 37"/>
          <p:cNvSpPr/>
          <p:nvPr/>
        </p:nvSpPr>
        <p:spPr>
          <a:xfrm>
            <a:off x="73731" y="140209"/>
            <a:ext cx="2057400" cy="408406"/>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t>RAPPEL</a:t>
            </a:r>
          </a:p>
        </p:txBody>
      </p:sp>
    </p:spTree>
    <p:extLst>
      <p:ext uri="{BB962C8B-B14F-4D97-AF65-F5344CB8AC3E}">
        <p14:creationId xmlns:p14="http://schemas.microsoft.com/office/powerpoint/2010/main" val="149277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4A5DF231-D23F-49A3-A143-B73D6216B2A7}"/>
              </a:ext>
            </a:extLst>
          </p:cNvPr>
          <p:cNvGrpSpPr/>
          <p:nvPr>
            <p:custDataLst>
              <p:tags r:id="rId1"/>
            </p:custDataLst>
          </p:nvPr>
        </p:nvGrpSpPr>
        <p:grpSpPr>
          <a:xfrm>
            <a:off x="3327162" y="1817286"/>
            <a:ext cx="3767659" cy="1172568"/>
            <a:chOff x="744333" y="1673461"/>
            <a:chExt cx="7788994" cy="2345133"/>
          </a:xfrm>
        </p:grpSpPr>
        <p:sp>
          <p:nvSpPr>
            <p:cNvPr id="2" name="Rectangle : coins arrondis 1">
              <a:extLst>
                <a:ext uri="{FF2B5EF4-FFF2-40B4-BE49-F238E27FC236}">
                  <a16:creationId xmlns:a16="http://schemas.microsoft.com/office/drawing/2014/main" id="{4955CE45-79A3-420F-AED6-7A07CBF4C6F4}"/>
                </a:ext>
              </a:extLst>
            </p:cNvPr>
            <p:cNvSpPr/>
            <p:nvPr/>
          </p:nvSpPr>
          <p:spPr>
            <a:xfrm>
              <a:off x="744333" y="1673461"/>
              <a:ext cx="7788994" cy="2345133"/>
            </a:xfrm>
            <a:prstGeom prst="roundRect">
              <a:avLst/>
            </a:prstGeom>
            <a:solidFill>
              <a:schemeClr val="accent4">
                <a:lumMod val="20000"/>
                <a:lumOff val="80000"/>
              </a:scheme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endParaRPr lang="fr-FR" sz="1600">
                <a:solidFill>
                  <a:srgbClr val="FFFFFF"/>
                </a:solidFill>
                <a:latin typeface="Helvetica Light"/>
                <a:ea typeface="Helvetica Light"/>
                <a:cs typeface="Helvetica Light"/>
                <a:sym typeface="Helvetica Light"/>
              </a:endParaRPr>
            </a:p>
          </p:txBody>
        </p:sp>
        <p:sp>
          <p:nvSpPr>
            <p:cNvPr id="44" name="Rectangle 43">
              <a:extLst>
                <a:ext uri="{FF2B5EF4-FFF2-40B4-BE49-F238E27FC236}">
                  <a16:creationId xmlns:a16="http://schemas.microsoft.com/office/drawing/2014/main" id="{069D2370-4F46-4380-BA9B-B6067F741922}"/>
                </a:ext>
              </a:extLst>
            </p:cNvPr>
            <p:cNvSpPr/>
            <p:nvPr/>
          </p:nvSpPr>
          <p:spPr>
            <a:xfrm>
              <a:off x="927347" y="1731225"/>
              <a:ext cx="7544930" cy="2031323"/>
            </a:xfrm>
            <a:prstGeom prst="rect">
              <a:avLst/>
            </a:prstGeom>
          </p:spPr>
          <p:txBody>
            <a:bodyPr wrap="square">
              <a:spAutoFit/>
            </a:bodyPr>
            <a:lstStyle/>
            <a:p>
              <a:r>
                <a:rPr lang="fr-FR" sz="2000" dirty="0">
                  <a:solidFill>
                    <a:schemeClr val="bg2">
                      <a:lumMod val="50000"/>
                    </a:schemeClr>
                  </a:solidFill>
                  <a:latin typeface="Calibri" panose="020F0502020204030204" pitchFamily="34" charset="0"/>
                </a:rPr>
                <a:t>Observation critique d’une situation actuelle pour dégager les </a:t>
              </a:r>
              <a:r>
                <a:rPr lang="fr-FR" sz="2000" b="1" u="sng" dirty="0">
                  <a:solidFill>
                    <a:schemeClr val="bg2">
                      <a:lumMod val="50000"/>
                    </a:schemeClr>
                  </a:solidFill>
                  <a:latin typeface="Calibri" panose="020F0502020204030204" pitchFamily="34" charset="0"/>
                </a:rPr>
                <a:t>enjeux du thème</a:t>
              </a:r>
            </a:p>
          </p:txBody>
        </p:sp>
      </p:grpSp>
      <p:sp>
        <p:nvSpPr>
          <p:cNvPr id="49" name="Flèche : droite 48">
            <a:extLst>
              <a:ext uri="{FF2B5EF4-FFF2-40B4-BE49-F238E27FC236}">
                <a16:creationId xmlns:a16="http://schemas.microsoft.com/office/drawing/2014/main" id="{448AD70C-B8CA-491A-88E8-00562A1E1F12}"/>
              </a:ext>
            </a:extLst>
          </p:cNvPr>
          <p:cNvSpPr/>
          <p:nvPr>
            <p:custDataLst>
              <p:tags r:id="rId2"/>
            </p:custDataLst>
          </p:nvPr>
        </p:nvSpPr>
        <p:spPr>
          <a:xfrm>
            <a:off x="2582752" y="5578696"/>
            <a:ext cx="592556" cy="591006"/>
          </a:xfrm>
          <a:prstGeom prst="rightArrow">
            <a:avLst/>
          </a:prstGeom>
          <a:solidFill>
            <a:srgbClr val="45A4FC"/>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endParaRPr lang="fr-FR" sz="1600">
              <a:solidFill>
                <a:srgbClr val="FFFFFF"/>
              </a:solidFill>
              <a:latin typeface="Helvetica Light"/>
              <a:ea typeface="Helvetica Light"/>
              <a:cs typeface="Helvetica Light"/>
              <a:sym typeface="Helvetica Light"/>
            </a:endParaRPr>
          </a:p>
        </p:txBody>
      </p:sp>
      <p:grpSp>
        <p:nvGrpSpPr>
          <p:cNvPr id="5" name="Groupe 4">
            <a:extLst>
              <a:ext uri="{FF2B5EF4-FFF2-40B4-BE49-F238E27FC236}">
                <a16:creationId xmlns:a16="http://schemas.microsoft.com/office/drawing/2014/main" id="{EE72CE0F-93A3-4FBD-9A3D-99EE5A6A2951}"/>
              </a:ext>
            </a:extLst>
          </p:cNvPr>
          <p:cNvGrpSpPr/>
          <p:nvPr>
            <p:custDataLst>
              <p:tags r:id="rId3"/>
            </p:custDataLst>
          </p:nvPr>
        </p:nvGrpSpPr>
        <p:grpSpPr>
          <a:xfrm>
            <a:off x="3209484" y="3140078"/>
            <a:ext cx="3895308" cy="1729677"/>
            <a:chOff x="489908" y="3952026"/>
            <a:chExt cx="6981457" cy="2616501"/>
          </a:xfrm>
        </p:grpSpPr>
        <p:sp>
          <p:nvSpPr>
            <p:cNvPr id="53" name="Rectangle : coins arrondis 52">
              <a:extLst>
                <a:ext uri="{FF2B5EF4-FFF2-40B4-BE49-F238E27FC236}">
                  <a16:creationId xmlns:a16="http://schemas.microsoft.com/office/drawing/2014/main" id="{79CD8896-AFCF-4A85-B1C2-EFF4A9959D08}"/>
                </a:ext>
              </a:extLst>
            </p:cNvPr>
            <p:cNvSpPr/>
            <p:nvPr/>
          </p:nvSpPr>
          <p:spPr>
            <a:xfrm>
              <a:off x="489908" y="3952026"/>
              <a:ext cx="6981457" cy="2616501"/>
            </a:xfrm>
            <a:prstGeom prst="roundRect">
              <a:avLst/>
            </a:prstGeom>
            <a:solidFill>
              <a:srgbClr val="FFCC66"/>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endParaRPr lang="fr-FR" sz="1600">
                <a:solidFill>
                  <a:srgbClr val="FFFFFF"/>
                </a:solidFill>
                <a:latin typeface="Helvetica Light"/>
                <a:ea typeface="Helvetica Light"/>
                <a:cs typeface="Helvetica Light"/>
                <a:sym typeface="Helvetica Light"/>
              </a:endParaRPr>
            </a:p>
          </p:txBody>
        </p:sp>
        <p:sp>
          <p:nvSpPr>
            <p:cNvPr id="52" name="Rectangle 51">
              <a:extLst>
                <a:ext uri="{FF2B5EF4-FFF2-40B4-BE49-F238E27FC236}">
                  <a16:creationId xmlns:a16="http://schemas.microsoft.com/office/drawing/2014/main" id="{97763F62-98E4-4953-9DCE-70900F8BF965}"/>
                </a:ext>
              </a:extLst>
            </p:cNvPr>
            <p:cNvSpPr/>
            <p:nvPr/>
          </p:nvSpPr>
          <p:spPr>
            <a:xfrm>
              <a:off x="810451" y="4219435"/>
              <a:ext cx="6344922" cy="2001980"/>
            </a:xfrm>
            <a:prstGeom prst="rect">
              <a:avLst/>
            </a:prstGeom>
          </p:spPr>
          <p:txBody>
            <a:bodyPr wrap="square">
              <a:spAutoFit/>
            </a:bodyPr>
            <a:lstStyle/>
            <a:p>
              <a:r>
                <a:rPr lang="fr-FR" sz="2000" dirty="0">
                  <a:solidFill>
                    <a:schemeClr val="bg2">
                      <a:lumMod val="50000"/>
                    </a:schemeClr>
                  </a:solidFill>
                  <a:latin typeface="Calibri" panose="020F0502020204030204" pitchFamily="34" charset="0"/>
                </a:rPr>
                <a:t>Étude avec une problématique au carrefour des champs disciplinaires et des jalons définis pour leur mise en œuvre</a:t>
              </a:r>
            </a:p>
          </p:txBody>
        </p:sp>
      </p:grpSp>
      <p:grpSp>
        <p:nvGrpSpPr>
          <p:cNvPr id="6" name="Groupe 5">
            <a:extLst>
              <a:ext uri="{FF2B5EF4-FFF2-40B4-BE49-F238E27FC236}">
                <a16:creationId xmlns:a16="http://schemas.microsoft.com/office/drawing/2014/main" id="{BC782D14-1C84-426E-ACA7-8454047033FC}"/>
              </a:ext>
            </a:extLst>
          </p:cNvPr>
          <p:cNvGrpSpPr/>
          <p:nvPr>
            <p:custDataLst>
              <p:tags r:id="rId4"/>
            </p:custDataLst>
          </p:nvPr>
        </p:nvGrpSpPr>
        <p:grpSpPr>
          <a:xfrm>
            <a:off x="3148384" y="5019979"/>
            <a:ext cx="3958751" cy="1724749"/>
            <a:chOff x="966593" y="8573393"/>
            <a:chExt cx="7876113" cy="2646878"/>
          </a:xfrm>
        </p:grpSpPr>
        <p:sp>
          <p:nvSpPr>
            <p:cNvPr id="54" name="Rectangle : coins arrondis 53">
              <a:extLst>
                <a:ext uri="{FF2B5EF4-FFF2-40B4-BE49-F238E27FC236}">
                  <a16:creationId xmlns:a16="http://schemas.microsoft.com/office/drawing/2014/main" id="{8783C2D3-F91C-48E9-8C61-2736FCFA99D4}"/>
                </a:ext>
              </a:extLst>
            </p:cNvPr>
            <p:cNvSpPr/>
            <p:nvPr/>
          </p:nvSpPr>
          <p:spPr>
            <a:xfrm>
              <a:off x="966593" y="8573393"/>
              <a:ext cx="7827453" cy="2646878"/>
            </a:xfrm>
            <a:prstGeom prst="roundRect">
              <a:avLst/>
            </a:prstGeom>
            <a:solidFill>
              <a:srgbClr val="FF8D09"/>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endParaRPr lang="fr-FR" sz="1600">
                <a:solidFill>
                  <a:srgbClr val="FFFFFF"/>
                </a:solidFill>
                <a:latin typeface="Helvetica Light"/>
                <a:ea typeface="Helvetica Light"/>
                <a:cs typeface="Helvetica Light"/>
                <a:sym typeface="Helvetica Light"/>
              </a:endParaRPr>
            </a:p>
          </p:txBody>
        </p:sp>
        <p:sp>
          <p:nvSpPr>
            <p:cNvPr id="55" name="Rectangle 54">
              <a:extLst>
                <a:ext uri="{FF2B5EF4-FFF2-40B4-BE49-F238E27FC236}">
                  <a16:creationId xmlns:a16="http://schemas.microsoft.com/office/drawing/2014/main" id="{24C310AB-3D1C-427A-B2D8-319C8DB182AD}"/>
                </a:ext>
              </a:extLst>
            </p:cNvPr>
            <p:cNvSpPr/>
            <p:nvPr/>
          </p:nvSpPr>
          <p:spPr>
            <a:xfrm>
              <a:off x="1297777" y="8810902"/>
              <a:ext cx="7544929" cy="2031009"/>
            </a:xfrm>
            <a:prstGeom prst="rect">
              <a:avLst/>
            </a:prstGeom>
          </p:spPr>
          <p:txBody>
            <a:bodyPr wrap="square">
              <a:spAutoFit/>
            </a:bodyPr>
            <a:lstStyle/>
            <a:p>
              <a:r>
                <a:rPr lang="fr-FR" sz="2000" dirty="0">
                  <a:solidFill>
                    <a:schemeClr val="bg1"/>
                  </a:solidFill>
                  <a:latin typeface="Calibri" panose="020F0502020204030204" pitchFamily="34" charset="0"/>
                </a:rPr>
                <a:t>Application des connaissances et les méthodes acquises antérieurement, permet d’aborder les enjeux actuels </a:t>
              </a:r>
            </a:p>
          </p:txBody>
        </p:sp>
      </p:grpSp>
      <p:sp>
        <p:nvSpPr>
          <p:cNvPr id="60" name="Flèche : droite 59">
            <a:extLst>
              <a:ext uri="{FF2B5EF4-FFF2-40B4-BE49-F238E27FC236}">
                <a16:creationId xmlns:a16="http://schemas.microsoft.com/office/drawing/2014/main" id="{ED5E8CE9-DC2C-42C1-A004-8886258AA321}"/>
              </a:ext>
            </a:extLst>
          </p:cNvPr>
          <p:cNvSpPr/>
          <p:nvPr>
            <p:custDataLst>
              <p:tags r:id="rId5"/>
            </p:custDataLst>
          </p:nvPr>
        </p:nvSpPr>
        <p:spPr>
          <a:xfrm>
            <a:off x="2582752" y="3545886"/>
            <a:ext cx="592556" cy="591006"/>
          </a:xfrm>
          <a:prstGeom prst="rightArrow">
            <a:avLst/>
          </a:prstGeom>
          <a:solidFill>
            <a:srgbClr val="45A4FC"/>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endParaRPr lang="fr-FR" sz="1600">
              <a:solidFill>
                <a:srgbClr val="FFFFFF"/>
              </a:solidFill>
              <a:latin typeface="Helvetica Light"/>
              <a:ea typeface="Helvetica Light"/>
              <a:cs typeface="Helvetica Light"/>
              <a:sym typeface="Helvetica Light"/>
            </a:endParaRPr>
          </a:p>
        </p:txBody>
      </p:sp>
      <p:sp>
        <p:nvSpPr>
          <p:cNvPr id="63" name="Flèche : droite 62">
            <a:extLst>
              <a:ext uri="{FF2B5EF4-FFF2-40B4-BE49-F238E27FC236}">
                <a16:creationId xmlns:a16="http://schemas.microsoft.com/office/drawing/2014/main" id="{148BF4C1-B217-4281-BDE4-7404F6D49E13}"/>
              </a:ext>
            </a:extLst>
          </p:cNvPr>
          <p:cNvSpPr/>
          <p:nvPr>
            <p:custDataLst>
              <p:tags r:id="rId6"/>
            </p:custDataLst>
          </p:nvPr>
        </p:nvSpPr>
        <p:spPr>
          <a:xfrm>
            <a:off x="2582752" y="937732"/>
            <a:ext cx="592556" cy="591006"/>
          </a:xfrm>
          <a:prstGeom prst="rightArrow">
            <a:avLst/>
          </a:prstGeom>
          <a:solidFill>
            <a:srgbClr val="45A4FC"/>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endParaRPr lang="fr-FR" sz="1600">
              <a:solidFill>
                <a:srgbClr val="FFFFFF"/>
              </a:solidFill>
              <a:latin typeface="Helvetica Light"/>
              <a:ea typeface="Helvetica Light"/>
              <a:cs typeface="Helvetica Light"/>
              <a:sym typeface="Helvetica Light"/>
            </a:endParaRPr>
          </a:p>
        </p:txBody>
      </p:sp>
      <p:sp>
        <p:nvSpPr>
          <p:cNvPr id="7" name="ZoneTexte 6">
            <a:extLst>
              <a:ext uri="{FF2B5EF4-FFF2-40B4-BE49-F238E27FC236}">
                <a16:creationId xmlns:a16="http://schemas.microsoft.com/office/drawing/2014/main" id="{CD00C0F7-2F9A-4CDA-8C93-1B37627F998E}"/>
              </a:ext>
            </a:extLst>
          </p:cNvPr>
          <p:cNvSpPr txBox="1"/>
          <p:nvPr>
            <p:custDataLst>
              <p:tags r:id="rId7"/>
            </p:custDataLst>
          </p:nvPr>
        </p:nvSpPr>
        <p:spPr>
          <a:xfrm>
            <a:off x="0" y="235426"/>
            <a:ext cx="1905000" cy="1641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hangingPunct="0"/>
            <a:endParaRPr lang="fr-FR" sz="1100" baseline="54545">
              <a:solidFill>
                <a:srgbClr val="696B6B"/>
              </a:solidFill>
              <a:latin typeface="+mj-lt"/>
              <a:ea typeface="+mj-ea"/>
              <a:cs typeface="+mj-cs"/>
              <a:sym typeface="Open Sans"/>
            </a:endParaRPr>
          </a:p>
        </p:txBody>
      </p:sp>
      <p:sp>
        <p:nvSpPr>
          <p:cNvPr id="23" name="Titre 3">
            <a:extLst>
              <a:ext uri="{FF2B5EF4-FFF2-40B4-BE49-F238E27FC236}">
                <a16:creationId xmlns:a16="http://schemas.microsoft.com/office/drawing/2014/main" id="{7D8EA36B-47C9-DB40-A63E-63C1859FBAA3}"/>
              </a:ext>
            </a:extLst>
          </p:cNvPr>
          <p:cNvSpPr txBox="1">
            <a:spLocks/>
          </p:cNvSpPr>
          <p:nvPr/>
        </p:nvSpPr>
        <p:spPr>
          <a:xfrm>
            <a:off x="1670684" y="108436"/>
            <a:ext cx="10515600" cy="67873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a:solidFill>
                  <a:srgbClr val="002060"/>
                </a:solidFill>
                <a:latin typeface="+mn-lt"/>
              </a:rPr>
              <a:t>Une structure spécifique des thèmes</a:t>
            </a:r>
          </a:p>
        </p:txBody>
      </p:sp>
      <p:grpSp>
        <p:nvGrpSpPr>
          <p:cNvPr id="24" name="Groupe 23">
            <a:extLst>
              <a:ext uri="{FF2B5EF4-FFF2-40B4-BE49-F238E27FC236}">
                <a16:creationId xmlns:a16="http://schemas.microsoft.com/office/drawing/2014/main" id="{0671E871-4DA2-0B41-B13E-9B7A72789D97}"/>
              </a:ext>
            </a:extLst>
          </p:cNvPr>
          <p:cNvGrpSpPr/>
          <p:nvPr/>
        </p:nvGrpSpPr>
        <p:grpSpPr>
          <a:xfrm>
            <a:off x="8443775" y="-127196"/>
            <a:ext cx="3748225" cy="1395557"/>
            <a:chOff x="87798" y="963157"/>
            <a:chExt cx="12358416" cy="3737819"/>
          </a:xfrm>
        </p:grpSpPr>
        <p:grpSp>
          <p:nvGrpSpPr>
            <p:cNvPr id="25" name="Groupe 24">
              <a:extLst>
                <a:ext uri="{FF2B5EF4-FFF2-40B4-BE49-F238E27FC236}">
                  <a16:creationId xmlns:a16="http://schemas.microsoft.com/office/drawing/2014/main" id="{F5D4DE80-1FE5-CE43-A0D8-778E99315CE1}"/>
                </a:ext>
              </a:extLst>
            </p:cNvPr>
            <p:cNvGrpSpPr/>
            <p:nvPr/>
          </p:nvGrpSpPr>
          <p:grpSpPr>
            <a:xfrm>
              <a:off x="8894828" y="963157"/>
              <a:ext cx="3551386" cy="2681002"/>
              <a:chOff x="4272913" y="3302894"/>
              <a:chExt cx="4034754" cy="3452778"/>
            </a:xfrm>
          </p:grpSpPr>
          <p:sp>
            <p:nvSpPr>
              <p:cNvPr id="35" name="Shape 71">
                <a:extLst>
                  <a:ext uri="{FF2B5EF4-FFF2-40B4-BE49-F238E27FC236}">
                    <a16:creationId xmlns:a16="http://schemas.microsoft.com/office/drawing/2014/main" id="{91D1713D-8E6F-EB4F-905C-D0CF4A89D1DB}"/>
                  </a:ext>
                </a:extLst>
              </p:cNvPr>
              <p:cNvSpPr>
                <a:spLocks/>
              </p:cNvSpPr>
              <p:nvPr>
                <p:custDataLst>
                  <p:tags r:id="rId15"/>
                </p:custDataLst>
              </p:nvPr>
            </p:nvSpPr>
            <p:spPr bwMode="auto">
              <a:xfrm rot="11015918">
                <a:off x="4272913" y="3302894"/>
                <a:ext cx="3994851" cy="3452778"/>
              </a:xfrm>
              <a:custGeom>
                <a:avLst/>
                <a:gdLst>
                  <a:gd name="T0" fmla="*/ 1901127 w 21540"/>
                  <a:gd name="T1" fmla="*/ 1867525 h 21555"/>
                  <a:gd name="T2" fmla="*/ 1901127 w 21540"/>
                  <a:gd name="T3" fmla="*/ 1867525 h 21555"/>
                  <a:gd name="T4" fmla="*/ 1901127 w 21540"/>
                  <a:gd name="T5" fmla="*/ 1867525 h 21555"/>
                  <a:gd name="T6" fmla="*/ 1901127 w 21540"/>
                  <a:gd name="T7" fmla="*/ 1867525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919DFF"/>
              </a:solidFill>
              <a:ln>
                <a:noFill/>
              </a:ln>
            </p:spPr>
            <p:txBody>
              <a:bodyPr lIns="25400" tIns="25400" rIns="25400" bIns="25400" anchor="ctr"/>
              <a:lstStyle/>
              <a:p>
                <a:endParaRPr lang="fr-FR" sz="900" dirty="0"/>
              </a:p>
            </p:txBody>
          </p:sp>
          <p:sp>
            <p:nvSpPr>
              <p:cNvPr id="37" name="Shape 67">
                <a:extLst>
                  <a:ext uri="{FF2B5EF4-FFF2-40B4-BE49-F238E27FC236}">
                    <a16:creationId xmlns:a16="http://schemas.microsoft.com/office/drawing/2014/main" id="{9F820BCD-F92F-D64C-BE42-C3E740567FBA}"/>
                  </a:ext>
                </a:extLst>
              </p:cNvPr>
              <p:cNvSpPr>
                <a:spLocks noChangeArrowheads="1"/>
              </p:cNvSpPr>
              <p:nvPr>
                <p:custDataLst>
                  <p:tags r:id="rId16"/>
                </p:custDataLst>
              </p:nvPr>
            </p:nvSpPr>
            <p:spPr bwMode="auto">
              <a:xfrm>
                <a:off x="4490216" y="5168342"/>
                <a:ext cx="3817451" cy="36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style>
              <a:lnRef idx="0">
                <a:scrgbClr r="0" g="0" b="0"/>
              </a:lnRef>
              <a:fillRef idx="0">
                <a:scrgbClr r="0" g="0" b="0"/>
              </a:fillRef>
              <a:effectRef idx="0">
                <a:scrgbClr r="0" g="0" b="0"/>
              </a:effectRef>
              <a:fontRef idx="minor">
                <a:schemeClr val="accent1"/>
              </a:fontRef>
            </p:style>
            <p:txBody>
              <a:bodyPr lIns="25400" tIns="25400" rIns="25400" bIns="25400"/>
              <a:lstStyle/>
              <a:p>
                <a:pPr algn="ctr"/>
                <a:r>
                  <a:rPr lang="fr-FR" sz="900" b="1" dirty="0">
                    <a:solidFill>
                      <a:srgbClr val="002060"/>
                    </a:solidFill>
                  </a:rPr>
                  <a:t>Sciences politiques</a:t>
                </a:r>
              </a:p>
            </p:txBody>
          </p:sp>
        </p:grpSp>
        <p:grpSp>
          <p:nvGrpSpPr>
            <p:cNvPr id="26" name="Groupe 25">
              <a:extLst>
                <a:ext uri="{FF2B5EF4-FFF2-40B4-BE49-F238E27FC236}">
                  <a16:creationId xmlns:a16="http://schemas.microsoft.com/office/drawing/2014/main" id="{B14AB760-979A-7146-B135-41C4076CB7B0}"/>
                </a:ext>
              </a:extLst>
            </p:cNvPr>
            <p:cNvGrpSpPr/>
            <p:nvPr/>
          </p:nvGrpSpPr>
          <p:grpSpPr>
            <a:xfrm>
              <a:off x="5803201" y="1039613"/>
              <a:ext cx="3532462" cy="3218396"/>
              <a:chOff x="3285794" y="322833"/>
              <a:chExt cx="4073139" cy="4216830"/>
            </a:xfrm>
          </p:grpSpPr>
          <p:sp>
            <p:nvSpPr>
              <p:cNvPr id="33" name="Shape 71">
                <a:extLst>
                  <a:ext uri="{FF2B5EF4-FFF2-40B4-BE49-F238E27FC236}">
                    <a16:creationId xmlns:a16="http://schemas.microsoft.com/office/drawing/2014/main" id="{6E3DC9DD-B362-024E-BF59-72EE094C7A06}"/>
                  </a:ext>
                </a:extLst>
              </p:cNvPr>
              <p:cNvSpPr>
                <a:spLocks/>
              </p:cNvSpPr>
              <p:nvPr>
                <p:custDataLst>
                  <p:tags r:id="rId13"/>
                </p:custDataLst>
              </p:nvPr>
            </p:nvSpPr>
            <p:spPr bwMode="auto">
              <a:xfrm rot="3600000">
                <a:off x="3078498" y="530129"/>
                <a:ext cx="4216830" cy="3802238"/>
              </a:xfrm>
              <a:custGeom>
                <a:avLst/>
                <a:gdLst>
                  <a:gd name="T0" fmla="*/ 1901127 w 21540"/>
                  <a:gd name="T1" fmla="*/ 1867525 h 21555"/>
                  <a:gd name="T2" fmla="*/ 1901127 w 21540"/>
                  <a:gd name="T3" fmla="*/ 1867525 h 21555"/>
                  <a:gd name="T4" fmla="*/ 1901127 w 21540"/>
                  <a:gd name="T5" fmla="*/ 1867525 h 21555"/>
                  <a:gd name="T6" fmla="*/ 1901127 w 21540"/>
                  <a:gd name="T7" fmla="*/ 1867525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E7593F"/>
              </a:solidFill>
              <a:ln>
                <a:noFill/>
              </a:ln>
            </p:spPr>
            <p:txBody>
              <a:bodyPr lIns="25400" tIns="25400" rIns="25400" bIns="25400" anchor="ctr"/>
              <a:lstStyle/>
              <a:p>
                <a:endParaRPr lang="fr-FR" sz="900"/>
              </a:p>
            </p:txBody>
          </p:sp>
          <p:sp>
            <p:nvSpPr>
              <p:cNvPr id="34" name="Shape 75">
                <a:extLst>
                  <a:ext uri="{FF2B5EF4-FFF2-40B4-BE49-F238E27FC236}">
                    <a16:creationId xmlns:a16="http://schemas.microsoft.com/office/drawing/2014/main" id="{4DC7C033-6ABB-C646-810B-A8C6EBF572E2}"/>
                  </a:ext>
                </a:extLst>
              </p:cNvPr>
              <p:cNvSpPr>
                <a:spLocks noChangeArrowheads="1"/>
              </p:cNvSpPr>
              <p:nvPr>
                <p:custDataLst>
                  <p:tags r:id="rId14"/>
                </p:custDataLst>
              </p:nvPr>
            </p:nvSpPr>
            <p:spPr bwMode="auto">
              <a:xfrm>
                <a:off x="3951114" y="2038397"/>
                <a:ext cx="3407819" cy="62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lstStyle/>
              <a:p>
                <a:pPr algn="ctr"/>
                <a:r>
                  <a:rPr lang="fr-FR" sz="900" b="1" dirty="0">
                    <a:solidFill>
                      <a:srgbClr val="992918"/>
                    </a:solidFill>
                  </a:rPr>
                  <a:t>Géopolitique</a:t>
                </a:r>
                <a:endParaRPr lang="fr-FR" sz="900" dirty="0">
                  <a:solidFill>
                    <a:srgbClr val="992918"/>
                  </a:solidFill>
                </a:endParaRPr>
              </a:p>
            </p:txBody>
          </p:sp>
        </p:grpSp>
        <p:grpSp>
          <p:nvGrpSpPr>
            <p:cNvPr id="27" name="Groupe 26">
              <a:extLst>
                <a:ext uri="{FF2B5EF4-FFF2-40B4-BE49-F238E27FC236}">
                  <a16:creationId xmlns:a16="http://schemas.microsoft.com/office/drawing/2014/main" id="{6C71DCA4-A1AC-884B-A24C-8521F074CC49}"/>
                </a:ext>
              </a:extLst>
            </p:cNvPr>
            <p:cNvGrpSpPr/>
            <p:nvPr>
              <p:custDataLst>
                <p:tags r:id="rId10"/>
              </p:custDataLst>
            </p:nvPr>
          </p:nvGrpSpPr>
          <p:grpSpPr>
            <a:xfrm>
              <a:off x="3154496" y="1450822"/>
              <a:ext cx="3837047" cy="2872109"/>
              <a:chOff x="896672" y="7545243"/>
              <a:chExt cx="8717188" cy="7115953"/>
            </a:xfrm>
          </p:grpSpPr>
          <p:sp>
            <p:nvSpPr>
              <p:cNvPr id="31" name="Shape 69">
                <a:extLst>
                  <a:ext uri="{FF2B5EF4-FFF2-40B4-BE49-F238E27FC236}">
                    <a16:creationId xmlns:a16="http://schemas.microsoft.com/office/drawing/2014/main" id="{0861B4CF-4278-D646-9FE4-301780E4044D}"/>
                  </a:ext>
                </a:extLst>
              </p:cNvPr>
              <p:cNvSpPr>
                <a:spLocks/>
              </p:cNvSpPr>
              <p:nvPr/>
            </p:nvSpPr>
            <p:spPr bwMode="auto">
              <a:xfrm rot="20634459">
                <a:off x="896672" y="7545243"/>
                <a:ext cx="8717188" cy="7115953"/>
              </a:xfrm>
              <a:custGeom>
                <a:avLst/>
                <a:gdLst>
                  <a:gd name="T0" fmla="*/ 3559867 w 21540"/>
                  <a:gd name="T1" fmla="*/ 3496945 h 21555"/>
                  <a:gd name="T2" fmla="*/ 3559867 w 21540"/>
                  <a:gd name="T3" fmla="*/ 3496945 h 21555"/>
                  <a:gd name="T4" fmla="*/ 3559867 w 21540"/>
                  <a:gd name="T5" fmla="*/ 3496945 h 21555"/>
                  <a:gd name="T6" fmla="*/ 3559867 w 21540"/>
                  <a:gd name="T7" fmla="*/ 3496945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FF8D09"/>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nchor="ctr"/>
              <a:lstStyle/>
              <a:p>
                <a:endParaRPr lang="fr-FR" sz="900" dirty="0"/>
              </a:p>
            </p:txBody>
          </p:sp>
          <p:sp>
            <p:nvSpPr>
              <p:cNvPr id="32" name="Shape 75">
                <a:extLst>
                  <a:ext uri="{FF2B5EF4-FFF2-40B4-BE49-F238E27FC236}">
                    <a16:creationId xmlns:a16="http://schemas.microsoft.com/office/drawing/2014/main" id="{9AB0BBB4-D9AA-DD4C-B32F-0BE544426B51}"/>
                  </a:ext>
                </a:extLst>
              </p:cNvPr>
              <p:cNvSpPr>
                <a:spLocks noChangeArrowheads="1"/>
              </p:cNvSpPr>
              <p:nvPr/>
            </p:nvSpPr>
            <p:spPr bwMode="auto">
              <a:xfrm>
                <a:off x="1770370" y="9961529"/>
                <a:ext cx="6667604" cy="114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lstStyle/>
              <a:p>
                <a:pPr algn="ctr"/>
                <a:r>
                  <a:rPr lang="fr-FR" sz="900" b="1" dirty="0">
                    <a:solidFill>
                      <a:schemeClr val="bg1"/>
                    </a:solidFill>
                  </a:rPr>
                  <a:t>Géographie  </a:t>
                </a:r>
              </a:p>
            </p:txBody>
          </p:sp>
        </p:grpSp>
        <p:grpSp>
          <p:nvGrpSpPr>
            <p:cNvPr id="28" name="Groupe 27">
              <a:extLst>
                <a:ext uri="{FF2B5EF4-FFF2-40B4-BE49-F238E27FC236}">
                  <a16:creationId xmlns:a16="http://schemas.microsoft.com/office/drawing/2014/main" id="{2DD3DCD3-3D9A-C64D-98FE-ECF7E493BEF4}"/>
                </a:ext>
              </a:extLst>
            </p:cNvPr>
            <p:cNvGrpSpPr/>
            <p:nvPr/>
          </p:nvGrpSpPr>
          <p:grpSpPr>
            <a:xfrm>
              <a:off x="87798" y="1456647"/>
              <a:ext cx="3644893" cy="3244329"/>
              <a:chOff x="-49134" y="2067092"/>
              <a:chExt cx="3757754" cy="3762175"/>
            </a:xfrm>
          </p:grpSpPr>
          <p:sp>
            <p:nvSpPr>
              <p:cNvPr id="29" name="Shape 70">
                <a:extLst>
                  <a:ext uri="{FF2B5EF4-FFF2-40B4-BE49-F238E27FC236}">
                    <a16:creationId xmlns:a16="http://schemas.microsoft.com/office/drawing/2014/main" id="{3550F65D-3016-BC4E-8425-BC3F16C67898}"/>
                  </a:ext>
                </a:extLst>
              </p:cNvPr>
              <p:cNvSpPr>
                <a:spLocks/>
              </p:cNvSpPr>
              <p:nvPr>
                <p:custDataLst>
                  <p:tags r:id="rId11"/>
                </p:custDataLst>
              </p:nvPr>
            </p:nvSpPr>
            <p:spPr bwMode="auto">
              <a:xfrm rot="2700000">
                <a:off x="-82473" y="2100431"/>
                <a:ext cx="3762175" cy="3695497"/>
              </a:xfrm>
              <a:custGeom>
                <a:avLst/>
                <a:gdLst>
                  <a:gd name="T0" fmla="*/ 2328578 w 21540"/>
                  <a:gd name="T1" fmla="*/ 2287420 h 21555"/>
                  <a:gd name="T2" fmla="*/ 2328578 w 21540"/>
                  <a:gd name="T3" fmla="*/ 2287420 h 21555"/>
                  <a:gd name="T4" fmla="*/ 2328578 w 21540"/>
                  <a:gd name="T5" fmla="*/ 2287420 h 21555"/>
                  <a:gd name="T6" fmla="*/ 2328578 w 21540"/>
                  <a:gd name="T7" fmla="*/ 2287420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336699"/>
              </a:solidFill>
              <a:ln>
                <a:noFill/>
              </a:ln>
            </p:spPr>
            <p:txBody>
              <a:bodyPr lIns="25400" tIns="25400" rIns="25400" bIns="25400" anchor="ctr"/>
              <a:lstStyle/>
              <a:p>
                <a:endParaRPr lang="fr-FR" sz="900" dirty="0"/>
              </a:p>
            </p:txBody>
          </p:sp>
          <p:sp>
            <p:nvSpPr>
              <p:cNvPr id="30" name="Shape 75">
                <a:extLst>
                  <a:ext uri="{FF2B5EF4-FFF2-40B4-BE49-F238E27FC236}">
                    <a16:creationId xmlns:a16="http://schemas.microsoft.com/office/drawing/2014/main" id="{137D4022-89C8-524D-88E1-B899FB59995E}"/>
                  </a:ext>
                </a:extLst>
              </p:cNvPr>
              <p:cNvSpPr>
                <a:spLocks noChangeArrowheads="1"/>
              </p:cNvSpPr>
              <p:nvPr>
                <p:custDataLst>
                  <p:tags r:id="rId12"/>
                </p:custDataLst>
              </p:nvPr>
            </p:nvSpPr>
            <p:spPr bwMode="auto">
              <a:xfrm>
                <a:off x="43521" y="3447044"/>
                <a:ext cx="3665099" cy="621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lstStyle/>
              <a:p>
                <a:pPr algn="ctr"/>
                <a:r>
                  <a:rPr lang="fr-FR" sz="900" b="1" dirty="0">
                    <a:solidFill>
                      <a:schemeClr val="bg1"/>
                    </a:solidFill>
                  </a:rPr>
                  <a:t>Histoire</a:t>
                </a:r>
              </a:p>
            </p:txBody>
          </p:sp>
        </p:grpSp>
      </p:grpSp>
      <p:grpSp>
        <p:nvGrpSpPr>
          <p:cNvPr id="12" name="Groupe 11">
            <a:extLst>
              <a:ext uri="{FF2B5EF4-FFF2-40B4-BE49-F238E27FC236}">
                <a16:creationId xmlns:a16="http://schemas.microsoft.com/office/drawing/2014/main" id="{12C4F197-AABE-E646-B119-F2225BB84DBA}"/>
              </a:ext>
            </a:extLst>
          </p:cNvPr>
          <p:cNvGrpSpPr/>
          <p:nvPr>
            <p:custDataLst>
              <p:tags r:id="rId8"/>
            </p:custDataLst>
          </p:nvPr>
        </p:nvGrpSpPr>
        <p:grpSpPr>
          <a:xfrm>
            <a:off x="3305826" y="655996"/>
            <a:ext cx="3676123" cy="972417"/>
            <a:chOff x="3749470" y="732717"/>
            <a:chExt cx="3998201" cy="972417"/>
          </a:xfrm>
        </p:grpSpPr>
        <p:sp>
          <p:nvSpPr>
            <p:cNvPr id="39" name="Rectangle : coins arrondis 1">
              <a:extLst>
                <a:ext uri="{FF2B5EF4-FFF2-40B4-BE49-F238E27FC236}">
                  <a16:creationId xmlns:a16="http://schemas.microsoft.com/office/drawing/2014/main" id="{60EC664C-6679-2F4F-8A57-21696308763F}"/>
                </a:ext>
              </a:extLst>
            </p:cNvPr>
            <p:cNvSpPr/>
            <p:nvPr/>
          </p:nvSpPr>
          <p:spPr>
            <a:xfrm>
              <a:off x="3749470" y="732717"/>
              <a:ext cx="3940052" cy="972417"/>
            </a:xfrm>
            <a:prstGeom prst="roundRect">
              <a:avLst/>
            </a:prstGeom>
            <a:solidFill>
              <a:schemeClr val="accent3">
                <a:lumMod val="20000"/>
                <a:lumOff val="80000"/>
              </a:scheme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endParaRPr lang="fr-FR" sz="1600">
                <a:solidFill>
                  <a:srgbClr val="FFFFFF"/>
                </a:solidFill>
                <a:latin typeface="Helvetica Light"/>
                <a:ea typeface="Helvetica Light"/>
                <a:cs typeface="Helvetica Light"/>
                <a:sym typeface="Helvetica Light"/>
              </a:endParaRPr>
            </a:p>
          </p:txBody>
        </p:sp>
        <p:sp>
          <p:nvSpPr>
            <p:cNvPr id="40" name="Rectangle 39">
              <a:extLst>
                <a:ext uri="{FF2B5EF4-FFF2-40B4-BE49-F238E27FC236}">
                  <a16:creationId xmlns:a16="http://schemas.microsoft.com/office/drawing/2014/main" id="{C3C2ECC1-3059-1A45-AD66-AABCDCC022A2}"/>
                </a:ext>
              </a:extLst>
            </p:cNvPr>
            <p:cNvSpPr/>
            <p:nvPr/>
          </p:nvSpPr>
          <p:spPr>
            <a:xfrm>
              <a:off x="3868958" y="865534"/>
              <a:ext cx="3878713" cy="400110"/>
            </a:xfrm>
            <a:prstGeom prst="rect">
              <a:avLst/>
            </a:prstGeom>
          </p:spPr>
          <p:txBody>
            <a:bodyPr wrap="square">
              <a:spAutoFit/>
            </a:bodyPr>
            <a:lstStyle/>
            <a:p>
              <a:r>
                <a:rPr lang="fr-FR" sz="2000" dirty="0">
                  <a:solidFill>
                    <a:schemeClr val="bg2">
                      <a:lumMod val="50000"/>
                    </a:schemeClr>
                  </a:solidFill>
                  <a:latin typeface="Calibri" panose="020F0502020204030204" pitchFamily="34" charset="0"/>
                </a:rPr>
                <a:t>Énonciation des objectifs du thème</a:t>
              </a:r>
              <a:endParaRPr lang="fr-FR" sz="2000" b="1" u="sng" dirty="0">
                <a:solidFill>
                  <a:schemeClr val="bg2">
                    <a:lumMod val="50000"/>
                  </a:schemeClr>
                </a:solidFill>
                <a:latin typeface="Calibri" panose="020F0502020204030204" pitchFamily="34" charset="0"/>
              </a:endParaRPr>
            </a:p>
          </p:txBody>
        </p:sp>
      </p:grpSp>
      <p:sp>
        <p:nvSpPr>
          <p:cNvPr id="48" name="Flèche : droite 62">
            <a:extLst>
              <a:ext uri="{FF2B5EF4-FFF2-40B4-BE49-F238E27FC236}">
                <a16:creationId xmlns:a16="http://schemas.microsoft.com/office/drawing/2014/main" id="{E2D4282B-C35C-1F4B-BA63-18298196B709}"/>
              </a:ext>
            </a:extLst>
          </p:cNvPr>
          <p:cNvSpPr/>
          <p:nvPr>
            <p:custDataLst>
              <p:tags r:id="rId9"/>
            </p:custDataLst>
          </p:nvPr>
        </p:nvSpPr>
        <p:spPr>
          <a:xfrm>
            <a:off x="2582752" y="2226314"/>
            <a:ext cx="592556" cy="591006"/>
          </a:xfrm>
          <a:prstGeom prst="rightArrow">
            <a:avLst/>
          </a:prstGeom>
          <a:solidFill>
            <a:srgbClr val="45A4FC"/>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endParaRPr lang="fr-FR" sz="1600">
              <a:solidFill>
                <a:srgbClr val="FFFFFF"/>
              </a:solidFill>
              <a:latin typeface="Helvetica Light"/>
              <a:ea typeface="Helvetica Light"/>
              <a:cs typeface="Helvetica Light"/>
              <a:sym typeface="Helvetica Light"/>
            </a:endParaRPr>
          </a:p>
        </p:txBody>
      </p:sp>
      <p:grpSp>
        <p:nvGrpSpPr>
          <p:cNvPr id="56" name="Grouper 13">
            <a:extLst>
              <a:ext uri="{FF2B5EF4-FFF2-40B4-BE49-F238E27FC236}">
                <a16:creationId xmlns:a16="http://schemas.microsoft.com/office/drawing/2014/main" id="{6EC15F6A-6119-874E-AB99-E01CDBC77385}"/>
              </a:ext>
            </a:extLst>
          </p:cNvPr>
          <p:cNvGrpSpPr/>
          <p:nvPr/>
        </p:nvGrpSpPr>
        <p:grpSpPr>
          <a:xfrm>
            <a:off x="139972" y="645686"/>
            <a:ext cx="2268499" cy="1096157"/>
            <a:chOff x="307563" y="1856506"/>
            <a:chExt cx="1459451" cy="651301"/>
          </a:xfrm>
        </p:grpSpPr>
        <p:sp>
          <p:nvSpPr>
            <p:cNvPr id="57" name="Ellipse 56">
              <a:extLst>
                <a:ext uri="{FF2B5EF4-FFF2-40B4-BE49-F238E27FC236}">
                  <a16:creationId xmlns:a16="http://schemas.microsoft.com/office/drawing/2014/main" id="{1F76DC20-CFEA-A145-9E57-F2D2FB1F6F7C}"/>
                </a:ext>
              </a:extLst>
            </p:cNvPr>
            <p:cNvSpPr/>
            <p:nvPr/>
          </p:nvSpPr>
          <p:spPr>
            <a:xfrm>
              <a:off x="307563" y="1856506"/>
              <a:ext cx="1459451" cy="651301"/>
            </a:xfrm>
            <a:prstGeom prst="ellipse">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A715B970-E151-0D4F-AA2B-24D857F132BA}"/>
                </a:ext>
              </a:extLst>
            </p:cNvPr>
            <p:cNvSpPr txBox="1"/>
            <p:nvPr/>
          </p:nvSpPr>
          <p:spPr>
            <a:xfrm>
              <a:off x="363171" y="2047734"/>
              <a:ext cx="1360018" cy="347454"/>
            </a:xfrm>
            <a:prstGeom prst="rect">
              <a:avLst/>
            </a:prstGeom>
            <a:noFill/>
          </p:spPr>
          <p:txBody>
            <a:bodyPr wrap="square" rtlCol="0">
              <a:spAutoFit/>
            </a:bodyPr>
            <a:lstStyle/>
            <a:p>
              <a:pPr algn="ctr"/>
              <a:r>
                <a:rPr lang="fr-FR" sz="1600" dirty="0">
                  <a:solidFill>
                    <a:srgbClr val="3366FF"/>
                  </a:solidFill>
                </a:rPr>
                <a:t>L’orientation générale du thème</a:t>
              </a:r>
            </a:p>
          </p:txBody>
        </p:sp>
      </p:grpSp>
      <p:sp>
        <p:nvSpPr>
          <p:cNvPr id="8" name="Rectangle 7">
            <a:extLst>
              <a:ext uri="{FF2B5EF4-FFF2-40B4-BE49-F238E27FC236}">
                <a16:creationId xmlns:a16="http://schemas.microsoft.com/office/drawing/2014/main" id="{54413AC2-72C9-864C-94CC-40AAC2489BE4}"/>
              </a:ext>
            </a:extLst>
          </p:cNvPr>
          <p:cNvSpPr/>
          <p:nvPr/>
        </p:nvSpPr>
        <p:spPr>
          <a:xfrm>
            <a:off x="7149707" y="3182287"/>
            <a:ext cx="4501877" cy="646331"/>
          </a:xfrm>
          <a:prstGeom prst="rect">
            <a:avLst/>
          </a:prstGeom>
        </p:spPr>
        <p:txBody>
          <a:bodyPr wrap="square">
            <a:spAutoFit/>
          </a:bodyPr>
          <a:lstStyle/>
          <a:p>
            <a:pPr>
              <a:spcBef>
                <a:spcPct val="50000"/>
              </a:spcBef>
            </a:pPr>
            <a:r>
              <a:rPr lang="fr-FR" altLang="fr-FR" dirty="0">
                <a:solidFill>
                  <a:srgbClr val="800000"/>
                </a:solidFill>
              </a:rPr>
              <a:t>AXE 1 problématisé qui apporte une profondeur historique à la question</a:t>
            </a:r>
          </a:p>
        </p:txBody>
      </p:sp>
      <p:sp>
        <p:nvSpPr>
          <p:cNvPr id="9" name="Rectangle 8">
            <a:extLst>
              <a:ext uri="{FF2B5EF4-FFF2-40B4-BE49-F238E27FC236}">
                <a16:creationId xmlns:a16="http://schemas.microsoft.com/office/drawing/2014/main" id="{5684778E-AAE5-C44A-A821-1193EB5A6909}"/>
              </a:ext>
            </a:extLst>
          </p:cNvPr>
          <p:cNvSpPr/>
          <p:nvPr/>
        </p:nvSpPr>
        <p:spPr>
          <a:xfrm>
            <a:off x="7149707" y="3828618"/>
            <a:ext cx="4308968" cy="923330"/>
          </a:xfrm>
          <a:prstGeom prst="rect">
            <a:avLst/>
          </a:prstGeom>
        </p:spPr>
        <p:txBody>
          <a:bodyPr wrap="square">
            <a:spAutoFit/>
          </a:bodyPr>
          <a:lstStyle/>
          <a:p>
            <a:pPr>
              <a:spcBef>
                <a:spcPct val="50000"/>
              </a:spcBef>
            </a:pPr>
            <a:r>
              <a:rPr lang="fr-FR" altLang="fr-FR" dirty="0">
                <a:solidFill>
                  <a:srgbClr val="800000"/>
                </a:solidFill>
              </a:rPr>
              <a:t>AXE 2 problématisé qui souligne les évolutions et les concepts sur un temps long et un plus large espace</a:t>
            </a:r>
          </a:p>
        </p:txBody>
      </p:sp>
      <p:sp>
        <p:nvSpPr>
          <p:cNvPr id="11" name="Rectangle 10">
            <a:extLst>
              <a:ext uri="{FF2B5EF4-FFF2-40B4-BE49-F238E27FC236}">
                <a16:creationId xmlns:a16="http://schemas.microsoft.com/office/drawing/2014/main" id="{FCC00589-8C3A-5147-8ABA-E1AD46C3A4D5}"/>
              </a:ext>
            </a:extLst>
          </p:cNvPr>
          <p:cNvSpPr/>
          <p:nvPr/>
        </p:nvSpPr>
        <p:spPr>
          <a:xfrm>
            <a:off x="9674286" y="4474949"/>
            <a:ext cx="2362902" cy="2308324"/>
          </a:xfrm>
          <a:prstGeom prst="rect">
            <a:avLst/>
          </a:prstGeom>
        </p:spPr>
        <p:txBody>
          <a:bodyPr wrap="square">
            <a:spAutoFit/>
          </a:bodyPr>
          <a:lstStyle/>
          <a:p>
            <a:pPr>
              <a:spcBef>
                <a:spcPct val="50000"/>
              </a:spcBef>
            </a:pPr>
            <a:r>
              <a:rPr lang="fr-FR" altLang="fr-FR" dirty="0"/>
              <a:t>des JALONS sont définis pour décomposer les axes ou l’objet de travail conclusif  et circonscrire de façon problématisée le traitement du thème. </a:t>
            </a:r>
          </a:p>
        </p:txBody>
      </p:sp>
      <p:grpSp>
        <p:nvGrpSpPr>
          <p:cNvPr id="59" name="Grouper 13">
            <a:extLst>
              <a:ext uri="{FF2B5EF4-FFF2-40B4-BE49-F238E27FC236}">
                <a16:creationId xmlns:a16="http://schemas.microsoft.com/office/drawing/2014/main" id="{D8035079-8FB4-E94B-9011-4B290A550D5E}"/>
              </a:ext>
            </a:extLst>
          </p:cNvPr>
          <p:cNvGrpSpPr/>
          <p:nvPr/>
        </p:nvGrpSpPr>
        <p:grpSpPr>
          <a:xfrm>
            <a:off x="124902" y="2006726"/>
            <a:ext cx="2268499" cy="1096157"/>
            <a:chOff x="307563" y="1856506"/>
            <a:chExt cx="1459451" cy="651301"/>
          </a:xfrm>
        </p:grpSpPr>
        <p:sp>
          <p:nvSpPr>
            <p:cNvPr id="61" name="Ellipse 60">
              <a:extLst>
                <a:ext uri="{FF2B5EF4-FFF2-40B4-BE49-F238E27FC236}">
                  <a16:creationId xmlns:a16="http://schemas.microsoft.com/office/drawing/2014/main" id="{1F1C7E8E-9737-8E4D-80A4-59468AED1093}"/>
                </a:ext>
              </a:extLst>
            </p:cNvPr>
            <p:cNvSpPr/>
            <p:nvPr/>
          </p:nvSpPr>
          <p:spPr>
            <a:xfrm>
              <a:off x="307563" y="1856506"/>
              <a:ext cx="1459451" cy="651301"/>
            </a:xfrm>
            <a:prstGeom prst="ellipse">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62" name="ZoneTexte 61">
              <a:extLst>
                <a:ext uri="{FF2B5EF4-FFF2-40B4-BE49-F238E27FC236}">
                  <a16:creationId xmlns:a16="http://schemas.microsoft.com/office/drawing/2014/main" id="{AF90AE48-85C3-A64C-A95C-1D22B3B029A9}"/>
                </a:ext>
              </a:extLst>
            </p:cNvPr>
            <p:cNvSpPr txBox="1"/>
            <p:nvPr/>
          </p:nvSpPr>
          <p:spPr>
            <a:xfrm>
              <a:off x="363171" y="2047734"/>
              <a:ext cx="1360018" cy="201158"/>
            </a:xfrm>
            <a:prstGeom prst="rect">
              <a:avLst/>
            </a:prstGeom>
            <a:noFill/>
          </p:spPr>
          <p:txBody>
            <a:bodyPr wrap="square" rtlCol="0">
              <a:spAutoFit/>
            </a:bodyPr>
            <a:lstStyle/>
            <a:p>
              <a:pPr algn="ctr"/>
              <a:r>
                <a:rPr lang="fr-FR" sz="1600" dirty="0">
                  <a:solidFill>
                    <a:srgbClr val="3366FF"/>
                  </a:solidFill>
                </a:rPr>
                <a:t>Introduction</a:t>
              </a:r>
            </a:p>
          </p:txBody>
        </p:sp>
      </p:grpSp>
      <p:grpSp>
        <p:nvGrpSpPr>
          <p:cNvPr id="64" name="Grouper 13">
            <a:extLst>
              <a:ext uri="{FF2B5EF4-FFF2-40B4-BE49-F238E27FC236}">
                <a16:creationId xmlns:a16="http://schemas.microsoft.com/office/drawing/2014/main" id="{60111F82-89B7-F04F-B608-45FA64F0EC3E}"/>
              </a:ext>
            </a:extLst>
          </p:cNvPr>
          <p:cNvGrpSpPr/>
          <p:nvPr/>
        </p:nvGrpSpPr>
        <p:grpSpPr>
          <a:xfrm>
            <a:off x="139972" y="3329051"/>
            <a:ext cx="2268499" cy="1096157"/>
            <a:chOff x="307563" y="1856506"/>
            <a:chExt cx="1459451" cy="651301"/>
          </a:xfrm>
        </p:grpSpPr>
        <p:sp>
          <p:nvSpPr>
            <p:cNvPr id="65" name="Ellipse 64">
              <a:extLst>
                <a:ext uri="{FF2B5EF4-FFF2-40B4-BE49-F238E27FC236}">
                  <a16:creationId xmlns:a16="http://schemas.microsoft.com/office/drawing/2014/main" id="{D45910B5-7353-A74C-A20A-5584290FF367}"/>
                </a:ext>
              </a:extLst>
            </p:cNvPr>
            <p:cNvSpPr/>
            <p:nvPr/>
          </p:nvSpPr>
          <p:spPr>
            <a:xfrm>
              <a:off x="307563" y="1856506"/>
              <a:ext cx="1459451" cy="651301"/>
            </a:xfrm>
            <a:prstGeom prst="ellipse">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66" name="ZoneTexte 65">
              <a:extLst>
                <a:ext uri="{FF2B5EF4-FFF2-40B4-BE49-F238E27FC236}">
                  <a16:creationId xmlns:a16="http://schemas.microsoft.com/office/drawing/2014/main" id="{C47A333E-B999-AC4F-BBED-C518268EE4FF}"/>
                </a:ext>
              </a:extLst>
            </p:cNvPr>
            <p:cNvSpPr txBox="1"/>
            <p:nvPr/>
          </p:nvSpPr>
          <p:spPr>
            <a:xfrm>
              <a:off x="363171" y="2047734"/>
              <a:ext cx="1360018" cy="201158"/>
            </a:xfrm>
            <a:prstGeom prst="rect">
              <a:avLst/>
            </a:prstGeom>
            <a:noFill/>
          </p:spPr>
          <p:txBody>
            <a:bodyPr wrap="square" rtlCol="0">
              <a:spAutoFit/>
            </a:bodyPr>
            <a:lstStyle/>
            <a:p>
              <a:pPr algn="ctr"/>
              <a:r>
                <a:rPr lang="fr-FR" sz="1600" dirty="0">
                  <a:solidFill>
                    <a:srgbClr val="3366FF"/>
                  </a:solidFill>
                </a:rPr>
                <a:t>Axes d’étude</a:t>
              </a:r>
            </a:p>
          </p:txBody>
        </p:sp>
      </p:grpSp>
      <p:grpSp>
        <p:nvGrpSpPr>
          <p:cNvPr id="67" name="Grouper 13">
            <a:extLst>
              <a:ext uri="{FF2B5EF4-FFF2-40B4-BE49-F238E27FC236}">
                <a16:creationId xmlns:a16="http://schemas.microsoft.com/office/drawing/2014/main" id="{F428E601-9392-864D-995E-96478C395CF3}"/>
              </a:ext>
            </a:extLst>
          </p:cNvPr>
          <p:cNvGrpSpPr/>
          <p:nvPr/>
        </p:nvGrpSpPr>
        <p:grpSpPr>
          <a:xfrm>
            <a:off x="109831" y="5263086"/>
            <a:ext cx="2268499" cy="1096157"/>
            <a:chOff x="307563" y="1856506"/>
            <a:chExt cx="1459451" cy="651301"/>
          </a:xfrm>
        </p:grpSpPr>
        <p:sp>
          <p:nvSpPr>
            <p:cNvPr id="68" name="Ellipse 67">
              <a:extLst>
                <a:ext uri="{FF2B5EF4-FFF2-40B4-BE49-F238E27FC236}">
                  <a16:creationId xmlns:a16="http://schemas.microsoft.com/office/drawing/2014/main" id="{27AD9AF8-DC98-0541-914E-553A57408294}"/>
                </a:ext>
              </a:extLst>
            </p:cNvPr>
            <p:cNvSpPr/>
            <p:nvPr/>
          </p:nvSpPr>
          <p:spPr>
            <a:xfrm>
              <a:off x="307563" y="1856506"/>
              <a:ext cx="1459451" cy="651301"/>
            </a:xfrm>
            <a:prstGeom prst="ellipse">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69" name="ZoneTexte 68">
              <a:extLst>
                <a:ext uri="{FF2B5EF4-FFF2-40B4-BE49-F238E27FC236}">
                  <a16:creationId xmlns:a16="http://schemas.microsoft.com/office/drawing/2014/main" id="{C53B35CE-0B33-9144-9A56-9D651CA52C6F}"/>
                </a:ext>
              </a:extLst>
            </p:cNvPr>
            <p:cNvSpPr txBox="1"/>
            <p:nvPr/>
          </p:nvSpPr>
          <p:spPr>
            <a:xfrm>
              <a:off x="363171" y="2047734"/>
              <a:ext cx="1360018" cy="347454"/>
            </a:xfrm>
            <a:prstGeom prst="rect">
              <a:avLst/>
            </a:prstGeom>
            <a:noFill/>
          </p:spPr>
          <p:txBody>
            <a:bodyPr wrap="square" rtlCol="0">
              <a:spAutoFit/>
            </a:bodyPr>
            <a:lstStyle/>
            <a:p>
              <a:pPr algn="ctr"/>
              <a:r>
                <a:rPr lang="fr-FR" sz="1600" dirty="0">
                  <a:solidFill>
                    <a:srgbClr val="3366FF"/>
                  </a:solidFill>
                </a:rPr>
                <a:t>Objet de travail conclusif</a:t>
              </a:r>
            </a:p>
          </p:txBody>
        </p:sp>
      </p:grpSp>
      <p:sp>
        <p:nvSpPr>
          <p:cNvPr id="13" name="Accolade ouvrante 12">
            <a:extLst>
              <a:ext uri="{FF2B5EF4-FFF2-40B4-BE49-F238E27FC236}">
                <a16:creationId xmlns:a16="http://schemas.microsoft.com/office/drawing/2014/main" id="{7FBA404B-899D-FB46-BEC2-5BAF7145C1BC}"/>
              </a:ext>
            </a:extLst>
          </p:cNvPr>
          <p:cNvSpPr/>
          <p:nvPr/>
        </p:nvSpPr>
        <p:spPr>
          <a:xfrm rot="10800000">
            <a:off x="11862666" y="3102883"/>
            <a:ext cx="349045" cy="362114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0" name="Rectangle 69">
            <a:extLst>
              <a:ext uri="{FF2B5EF4-FFF2-40B4-BE49-F238E27FC236}">
                <a16:creationId xmlns:a16="http://schemas.microsoft.com/office/drawing/2014/main" id="{997A3F54-47C9-FE49-B0BB-002C95FE6B58}"/>
              </a:ext>
            </a:extLst>
          </p:cNvPr>
          <p:cNvSpPr/>
          <p:nvPr/>
        </p:nvSpPr>
        <p:spPr>
          <a:xfrm>
            <a:off x="7146241" y="1668938"/>
            <a:ext cx="4501877" cy="1338828"/>
          </a:xfrm>
          <a:prstGeom prst="rect">
            <a:avLst/>
          </a:prstGeom>
        </p:spPr>
        <p:txBody>
          <a:bodyPr wrap="square">
            <a:spAutoFit/>
          </a:bodyPr>
          <a:lstStyle/>
          <a:p>
            <a:pPr>
              <a:spcBef>
                <a:spcPct val="50000"/>
              </a:spcBef>
            </a:pPr>
            <a:r>
              <a:rPr lang="fr-FR" altLang="fr-FR" dirty="0">
                <a:solidFill>
                  <a:srgbClr val="800000"/>
                </a:solidFill>
              </a:rPr>
              <a:t>Accroche d’une situation, inscrite dans l’actualité, mobilisation des représentations des élèves</a:t>
            </a:r>
          </a:p>
          <a:p>
            <a:pPr>
              <a:spcBef>
                <a:spcPct val="50000"/>
              </a:spcBef>
            </a:pPr>
            <a:r>
              <a:rPr lang="fr-FR" altLang="fr-FR" dirty="0">
                <a:solidFill>
                  <a:srgbClr val="800000"/>
                </a:solidFill>
              </a:rPr>
              <a:t>Dégager un questionnement </a:t>
            </a:r>
          </a:p>
        </p:txBody>
      </p:sp>
      <p:sp>
        <p:nvSpPr>
          <p:cNvPr id="50" name="Rectangle à coins arrondis 49"/>
          <p:cNvSpPr/>
          <p:nvPr/>
        </p:nvSpPr>
        <p:spPr>
          <a:xfrm>
            <a:off x="32399" y="106146"/>
            <a:ext cx="1638285" cy="484899"/>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t>RAPPEL</a:t>
            </a:r>
          </a:p>
        </p:txBody>
      </p:sp>
    </p:spTree>
    <p:extLst>
      <p:ext uri="{BB962C8B-B14F-4D97-AF65-F5344CB8AC3E}">
        <p14:creationId xmlns:p14="http://schemas.microsoft.com/office/powerpoint/2010/main" val="12847057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7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8C83B5C0-0024-4645-80DA-31ADB44B14C7}"/>
              </a:ext>
            </a:extLst>
          </p:cNvPr>
          <p:cNvSpPr txBox="1"/>
          <p:nvPr>
            <p:custDataLst>
              <p:tags r:id="rId1"/>
            </p:custDataLst>
          </p:nvPr>
        </p:nvSpPr>
        <p:spPr>
          <a:xfrm>
            <a:off x="2556114" y="250144"/>
            <a:ext cx="9468999" cy="4667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r>
              <a:rPr lang="fr-FR" sz="2700" b="1" dirty="0">
                <a:latin typeface="+mj-lt"/>
                <a:ea typeface="+mj-ea"/>
                <a:cs typeface="+mj-cs"/>
                <a:sym typeface="Open Sans"/>
              </a:rPr>
              <a:t>Les jalons peuvent être traités de diverses manières</a:t>
            </a:r>
          </a:p>
        </p:txBody>
      </p:sp>
      <p:grpSp>
        <p:nvGrpSpPr>
          <p:cNvPr id="5" name="Groupe 4">
            <a:extLst>
              <a:ext uri="{FF2B5EF4-FFF2-40B4-BE49-F238E27FC236}">
                <a16:creationId xmlns:a16="http://schemas.microsoft.com/office/drawing/2014/main" id="{01BB16BB-FAC0-FF4D-AB60-7F8459AA79F0}"/>
              </a:ext>
            </a:extLst>
          </p:cNvPr>
          <p:cNvGrpSpPr/>
          <p:nvPr>
            <p:custDataLst>
              <p:tags r:id="rId2"/>
            </p:custDataLst>
          </p:nvPr>
        </p:nvGrpSpPr>
        <p:grpSpPr>
          <a:xfrm>
            <a:off x="438601" y="1559036"/>
            <a:ext cx="2505813" cy="3568557"/>
            <a:chOff x="3275124" y="3118071"/>
            <a:chExt cx="5011626" cy="7137114"/>
          </a:xfrm>
        </p:grpSpPr>
        <p:sp>
          <p:nvSpPr>
            <p:cNvPr id="6" name="Shape 145">
              <a:extLst>
                <a:ext uri="{FF2B5EF4-FFF2-40B4-BE49-F238E27FC236}">
                  <a16:creationId xmlns:a16="http://schemas.microsoft.com/office/drawing/2014/main" id="{60720117-3C49-A84B-A9C7-4EFC6064AB4D}"/>
                </a:ext>
              </a:extLst>
            </p:cNvPr>
            <p:cNvSpPr>
              <a:spLocks noChangeArrowheads="1"/>
            </p:cNvSpPr>
            <p:nvPr/>
          </p:nvSpPr>
          <p:spPr bwMode="auto">
            <a:xfrm>
              <a:off x="3698137" y="5964458"/>
              <a:ext cx="4165600" cy="335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lstStyle/>
            <a:p>
              <a:pPr algn="ctr" eaLnBrk="1"/>
              <a:r>
                <a:rPr lang="fr-FR" sz="1600" dirty="0">
                  <a:sym typeface="Open Sans"/>
                </a:rPr>
                <a:t>« une présentation conduite par le professeur » </a:t>
              </a:r>
              <a:endParaRPr lang="fr-FR" altLang="fr-FR" sz="1600" dirty="0"/>
            </a:p>
          </p:txBody>
        </p:sp>
        <p:sp>
          <p:nvSpPr>
            <p:cNvPr id="7" name="Shape 147">
              <a:extLst>
                <a:ext uri="{FF2B5EF4-FFF2-40B4-BE49-F238E27FC236}">
                  <a16:creationId xmlns:a16="http://schemas.microsoft.com/office/drawing/2014/main" id="{87852CB1-3041-A748-BF23-915DC8552D38}"/>
                </a:ext>
              </a:extLst>
            </p:cNvPr>
            <p:cNvSpPr>
              <a:spLocks noChangeArrowheads="1"/>
            </p:cNvSpPr>
            <p:nvPr/>
          </p:nvSpPr>
          <p:spPr bwMode="auto">
            <a:xfrm>
              <a:off x="4625237" y="7774208"/>
              <a:ext cx="2311400" cy="842962"/>
            </a:xfrm>
            <a:prstGeom prst="roundRect">
              <a:avLst>
                <a:gd name="adj" fmla="val 50000"/>
              </a:avLst>
            </a:prstGeom>
            <a:solidFill>
              <a:schemeClr val="accent1">
                <a:lumMod val="60000"/>
                <a:lumOff val="40000"/>
              </a:schemeClr>
            </a:solidFill>
            <a:ln>
              <a:noFill/>
            </a:ln>
          </p:spPr>
          <p:txBody>
            <a:bodyPr lIns="25400" tIns="25400" rIns="25400" bIns="25400" anchor="ctr"/>
            <a:lstStyle/>
            <a:p>
              <a:pPr algn="ctr" eaLnBrk="1"/>
              <a:endParaRPr lang="fr-FR" altLang="fr-FR" sz="1600" dirty="0">
                <a:solidFill>
                  <a:srgbClr val="FFFFFF"/>
                </a:solidFill>
                <a:latin typeface="Helvetica Light"/>
                <a:ea typeface="Helvetica Light"/>
                <a:cs typeface="Helvetica Light"/>
                <a:sym typeface="Helvetica Light"/>
              </a:endParaRPr>
            </a:p>
          </p:txBody>
        </p:sp>
        <p:sp>
          <p:nvSpPr>
            <p:cNvPr id="8" name="Shape 148">
              <a:extLst>
                <a:ext uri="{FF2B5EF4-FFF2-40B4-BE49-F238E27FC236}">
                  <a16:creationId xmlns:a16="http://schemas.microsoft.com/office/drawing/2014/main" id="{524E76B7-D873-C548-8CC2-0AD6150FD964}"/>
                </a:ext>
              </a:extLst>
            </p:cNvPr>
            <p:cNvSpPr>
              <a:spLocks noChangeArrowheads="1"/>
            </p:cNvSpPr>
            <p:nvPr/>
          </p:nvSpPr>
          <p:spPr bwMode="auto">
            <a:xfrm>
              <a:off x="4753826" y="8198071"/>
              <a:ext cx="2054226" cy="188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algn="ctr">
                <a:lnSpc>
                  <a:spcPct val="10000"/>
                </a:lnSpc>
                <a:defRPr sz="1900" b="1" cap="all" baseline="0">
                  <a:solidFill>
                    <a:srgbClr val="FFFFFF"/>
                  </a:solidFill>
                </a:defRPr>
              </a:lvl1pPr>
            </a:lstStyle>
            <a:p>
              <a:pPr>
                <a:defRPr/>
              </a:pPr>
              <a:r>
                <a:rPr lang="fr-FR" sz="950" kern="0" dirty="0">
                  <a:latin typeface="+mj-lt"/>
                  <a:ea typeface="+mj-ea"/>
                  <a:cs typeface="+mj-cs"/>
                  <a:sym typeface="Open Sans"/>
                </a:rPr>
                <a:t>Temps court</a:t>
              </a:r>
              <a:endParaRPr sz="950" kern="0" dirty="0">
                <a:latin typeface="+mj-lt"/>
                <a:ea typeface="+mj-ea"/>
                <a:cs typeface="+mj-cs"/>
                <a:sym typeface="Open Sans"/>
              </a:endParaRPr>
            </a:p>
          </p:txBody>
        </p:sp>
        <p:sp>
          <p:nvSpPr>
            <p:cNvPr id="9" name="Shape 154">
              <a:extLst>
                <a:ext uri="{FF2B5EF4-FFF2-40B4-BE49-F238E27FC236}">
                  <a16:creationId xmlns:a16="http://schemas.microsoft.com/office/drawing/2014/main" id="{F34BF34C-868B-E940-9DF5-61C331F12772}"/>
                </a:ext>
              </a:extLst>
            </p:cNvPr>
            <p:cNvSpPr>
              <a:spLocks noChangeArrowheads="1"/>
            </p:cNvSpPr>
            <p:nvPr/>
          </p:nvSpPr>
          <p:spPr bwMode="auto">
            <a:xfrm>
              <a:off x="3275124" y="9229263"/>
              <a:ext cx="5011626" cy="1025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25400" tIns="25400" rIns="25400" bIns="25400" anchor="ctr">
              <a:spAutoFit/>
            </a:bodyPr>
            <a:lstStyle>
              <a:lvl1pPr>
                <a:defRPr sz="3000" b="1" cap="all" spc="299" baseline="0">
                  <a:solidFill>
                    <a:srgbClr val="292B3A"/>
                  </a:solidFill>
                </a:defRPr>
              </a:lvl1pPr>
            </a:lstStyle>
            <a:p>
              <a:pPr algn="ctr">
                <a:defRPr/>
              </a:pPr>
              <a:r>
                <a:rPr lang="fr-FR" sz="1500" kern="0" dirty="0">
                  <a:latin typeface="+mj-lt"/>
                  <a:ea typeface="+mj-ea"/>
                  <a:cs typeface="+mj-cs"/>
                  <a:sym typeface="Open Sans"/>
                </a:rPr>
                <a:t>Approfondissement + léger</a:t>
              </a:r>
              <a:endParaRPr sz="1500" kern="0" dirty="0">
                <a:latin typeface="+mj-lt"/>
                <a:ea typeface="+mj-ea"/>
                <a:cs typeface="+mj-cs"/>
                <a:sym typeface="Open Sans"/>
              </a:endParaRPr>
            </a:p>
          </p:txBody>
        </p:sp>
        <p:pic>
          <p:nvPicPr>
            <p:cNvPr id="10" name="Graphique 9">
              <a:extLst>
                <a:ext uri="{FF2B5EF4-FFF2-40B4-BE49-F238E27FC236}">
                  <a16:creationId xmlns:a16="http://schemas.microsoft.com/office/drawing/2014/main" id="{8C518554-F4D5-534A-BF16-4A7E0A542293}"/>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b="32234"/>
            <a:stretch/>
          </p:blipFill>
          <p:spPr>
            <a:xfrm>
              <a:off x="3892792" y="3118071"/>
              <a:ext cx="3776291" cy="2559050"/>
            </a:xfrm>
            <a:prstGeom prst="rect">
              <a:avLst/>
            </a:prstGeom>
          </p:spPr>
        </p:pic>
      </p:grpSp>
      <p:grpSp>
        <p:nvGrpSpPr>
          <p:cNvPr id="11" name="Groupe 10">
            <a:extLst>
              <a:ext uri="{FF2B5EF4-FFF2-40B4-BE49-F238E27FC236}">
                <a16:creationId xmlns:a16="http://schemas.microsoft.com/office/drawing/2014/main" id="{A67C093A-82C0-894A-B0F9-3FC7BBA9781D}"/>
              </a:ext>
            </a:extLst>
          </p:cNvPr>
          <p:cNvGrpSpPr/>
          <p:nvPr>
            <p:custDataLst>
              <p:tags r:id="rId3"/>
            </p:custDataLst>
          </p:nvPr>
        </p:nvGrpSpPr>
        <p:grpSpPr>
          <a:xfrm>
            <a:off x="4467133" y="3898777"/>
            <a:ext cx="2647903" cy="2732535"/>
            <a:chOff x="9844845" y="7797554"/>
            <a:chExt cx="5295806" cy="5465070"/>
          </a:xfrm>
        </p:grpSpPr>
        <p:sp>
          <p:nvSpPr>
            <p:cNvPr id="12" name="Shape 149">
              <a:extLst>
                <a:ext uri="{FF2B5EF4-FFF2-40B4-BE49-F238E27FC236}">
                  <a16:creationId xmlns:a16="http://schemas.microsoft.com/office/drawing/2014/main" id="{DAEA5CB1-0203-F348-96DF-686C401721E8}"/>
                </a:ext>
              </a:extLst>
            </p:cNvPr>
            <p:cNvSpPr>
              <a:spLocks noChangeArrowheads="1"/>
            </p:cNvSpPr>
            <p:nvPr/>
          </p:nvSpPr>
          <p:spPr bwMode="auto">
            <a:xfrm>
              <a:off x="9844845" y="12175146"/>
              <a:ext cx="5295806" cy="1087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25400" tIns="25400" rIns="25400" bIns="25400" anchor="ctr">
              <a:spAutoFit/>
            </a:bodyPr>
            <a:lstStyle>
              <a:lvl1pPr>
                <a:defRPr sz="3000" b="1" cap="all" spc="299" baseline="0">
                  <a:solidFill>
                    <a:srgbClr val="292B3A"/>
                  </a:solidFill>
                </a:defRPr>
              </a:lvl1pPr>
            </a:lstStyle>
            <a:p>
              <a:pPr algn="ctr">
                <a:defRPr/>
              </a:pPr>
              <a:r>
                <a:rPr lang="fr-FR" sz="1600" b="0" cap="none" dirty="0">
                  <a:solidFill>
                    <a:srgbClr val="696B6B"/>
                  </a:solidFill>
                  <a:sym typeface="Open Sans"/>
                </a:rPr>
                <a:t>autres productions, dont numériques</a:t>
              </a:r>
            </a:p>
          </p:txBody>
        </p:sp>
        <p:sp>
          <p:nvSpPr>
            <p:cNvPr id="13" name="Shape 152">
              <a:extLst>
                <a:ext uri="{FF2B5EF4-FFF2-40B4-BE49-F238E27FC236}">
                  <a16:creationId xmlns:a16="http://schemas.microsoft.com/office/drawing/2014/main" id="{BA9E8F6C-7278-2A44-82B9-58D805CDBE9F}"/>
                </a:ext>
              </a:extLst>
            </p:cNvPr>
            <p:cNvSpPr>
              <a:spLocks noChangeArrowheads="1"/>
            </p:cNvSpPr>
            <p:nvPr/>
          </p:nvSpPr>
          <p:spPr bwMode="auto">
            <a:xfrm>
              <a:off x="11337842" y="11123945"/>
              <a:ext cx="2309813" cy="842962"/>
            </a:xfrm>
            <a:prstGeom prst="roundRect">
              <a:avLst>
                <a:gd name="adj" fmla="val 50000"/>
              </a:avLst>
            </a:prstGeom>
            <a:solidFill>
              <a:schemeClr val="accent1">
                <a:lumMod val="60000"/>
                <a:lumOff val="40000"/>
              </a:schemeClr>
            </a:solidFill>
            <a:ln>
              <a:noFill/>
            </a:ln>
          </p:spPr>
          <p:txBody>
            <a:bodyPr lIns="25400" tIns="25400" rIns="25400" bIns="25400" anchor="ctr"/>
            <a:lstStyle/>
            <a:p>
              <a:pPr algn="ctr" eaLnBrk="1"/>
              <a:endParaRPr lang="fr-FR" altLang="fr-FR" sz="1600">
                <a:solidFill>
                  <a:srgbClr val="7C7C7C"/>
                </a:solidFill>
                <a:latin typeface="Helvetica Light"/>
                <a:ea typeface="Helvetica Light"/>
                <a:cs typeface="Helvetica Light"/>
                <a:sym typeface="Helvetica Light"/>
              </a:endParaRPr>
            </a:p>
          </p:txBody>
        </p:sp>
        <p:sp>
          <p:nvSpPr>
            <p:cNvPr id="14" name="Shape 153">
              <a:extLst>
                <a:ext uri="{FF2B5EF4-FFF2-40B4-BE49-F238E27FC236}">
                  <a16:creationId xmlns:a16="http://schemas.microsoft.com/office/drawing/2014/main" id="{98A18F74-134B-B54B-9973-D1D17B5658AB}"/>
                </a:ext>
              </a:extLst>
            </p:cNvPr>
            <p:cNvSpPr>
              <a:spLocks noChangeArrowheads="1"/>
            </p:cNvSpPr>
            <p:nvPr/>
          </p:nvSpPr>
          <p:spPr bwMode="auto">
            <a:xfrm>
              <a:off x="11466429" y="11204124"/>
              <a:ext cx="2052638" cy="39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algn="ctr">
                <a:lnSpc>
                  <a:spcPct val="10000"/>
                </a:lnSpc>
                <a:defRPr sz="1900" b="1" cap="all" baseline="0">
                  <a:solidFill>
                    <a:srgbClr val="FFFFFF"/>
                  </a:solidFill>
                </a:defRPr>
              </a:lvl1pPr>
            </a:lstStyle>
            <a:p>
              <a:pPr>
                <a:lnSpc>
                  <a:spcPct val="100000"/>
                </a:lnSpc>
                <a:defRPr/>
              </a:pPr>
              <a:r>
                <a:rPr lang="fr-FR" sz="950" kern="0" dirty="0">
                  <a:latin typeface="+mj-lt"/>
                  <a:ea typeface="+mj-ea"/>
                  <a:cs typeface="+mj-cs"/>
                  <a:sym typeface="Open Sans"/>
                </a:rPr>
                <a:t>temps variable</a:t>
              </a:r>
              <a:endParaRPr sz="950" kern="0" dirty="0">
                <a:latin typeface="+mj-lt"/>
                <a:ea typeface="+mj-ea"/>
                <a:cs typeface="+mj-cs"/>
                <a:sym typeface="Open Sans"/>
              </a:endParaRPr>
            </a:p>
          </p:txBody>
        </p:sp>
        <p:pic>
          <p:nvPicPr>
            <p:cNvPr id="15" name="Graphique 14">
              <a:extLst>
                <a:ext uri="{FF2B5EF4-FFF2-40B4-BE49-F238E27FC236}">
                  <a16:creationId xmlns:a16="http://schemas.microsoft.com/office/drawing/2014/main" id="{8CF1205F-3928-9643-A7F7-2C709591CBB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034366" y="7797554"/>
              <a:ext cx="2916765" cy="2916765"/>
            </a:xfrm>
            <a:prstGeom prst="rect">
              <a:avLst/>
            </a:prstGeom>
          </p:spPr>
        </p:pic>
      </p:grpSp>
      <p:grpSp>
        <p:nvGrpSpPr>
          <p:cNvPr id="16" name="Groupe 15">
            <a:extLst>
              <a:ext uri="{FF2B5EF4-FFF2-40B4-BE49-F238E27FC236}">
                <a16:creationId xmlns:a16="http://schemas.microsoft.com/office/drawing/2014/main" id="{92F9124F-2B4E-6944-8299-79F9B82534D0}"/>
              </a:ext>
            </a:extLst>
          </p:cNvPr>
          <p:cNvGrpSpPr/>
          <p:nvPr>
            <p:custDataLst>
              <p:tags r:id="rId4"/>
            </p:custDataLst>
          </p:nvPr>
        </p:nvGrpSpPr>
        <p:grpSpPr>
          <a:xfrm>
            <a:off x="3416358" y="1009730"/>
            <a:ext cx="4804206" cy="2889047"/>
            <a:chOff x="7391544" y="1465052"/>
            <a:chExt cx="8650261" cy="6411556"/>
          </a:xfrm>
        </p:grpSpPr>
        <p:sp>
          <p:nvSpPr>
            <p:cNvPr id="17" name="Shape 70">
              <a:extLst>
                <a:ext uri="{FF2B5EF4-FFF2-40B4-BE49-F238E27FC236}">
                  <a16:creationId xmlns:a16="http://schemas.microsoft.com/office/drawing/2014/main" id="{D2EEDF5A-3F5B-BA4E-ADDD-06881015DCBB}"/>
                </a:ext>
              </a:extLst>
            </p:cNvPr>
            <p:cNvSpPr>
              <a:spLocks/>
            </p:cNvSpPr>
            <p:nvPr/>
          </p:nvSpPr>
          <p:spPr bwMode="auto">
            <a:xfrm rot="4902106">
              <a:off x="8510897" y="345699"/>
              <a:ext cx="6411556" cy="8650261"/>
            </a:xfrm>
            <a:custGeom>
              <a:avLst/>
              <a:gdLst>
                <a:gd name="T0" fmla="*/ 2328578 w 21540"/>
                <a:gd name="T1" fmla="*/ 2287420 h 21555"/>
                <a:gd name="T2" fmla="*/ 2328578 w 21540"/>
                <a:gd name="T3" fmla="*/ 2287420 h 21555"/>
                <a:gd name="T4" fmla="*/ 2328578 w 21540"/>
                <a:gd name="T5" fmla="*/ 2287420 h 21555"/>
                <a:gd name="T6" fmla="*/ 2328578 w 21540"/>
                <a:gd name="T7" fmla="*/ 2287420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336699"/>
            </a:solidFill>
            <a:ln>
              <a:noFill/>
            </a:ln>
            <a:effectLst>
              <a:outerShdw blurRad="50800" dist="38100" dir="2700000" algn="tl" rotWithShape="0">
                <a:prstClr val="black">
                  <a:alpha val="40000"/>
                </a:prstClr>
              </a:outerShdw>
            </a:effectLst>
          </p:spPr>
          <p:txBody>
            <a:bodyPr lIns="25400" tIns="25400" rIns="25400" bIns="25400" anchor="ctr"/>
            <a:lstStyle/>
            <a:p>
              <a:endParaRPr lang="fr-FR" sz="2400" dirty="0"/>
            </a:p>
          </p:txBody>
        </p:sp>
        <p:sp>
          <p:nvSpPr>
            <p:cNvPr id="18" name="Rectangle 17">
              <a:extLst>
                <a:ext uri="{FF2B5EF4-FFF2-40B4-BE49-F238E27FC236}">
                  <a16:creationId xmlns:a16="http://schemas.microsoft.com/office/drawing/2014/main" id="{AC398B4E-201B-4848-ABC1-C7D93D43AF19}"/>
                </a:ext>
              </a:extLst>
            </p:cNvPr>
            <p:cNvSpPr/>
            <p:nvPr/>
          </p:nvSpPr>
          <p:spPr>
            <a:xfrm>
              <a:off x="8418029" y="2952281"/>
              <a:ext cx="7397859" cy="3139320"/>
            </a:xfrm>
            <a:prstGeom prst="rect">
              <a:avLst/>
            </a:prstGeom>
          </p:spPr>
          <p:txBody>
            <a:bodyPr wrap="square">
              <a:spAutoFit/>
            </a:bodyPr>
            <a:lstStyle/>
            <a:p>
              <a:pPr algn="ctr"/>
              <a:r>
                <a:rPr lang="fr-FR" sz="2400" b="1" dirty="0">
                  <a:solidFill>
                    <a:schemeClr val="bg1"/>
                  </a:solidFill>
                  <a:sym typeface="Open Sans"/>
                </a:rPr>
                <a:t>« Le professeur apprécie le degré d’approfondissement de l’étude de chaque jalon »</a:t>
              </a:r>
            </a:p>
          </p:txBody>
        </p:sp>
      </p:grpSp>
      <p:grpSp>
        <p:nvGrpSpPr>
          <p:cNvPr id="19" name="Groupe 18">
            <a:extLst>
              <a:ext uri="{FF2B5EF4-FFF2-40B4-BE49-F238E27FC236}">
                <a16:creationId xmlns:a16="http://schemas.microsoft.com/office/drawing/2014/main" id="{D9F27ADF-41FA-C040-936D-76BFCA04AE9B}"/>
              </a:ext>
            </a:extLst>
          </p:cNvPr>
          <p:cNvGrpSpPr/>
          <p:nvPr>
            <p:custDataLst>
              <p:tags r:id="rId5"/>
            </p:custDataLst>
          </p:nvPr>
        </p:nvGrpSpPr>
        <p:grpSpPr>
          <a:xfrm>
            <a:off x="8403897" y="442305"/>
            <a:ext cx="2917903" cy="4666456"/>
            <a:chOff x="16140486" y="2384673"/>
            <a:chExt cx="5835806" cy="9332912"/>
          </a:xfrm>
        </p:grpSpPr>
        <p:sp>
          <p:nvSpPr>
            <p:cNvPr id="20" name="Shape 157">
              <a:extLst>
                <a:ext uri="{FF2B5EF4-FFF2-40B4-BE49-F238E27FC236}">
                  <a16:creationId xmlns:a16="http://schemas.microsoft.com/office/drawing/2014/main" id="{BCC50336-73C0-0146-B42A-48CF4365DE42}"/>
                </a:ext>
              </a:extLst>
            </p:cNvPr>
            <p:cNvSpPr>
              <a:spLocks noChangeArrowheads="1"/>
            </p:cNvSpPr>
            <p:nvPr/>
          </p:nvSpPr>
          <p:spPr bwMode="auto">
            <a:xfrm>
              <a:off x="17934782" y="9538866"/>
              <a:ext cx="2309813" cy="842962"/>
            </a:xfrm>
            <a:prstGeom prst="roundRect">
              <a:avLst>
                <a:gd name="adj" fmla="val 50000"/>
              </a:avLst>
            </a:prstGeom>
            <a:solidFill>
              <a:schemeClr val="accent1">
                <a:lumMod val="60000"/>
                <a:lumOff val="40000"/>
              </a:schemeClr>
            </a:solidFill>
            <a:ln>
              <a:noFill/>
            </a:ln>
          </p:spPr>
          <p:txBody>
            <a:bodyPr lIns="25400" tIns="25400" rIns="25400" bIns="25400" anchor="ctr"/>
            <a:lstStyle/>
            <a:p>
              <a:pPr algn="ctr" eaLnBrk="1"/>
              <a:endParaRPr lang="fr-FR" altLang="fr-FR" sz="1600" dirty="0">
                <a:solidFill>
                  <a:srgbClr val="FFFFFF"/>
                </a:solidFill>
                <a:latin typeface="Helvetica Light"/>
                <a:ea typeface="Helvetica Light"/>
                <a:cs typeface="Helvetica Light"/>
                <a:sym typeface="Helvetica Light"/>
              </a:endParaRPr>
            </a:p>
          </p:txBody>
        </p:sp>
        <p:sp>
          <p:nvSpPr>
            <p:cNvPr id="21" name="Shape 158">
              <a:extLst>
                <a:ext uri="{FF2B5EF4-FFF2-40B4-BE49-F238E27FC236}">
                  <a16:creationId xmlns:a16="http://schemas.microsoft.com/office/drawing/2014/main" id="{3B7DA77B-2C0A-134B-A305-6135D453A04D}"/>
                </a:ext>
              </a:extLst>
            </p:cNvPr>
            <p:cNvSpPr>
              <a:spLocks noChangeArrowheads="1"/>
            </p:cNvSpPr>
            <p:nvPr/>
          </p:nvSpPr>
          <p:spPr bwMode="auto">
            <a:xfrm>
              <a:off x="18063370" y="9962729"/>
              <a:ext cx="2052638" cy="188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algn="ctr">
                <a:lnSpc>
                  <a:spcPct val="10000"/>
                </a:lnSpc>
                <a:defRPr sz="1900" b="1" cap="all" baseline="0">
                  <a:solidFill>
                    <a:srgbClr val="FFFFFF"/>
                  </a:solidFill>
                </a:defRPr>
              </a:lvl1pPr>
            </a:lstStyle>
            <a:p>
              <a:pPr>
                <a:defRPr/>
              </a:pPr>
              <a:r>
                <a:rPr lang="fr-FR" sz="950" kern="0" dirty="0">
                  <a:latin typeface="+mj-lt"/>
                  <a:ea typeface="+mj-ea"/>
                  <a:cs typeface="+mj-cs"/>
                  <a:sym typeface="Open Sans"/>
                </a:rPr>
                <a:t>Temps long</a:t>
              </a:r>
              <a:endParaRPr sz="950" kern="0" dirty="0">
                <a:latin typeface="+mj-lt"/>
                <a:ea typeface="+mj-ea"/>
                <a:cs typeface="+mj-cs"/>
                <a:sym typeface="Open Sans"/>
              </a:endParaRPr>
            </a:p>
          </p:txBody>
        </p:sp>
        <p:sp>
          <p:nvSpPr>
            <p:cNvPr id="22" name="Shape 145">
              <a:extLst>
                <a:ext uri="{FF2B5EF4-FFF2-40B4-BE49-F238E27FC236}">
                  <a16:creationId xmlns:a16="http://schemas.microsoft.com/office/drawing/2014/main" id="{E51490B5-025C-D94F-9E5D-73E88C9F9A5D}"/>
                </a:ext>
              </a:extLst>
            </p:cNvPr>
            <p:cNvSpPr>
              <a:spLocks noChangeArrowheads="1"/>
            </p:cNvSpPr>
            <p:nvPr/>
          </p:nvSpPr>
          <p:spPr bwMode="auto">
            <a:xfrm>
              <a:off x="17006888" y="6688138"/>
              <a:ext cx="4165600"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lstStyle/>
            <a:p>
              <a:pPr algn="ctr" eaLnBrk="1"/>
              <a:r>
                <a:rPr lang="fr-FR" sz="1600" dirty="0">
                  <a:sym typeface="Open Sans"/>
                </a:rPr>
                <a:t>« des exposés et/ou des dossiers individuels ou collectifs à l’initiative des élèves »</a:t>
              </a:r>
              <a:endParaRPr lang="fr-FR" altLang="fr-FR" sz="1600" dirty="0"/>
            </a:p>
          </p:txBody>
        </p:sp>
        <p:pic>
          <p:nvPicPr>
            <p:cNvPr id="23" name="Graphique 22">
              <a:extLst>
                <a:ext uri="{FF2B5EF4-FFF2-40B4-BE49-F238E27FC236}">
                  <a16:creationId xmlns:a16="http://schemas.microsoft.com/office/drawing/2014/main" id="{1DE1E6C7-93B9-0F48-B2A6-7FB3C893DD8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7494306" y="2384673"/>
              <a:ext cx="3190764" cy="4287590"/>
            </a:xfrm>
            <a:prstGeom prst="rect">
              <a:avLst/>
            </a:prstGeom>
          </p:spPr>
        </p:pic>
        <p:sp>
          <p:nvSpPr>
            <p:cNvPr id="24" name="Shape 154">
              <a:extLst>
                <a:ext uri="{FF2B5EF4-FFF2-40B4-BE49-F238E27FC236}">
                  <a16:creationId xmlns:a16="http://schemas.microsoft.com/office/drawing/2014/main" id="{10389F0A-C053-2A43-BB75-50FDBE80216D}"/>
                </a:ext>
              </a:extLst>
            </p:cNvPr>
            <p:cNvSpPr>
              <a:spLocks noChangeArrowheads="1"/>
            </p:cNvSpPr>
            <p:nvPr/>
          </p:nvSpPr>
          <p:spPr bwMode="auto">
            <a:xfrm>
              <a:off x="16140486" y="10691663"/>
              <a:ext cx="5835806" cy="1025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25400" tIns="25400" rIns="25400" bIns="25400" anchor="ctr">
              <a:spAutoFit/>
            </a:bodyPr>
            <a:lstStyle>
              <a:lvl1pPr>
                <a:defRPr sz="3000" b="1" cap="all" spc="299" baseline="0">
                  <a:solidFill>
                    <a:srgbClr val="292B3A"/>
                  </a:solidFill>
                </a:defRPr>
              </a:lvl1pPr>
            </a:lstStyle>
            <a:p>
              <a:pPr algn="ctr">
                <a:defRPr/>
              </a:pPr>
              <a:r>
                <a:rPr lang="fr-FR" sz="1500" kern="0" dirty="0">
                  <a:latin typeface="+mj-lt"/>
                  <a:ea typeface="+mj-ea"/>
                  <a:cs typeface="+mj-cs"/>
                  <a:sym typeface="Open Sans"/>
                </a:rPr>
                <a:t>Approfondissement</a:t>
              </a:r>
            </a:p>
            <a:p>
              <a:pPr algn="ctr">
                <a:defRPr/>
              </a:pPr>
              <a:r>
                <a:rPr lang="fr-FR" sz="1500" kern="0" dirty="0">
                  <a:latin typeface="+mj-lt"/>
                  <a:ea typeface="+mj-ea"/>
                  <a:cs typeface="+mj-cs"/>
                  <a:sym typeface="Open Sans"/>
                </a:rPr>
                <a:t>+ conséquent</a:t>
              </a:r>
              <a:endParaRPr sz="1500" kern="0" dirty="0">
                <a:latin typeface="+mj-lt"/>
                <a:ea typeface="+mj-ea"/>
                <a:cs typeface="+mj-cs"/>
                <a:sym typeface="Open Sans"/>
              </a:endParaRPr>
            </a:p>
          </p:txBody>
        </p:sp>
      </p:grpSp>
      <p:sp>
        <p:nvSpPr>
          <p:cNvPr id="25" name="Shape 99">
            <a:extLst>
              <a:ext uri="{FF2B5EF4-FFF2-40B4-BE49-F238E27FC236}">
                <a16:creationId xmlns:a16="http://schemas.microsoft.com/office/drawing/2014/main" id="{54C36D17-C648-6640-BC6E-8F50F11D6052}"/>
              </a:ext>
            </a:extLst>
          </p:cNvPr>
          <p:cNvSpPr>
            <a:spLocks/>
          </p:cNvSpPr>
          <p:nvPr>
            <p:custDataLst>
              <p:tags r:id="rId6"/>
            </p:custDataLst>
          </p:nvPr>
        </p:nvSpPr>
        <p:spPr bwMode="auto">
          <a:xfrm rot="3659279" flipH="1" flipV="1">
            <a:off x="2748361" y="3648794"/>
            <a:ext cx="2298079" cy="1165076"/>
          </a:xfrm>
          <a:custGeom>
            <a:avLst/>
            <a:gdLst>
              <a:gd name="T0" fmla="*/ 555502 w 21600"/>
              <a:gd name="T1" fmla="*/ 765870 h 21600"/>
              <a:gd name="T2" fmla="*/ 555502 w 21600"/>
              <a:gd name="T3" fmla="*/ 765870 h 21600"/>
              <a:gd name="T4" fmla="*/ 555502 w 21600"/>
              <a:gd name="T5" fmla="*/ 765870 h 21600"/>
              <a:gd name="T6" fmla="*/ 555502 w 21600"/>
              <a:gd name="T7" fmla="*/ 76587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0"/>
                </a:moveTo>
                <a:cubicBezTo>
                  <a:pt x="16308" y="2771"/>
                  <a:pt x="11688" y="6162"/>
                  <a:pt x="7930" y="10033"/>
                </a:cubicBezTo>
                <a:cubicBezTo>
                  <a:pt x="4492" y="13574"/>
                  <a:pt x="1818" y="17475"/>
                  <a:pt x="0" y="21600"/>
                </a:cubicBezTo>
              </a:path>
            </a:pathLst>
          </a:custGeom>
          <a:noFill/>
          <a:ln w="127000">
            <a:solidFill>
              <a:srgbClr val="A9ADAD"/>
            </a:solidFill>
            <a:miter lim="400000"/>
            <a:headEnd/>
            <a:tailEnd type="triangle" w="med" len="med"/>
          </a:ln>
          <a:extLst>
            <a:ext uri="{909E8E84-426E-40DD-AFC4-6F175D3DCCD1}">
              <a14:hiddenFill xmlns:a14="http://schemas.microsoft.com/office/drawing/2010/main">
                <a:solidFill>
                  <a:srgbClr val="FFFFFF"/>
                </a:solidFill>
              </a14:hiddenFill>
            </a:ext>
          </a:extLst>
        </p:spPr>
        <p:txBody>
          <a:bodyPr lIns="25400" tIns="25400" rIns="25400" bIns="25400" anchor="ctr"/>
          <a:lstStyle/>
          <a:p>
            <a:endParaRPr lang="fr-FR" sz="900"/>
          </a:p>
        </p:txBody>
      </p:sp>
      <p:sp>
        <p:nvSpPr>
          <p:cNvPr id="26" name="Shape 99">
            <a:extLst>
              <a:ext uri="{FF2B5EF4-FFF2-40B4-BE49-F238E27FC236}">
                <a16:creationId xmlns:a16="http://schemas.microsoft.com/office/drawing/2014/main" id="{DE23744B-0AAC-C143-AD55-82B76D78C9B3}"/>
              </a:ext>
            </a:extLst>
          </p:cNvPr>
          <p:cNvSpPr>
            <a:spLocks/>
          </p:cNvSpPr>
          <p:nvPr>
            <p:custDataLst>
              <p:tags r:id="rId7"/>
            </p:custDataLst>
          </p:nvPr>
        </p:nvSpPr>
        <p:spPr bwMode="auto">
          <a:xfrm flipH="1" flipV="1">
            <a:off x="6551182" y="3814223"/>
            <a:ext cx="2298079" cy="1165076"/>
          </a:xfrm>
          <a:custGeom>
            <a:avLst/>
            <a:gdLst>
              <a:gd name="T0" fmla="*/ 555502 w 21600"/>
              <a:gd name="T1" fmla="*/ 765870 h 21600"/>
              <a:gd name="T2" fmla="*/ 555502 w 21600"/>
              <a:gd name="T3" fmla="*/ 765870 h 21600"/>
              <a:gd name="T4" fmla="*/ 555502 w 21600"/>
              <a:gd name="T5" fmla="*/ 765870 h 21600"/>
              <a:gd name="T6" fmla="*/ 555502 w 21600"/>
              <a:gd name="T7" fmla="*/ 76587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0"/>
                </a:moveTo>
                <a:cubicBezTo>
                  <a:pt x="16308" y="2771"/>
                  <a:pt x="11688" y="6162"/>
                  <a:pt x="7930" y="10033"/>
                </a:cubicBezTo>
                <a:cubicBezTo>
                  <a:pt x="4492" y="13574"/>
                  <a:pt x="1818" y="17475"/>
                  <a:pt x="0" y="21600"/>
                </a:cubicBezTo>
              </a:path>
            </a:pathLst>
          </a:custGeom>
          <a:noFill/>
          <a:ln w="127000">
            <a:solidFill>
              <a:srgbClr val="A9ADAD"/>
            </a:solidFill>
            <a:miter lim="400000"/>
            <a:headEnd/>
            <a:tailEnd type="triangle" w="med" len="med"/>
          </a:ln>
          <a:extLst>
            <a:ext uri="{909E8E84-426E-40DD-AFC4-6F175D3DCCD1}">
              <a14:hiddenFill xmlns:a14="http://schemas.microsoft.com/office/drawing/2010/main">
                <a:solidFill>
                  <a:srgbClr val="FFFFFF"/>
                </a:solidFill>
              </a14:hiddenFill>
            </a:ext>
          </a:extLst>
        </p:spPr>
        <p:txBody>
          <a:bodyPr lIns="25400" tIns="25400" rIns="25400" bIns="25400" anchor="ctr"/>
          <a:lstStyle/>
          <a:p>
            <a:endParaRPr lang="fr-FR" sz="900"/>
          </a:p>
        </p:txBody>
      </p:sp>
      <p:sp>
        <p:nvSpPr>
          <p:cNvPr id="27" name="Rectangle à coins arrondis 26"/>
          <p:cNvSpPr/>
          <p:nvPr/>
        </p:nvSpPr>
        <p:spPr>
          <a:xfrm>
            <a:off x="240919" y="250144"/>
            <a:ext cx="1638285" cy="484899"/>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t>RAPPEL</a:t>
            </a:r>
          </a:p>
        </p:txBody>
      </p:sp>
    </p:spTree>
    <p:extLst>
      <p:ext uri="{BB962C8B-B14F-4D97-AF65-F5344CB8AC3E}">
        <p14:creationId xmlns:p14="http://schemas.microsoft.com/office/powerpoint/2010/main" val="3480109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0" y="371607"/>
            <a:ext cx="12192000" cy="6114786"/>
          </a:xfrm>
          <a:prstGeom prst="rect">
            <a:avLst/>
          </a:prstGeom>
        </p:spPr>
      </p:pic>
      <p:sp>
        <p:nvSpPr>
          <p:cNvPr id="4" name="ZoneTexte 3"/>
          <p:cNvSpPr txBox="1"/>
          <p:nvPr/>
        </p:nvSpPr>
        <p:spPr>
          <a:xfrm>
            <a:off x="8785412" y="6332504"/>
            <a:ext cx="3908612" cy="307777"/>
          </a:xfrm>
          <a:prstGeom prst="rect">
            <a:avLst/>
          </a:prstGeom>
          <a:noFill/>
        </p:spPr>
        <p:txBody>
          <a:bodyPr wrap="square" rtlCol="0">
            <a:spAutoFit/>
          </a:bodyPr>
          <a:lstStyle/>
          <a:p>
            <a:r>
              <a:rPr lang="fr-FR" sz="1400" i="1" dirty="0"/>
              <a:t>Source: académie de Limoges</a:t>
            </a:r>
          </a:p>
        </p:txBody>
      </p:sp>
    </p:spTree>
    <p:extLst>
      <p:ext uri="{BB962C8B-B14F-4D97-AF65-F5344CB8AC3E}">
        <p14:creationId xmlns:p14="http://schemas.microsoft.com/office/powerpoint/2010/main" val="1412334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7188" y="390994"/>
            <a:ext cx="10515600" cy="1325563"/>
          </a:xfrm>
        </p:spPr>
        <p:txBody>
          <a:bodyPr>
            <a:normAutofit/>
          </a:bodyPr>
          <a:lstStyle/>
          <a:p>
            <a:r>
              <a:rPr lang="fr-FR" dirty="0">
                <a:solidFill>
                  <a:srgbClr val="7030A0"/>
                </a:solidFill>
                <a:latin typeface="+mn-lt"/>
              </a:rPr>
              <a:t>Liberté pédagogique</a:t>
            </a:r>
          </a:p>
        </p:txBody>
      </p:sp>
      <p:sp>
        <p:nvSpPr>
          <p:cNvPr id="3" name="Espace réservé du contenu 2"/>
          <p:cNvSpPr>
            <a:spLocks noGrp="1"/>
          </p:cNvSpPr>
          <p:nvPr>
            <p:ph idx="1"/>
          </p:nvPr>
        </p:nvSpPr>
        <p:spPr>
          <a:xfrm>
            <a:off x="587188" y="1326775"/>
            <a:ext cx="10941424" cy="3839323"/>
          </a:xfrm>
        </p:spPr>
        <p:txBody>
          <a:bodyPr>
            <a:normAutofit lnSpcReduction="10000"/>
          </a:bodyPr>
          <a:lstStyle/>
          <a:p>
            <a:r>
              <a:rPr lang="fr-FR" dirty="0"/>
              <a:t>Choix de la progression,</a:t>
            </a:r>
          </a:p>
          <a:p>
            <a:r>
              <a:rPr lang="fr-FR" dirty="0"/>
              <a:t>Choix dans les temps d’approfondissement des jalons, </a:t>
            </a:r>
          </a:p>
          <a:p>
            <a:r>
              <a:rPr lang="fr-FR" dirty="0"/>
              <a:t>Choix de la progressivité des apprentissages, des capacités,</a:t>
            </a:r>
          </a:p>
          <a:p>
            <a:r>
              <a:rPr lang="fr-FR" dirty="0"/>
              <a:t>Choix dans les supports et la mise en œuvre.</a:t>
            </a:r>
          </a:p>
          <a:p>
            <a:endParaRPr lang="fr-FR" dirty="0"/>
          </a:p>
          <a:p>
            <a:pPr marL="0" indent="0">
              <a:buNone/>
            </a:pPr>
            <a:r>
              <a:rPr lang="fr-FR" sz="4400" dirty="0">
                <a:solidFill>
                  <a:srgbClr val="683086"/>
                </a:solidFill>
              </a:rPr>
              <a:t>Opportunité pour diversifier les pratiques pédagogiques</a:t>
            </a:r>
          </a:p>
          <a:p>
            <a:pPr marL="0" indent="0">
              <a:buNone/>
            </a:pPr>
            <a:endParaRPr lang="fr-FR" dirty="0"/>
          </a:p>
          <a:p>
            <a:endParaRPr lang="fr-FR" dirty="0"/>
          </a:p>
        </p:txBody>
      </p:sp>
      <p:sp>
        <p:nvSpPr>
          <p:cNvPr id="5" name="Rectangle à coins arrondis 4"/>
          <p:cNvSpPr/>
          <p:nvPr/>
        </p:nvSpPr>
        <p:spPr>
          <a:xfrm>
            <a:off x="240919" y="148545"/>
            <a:ext cx="1638285" cy="484899"/>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t>RAPPEL</a:t>
            </a:r>
          </a:p>
        </p:txBody>
      </p:sp>
      <p:sp>
        <p:nvSpPr>
          <p:cNvPr id="4" name="Nuage 3"/>
          <p:cNvSpPr/>
          <p:nvPr/>
        </p:nvSpPr>
        <p:spPr>
          <a:xfrm>
            <a:off x="3818965" y="4231341"/>
            <a:ext cx="8068235" cy="2312894"/>
          </a:xfrm>
          <a:prstGeom prst="cloud">
            <a:avLst/>
          </a:prstGeom>
          <a:solidFill>
            <a:srgbClr val="E87C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Productions numériques, rencontres, sorties, fiches de lecture,  fiches biographiques, exposés,  jeux sérieux, démarches d’investigation,  classe inversée, travail avec documentalistes …</a:t>
            </a:r>
          </a:p>
        </p:txBody>
      </p:sp>
      <p:sp>
        <p:nvSpPr>
          <p:cNvPr id="6" name="Nuage 5"/>
          <p:cNvSpPr/>
          <p:nvPr/>
        </p:nvSpPr>
        <p:spPr>
          <a:xfrm>
            <a:off x="228600" y="4897157"/>
            <a:ext cx="3231777" cy="1647078"/>
          </a:xfrm>
          <a:prstGeom prst="cloud">
            <a:avLst/>
          </a:prstGeom>
          <a:solidFill>
            <a:srgbClr val="9929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Individuel, binômes, groupes</a:t>
            </a:r>
          </a:p>
        </p:txBody>
      </p:sp>
    </p:spTree>
    <p:extLst>
      <p:ext uri="{BB962C8B-B14F-4D97-AF65-F5344CB8AC3E}">
        <p14:creationId xmlns:p14="http://schemas.microsoft.com/office/powerpoint/2010/main" val="4178803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1330" y="4739901"/>
            <a:ext cx="10515600" cy="1325563"/>
          </a:xfrm>
        </p:spPr>
        <p:txBody>
          <a:bodyPr/>
          <a:lstStyle/>
          <a:p>
            <a:r>
              <a:rPr lang="fr-FR" b="1" dirty="0">
                <a:solidFill>
                  <a:srgbClr val="E7593F"/>
                </a:solidFill>
              </a:rPr>
              <a:t>2. Progressivité sur le cycle terminal et liens avec d’autres disciplines</a:t>
            </a:r>
          </a:p>
        </p:txBody>
      </p:sp>
      <p:grpSp>
        <p:nvGrpSpPr>
          <p:cNvPr id="5" name="Groupe 4">
            <a:extLst>
              <a:ext uri="{FF2B5EF4-FFF2-40B4-BE49-F238E27FC236}">
                <a16:creationId xmlns:a16="http://schemas.microsoft.com/office/drawing/2014/main" id="{0671E871-4DA2-0B41-B13E-9B7A72789D97}"/>
              </a:ext>
            </a:extLst>
          </p:cNvPr>
          <p:cNvGrpSpPr/>
          <p:nvPr/>
        </p:nvGrpSpPr>
        <p:grpSpPr>
          <a:xfrm>
            <a:off x="1038928" y="738098"/>
            <a:ext cx="10028002" cy="3851831"/>
            <a:chOff x="87798" y="963157"/>
            <a:chExt cx="12358416" cy="3737819"/>
          </a:xfrm>
        </p:grpSpPr>
        <p:grpSp>
          <p:nvGrpSpPr>
            <p:cNvPr id="6" name="Groupe 5">
              <a:extLst>
                <a:ext uri="{FF2B5EF4-FFF2-40B4-BE49-F238E27FC236}">
                  <a16:creationId xmlns:a16="http://schemas.microsoft.com/office/drawing/2014/main" id="{F5D4DE80-1FE5-CE43-A0D8-778E99315CE1}"/>
                </a:ext>
              </a:extLst>
            </p:cNvPr>
            <p:cNvGrpSpPr/>
            <p:nvPr/>
          </p:nvGrpSpPr>
          <p:grpSpPr>
            <a:xfrm>
              <a:off x="8894828" y="963157"/>
              <a:ext cx="3551386" cy="2681002"/>
              <a:chOff x="4272913" y="3302894"/>
              <a:chExt cx="4034754" cy="3452778"/>
            </a:xfrm>
          </p:grpSpPr>
          <p:sp>
            <p:nvSpPr>
              <p:cNvPr id="16" name="Shape 71">
                <a:extLst>
                  <a:ext uri="{FF2B5EF4-FFF2-40B4-BE49-F238E27FC236}">
                    <a16:creationId xmlns:a16="http://schemas.microsoft.com/office/drawing/2014/main" id="{91D1713D-8E6F-EB4F-905C-D0CF4A89D1DB}"/>
                  </a:ext>
                </a:extLst>
              </p:cNvPr>
              <p:cNvSpPr>
                <a:spLocks/>
              </p:cNvSpPr>
              <p:nvPr>
                <p:custDataLst>
                  <p:tags r:id="rId6"/>
                </p:custDataLst>
              </p:nvPr>
            </p:nvSpPr>
            <p:spPr bwMode="auto">
              <a:xfrm rot="11015918">
                <a:off x="4272913" y="3302894"/>
                <a:ext cx="3994851" cy="3452778"/>
              </a:xfrm>
              <a:custGeom>
                <a:avLst/>
                <a:gdLst>
                  <a:gd name="T0" fmla="*/ 1901127 w 21540"/>
                  <a:gd name="T1" fmla="*/ 1867525 h 21555"/>
                  <a:gd name="T2" fmla="*/ 1901127 w 21540"/>
                  <a:gd name="T3" fmla="*/ 1867525 h 21555"/>
                  <a:gd name="T4" fmla="*/ 1901127 w 21540"/>
                  <a:gd name="T5" fmla="*/ 1867525 h 21555"/>
                  <a:gd name="T6" fmla="*/ 1901127 w 21540"/>
                  <a:gd name="T7" fmla="*/ 1867525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919DFF"/>
              </a:solidFill>
              <a:ln>
                <a:noFill/>
              </a:ln>
            </p:spPr>
            <p:txBody>
              <a:bodyPr lIns="25400" tIns="25400" rIns="25400" bIns="25400" anchor="ctr"/>
              <a:lstStyle/>
              <a:p>
                <a:endParaRPr lang="fr-FR" sz="900" dirty="0"/>
              </a:p>
            </p:txBody>
          </p:sp>
          <p:sp>
            <p:nvSpPr>
              <p:cNvPr id="17" name="Shape 67">
                <a:extLst>
                  <a:ext uri="{FF2B5EF4-FFF2-40B4-BE49-F238E27FC236}">
                    <a16:creationId xmlns:a16="http://schemas.microsoft.com/office/drawing/2014/main" id="{9F820BCD-F92F-D64C-BE42-C3E740567FBA}"/>
                  </a:ext>
                </a:extLst>
              </p:cNvPr>
              <p:cNvSpPr>
                <a:spLocks noChangeArrowheads="1"/>
              </p:cNvSpPr>
              <p:nvPr>
                <p:custDataLst>
                  <p:tags r:id="rId7"/>
                </p:custDataLst>
              </p:nvPr>
            </p:nvSpPr>
            <p:spPr bwMode="auto">
              <a:xfrm>
                <a:off x="4490216" y="5168342"/>
                <a:ext cx="3817451" cy="36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style>
              <a:lnRef idx="0">
                <a:scrgbClr r="0" g="0" b="0"/>
              </a:lnRef>
              <a:fillRef idx="0">
                <a:scrgbClr r="0" g="0" b="0"/>
              </a:fillRef>
              <a:effectRef idx="0">
                <a:scrgbClr r="0" g="0" b="0"/>
              </a:effectRef>
              <a:fontRef idx="minor">
                <a:schemeClr val="accent1"/>
              </a:fontRef>
            </p:style>
            <p:txBody>
              <a:bodyPr lIns="25400" tIns="25400" rIns="25400" bIns="25400"/>
              <a:lstStyle/>
              <a:p>
                <a:pPr algn="ctr"/>
                <a:r>
                  <a:rPr lang="fr-FR" sz="2800" b="1" dirty="0">
                    <a:solidFill>
                      <a:srgbClr val="002060"/>
                    </a:solidFill>
                  </a:rPr>
                  <a:t>Sciences politiques</a:t>
                </a:r>
              </a:p>
            </p:txBody>
          </p:sp>
        </p:grpSp>
        <p:grpSp>
          <p:nvGrpSpPr>
            <p:cNvPr id="7" name="Groupe 6">
              <a:extLst>
                <a:ext uri="{FF2B5EF4-FFF2-40B4-BE49-F238E27FC236}">
                  <a16:creationId xmlns:a16="http://schemas.microsoft.com/office/drawing/2014/main" id="{B14AB760-979A-7146-B135-41C4076CB7B0}"/>
                </a:ext>
              </a:extLst>
            </p:cNvPr>
            <p:cNvGrpSpPr/>
            <p:nvPr/>
          </p:nvGrpSpPr>
          <p:grpSpPr>
            <a:xfrm>
              <a:off x="5803201" y="1039613"/>
              <a:ext cx="3532462" cy="3218396"/>
              <a:chOff x="3285794" y="322833"/>
              <a:chExt cx="4073139" cy="4216830"/>
            </a:xfrm>
          </p:grpSpPr>
          <p:sp>
            <p:nvSpPr>
              <p:cNvPr id="14" name="Shape 71">
                <a:extLst>
                  <a:ext uri="{FF2B5EF4-FFF2-40B4-BE49-F238E27FC236}">
                    <a16:creationId xmlns:a16="http://schemas.microsoft.com/office/drawing/2014/main" id="{6E3DC9DD-B362-024E-BF59-72EE094C7A06}"/>
                  </a:ext>
                </a:extLst>
              </p:cNvPr>
              <p:cNvSpPr>
                <a:spLocks/>
              </p:cNvSpPr>
              <p:nvPr>
                <p:custDataLst>
                  <p:tags r:id="rId4"/>
                </p:custDataLst>
              </p:nvPr>
            </p:nvSpPr>
            <p:spPr bwMode="auto">
              <a:xfrm rot="3600000">
                <a:off x="3078498" y="530129"/>
                <a:ext cx="4216830" cy="3802238"/>
              </a:xfrm>
              <a:custGeom>
                <a:avLst/>
                <a:gdLst>
                  <a:gd name="T0" fmla="*/ 1901127 w 21540"/>
                  <a:gd name="T1" fmla="*/ 1867525 h 21555"/>
                  <a:gd name="T2" fmla="*/ 1901127 w 21540"/>
                  <a:gd name="T3" fmla="*/ 1867525 h 21555"/>
                  <a:gd name="T4" fmla="*/ 1901127 w 21540"/>
                  <a:gd name="T5" fmla="*/ 1867525 h 21555"/>
                  <a:gd name="T6" fmla="*/ 1901127 w 21540"/>
                  <a:gd name="T7" fmla="*/ 1867525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E7593F"/>
              </a:solidFill>
              <a:ln>
                <a:noFill/>
              </a:ln>
            </p:spPr>
            <p:txBody>
              <a:bodyPr lIns="25400" tIns="25400" rIns="25400" bIns="25400" anchor="ctr"/>
              <a:lstStyle/>
              <a:p>
                <a:endParaRPr lang="fr-FR" sz="900"/>
              </a:p>
            </p:txBody>
          </p:sp>
          <p:sp>
            <p:nvSpPr>
              <p:cNvPr id="15" name="Shape 75">
                <a:extLst>
                  <a:ext uri="{FF2B5EF4-FFF2-40B4-BE49-F238E27FC236}">
                    <a16:creationId xmlns:a16="http://schemas.microsoft.com/office/drawing/2014/main" id="{4DC7C033-6ABB-C646-810B-A8C6EBF572E2}"/>
                  </a:ext>
                </a:extLst>
              </p:cNvPr>
              <p:cNvSpPr>
                <a:spLocks noChangeArrowheads="1"/>
              </p:cNvSpPr>
              <p:nvPr>
                <p:custDataLst>
                  <p:tags r:id="rId5"/>
                </p:custDataLst>
              </p:nvPr>
            </p:nvSpPr>
            <p:spPr bwMode="auto">
              <a:xfrm>
                <a:off x="3951114" y="2038397"/>
                <a:ext cx="3407819" cy="62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lstStyle/>
              <a:p>
                <a:pPr algn="ctr"/>
                <a:r>
                  <a:rPr lang="fr-FR" sz="2800" b="1" dirty="0">
                    <a:solidFill>
                      <a:srgbClr val="992918"/>
                    </a:solidFill>
                  </a:rPr>
                  <a:t>Géopolitique</a:t>
                </a:r>
                <a:endParaRPr lang="fr-FR" sz="2800" dirty="0">
                  <a:solidFill>
                    <a:srgbClr val="992918"/>
                  </a:solidFill>
                </a:endParaRPr>
              </a:p>
            </p:txBody>
          </p:sp>
        </p:grpSp>
        <p:grpSp>
          <p:nvGrpSpPr>
            <p:cNvPr id="8" name="Groupe 7">
              <a:extLst>
                <a:ext uri="{FF2B5EF4-FFF2-40B4-BE49-F238E27FC236}">
                  <a16:creationId xmlns:a16="http://schemas.microsoft.com/office/drawing/2014/main" id="{6C71DCA4-A1AC-884B-A24C-8521F074CC49}"/>
                </a:ext>
              </a:extLst>
            </p:cNvPr>
            <p:cNvGrpSpPr/>
            <p:nvPr>
              <p:custDataLst>
                <p:tags r:id="rId1"/>
              </p:custDataLst>
            </p:nvPr>
          </p:nvGrpSpPr>
          <p:grpSpPr>
            <a:xfrm>
              <a:off x="3154496" y="1450822"/>
              <a:ext cx="3837047" cy="2872109"/>
              <a:chOff x="896672" y="7545243"/>
              <a:chExt cx="8717188" cy="7115953"/>
            </a:xfrm>
          </p:grpSpPr>
          <p:sp>
            <p:nvSpPr>
              <p:cNvPr id="12" name="Shape 69">
                <a:extLst>
                  <a:ext uri="{FF2B5EF4-FFF2-40B4-BE49-F238E27FC236}">
                    <a16:creationId xmlns:a16="http://schemas.microsoft.com/office/drawing/2014/main" id="{0861B4CF-4278-D646-9FE4-301780E4044D}"/>
                  </a:ext>
                </a:extLst>
              </p:cNvPr>
              <p:cNvSpPr>
                <a:spLocks/>
              </p:cNvSpPr>
              <p:nvPr/>
            </p:nvSpPr>
            <p:spPr bwMode="auto">
              <a:xfrm rot="20634459">
                <a:off x="896672" y="7545243"/>
                <a:ext cx="8717188" cy="7115953"/>
              </a:xfrm>
              <a:custGeom>
                <a:avLst/>
                <a:gdLst>
                  <a:gd name="T0" fmla="*/ 3559867 w 21540"/>
                  <a:gd name="T1" fmla="*/ 3496945 h 21555"/>
                  <a:gd name="T2" fmla="*/ 3559867 w 21540"/>
                  <a:gd name="T3" fmla="*/ 3496945 h 21555"/>
                  <a:gd name="T4" fmla="*/ 3559867 w 21540"/>
                  <a:gd name="T5" fmla="*/ 3496945 h 21555"/>
                  <a:gd name="T6" fmla="*/ 3559867 w 21540"/>
                  <a:gd name="T7" fmla="*/ 3496945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FF8D09"/>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nchor="ctr"/>
              <a:lstStyle/>
              <a:p>
                <a:endParaRPr lang="fr-FR" sz="900" dirty="0"/>
              </a:p>
            </p:txBody>
          </p:sp>
          <p:sp>
            <p:nvSpPr>
              <p:cNvPr id="13" name="Shape 75">
                <a:extLst>
                  <a:ext uri="{FF2B5EF4-FFF2-40B4-BE49-F238E27FC236}">
                    <a16:creationId xmlns:a16="http://schemas.microsoft.com/office/drawing/2014/main" id="{9AB0BBB4-D9AA-DD4C-B32F-0BE544426B51}"/>
                  </a:ext>
                </a:extLst>
              </p:cNvPr>
              <p:cNvSpPr>
                <a:spLocks noChangeArrowheads="1"/>
              </p:cNvSpPr>
              <p:nvPr/>
            </p:nvSpPr>
            <p:spPr bwMode="auto">
              <a:xfrm>
                <a:off x="1770370" y="9961529"/>
                <a:ext cx="6667604" cy="114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lstStyle/>
              <a:p>
                <a:pPr algn="ctr"/>
                <a:r>
                  <a:rPr lang="fr-FR" sz="2800" b="1" dirty="0">
                    <a:solidFill>
                      <a:schemeClr val="bg1"/>
                    </a:solidFill>
                  </a:rPr>
                  <a:t>Géographie  </a:t>
                </a:r>
              </a:p>
            </p:txBody>
          </p:sp>
        </p:grpSp>
        <p:grpSp>
          <p:nvGrpSpPr>
            <p:cNvPr id="9" name="Groupe 8">
              <a:extLst>
                <a:ext uri="{FF2B5EF4-FFF2-40B4-BE49-F238E27FC236}">
                  <a16:creationId xmlns:a16="http://schemas.microsoft.com/office/drawing/2014/main" id="{2DD3DCD3-3D9A-C64D-98FE-ECF7E493BEF4}"/>
                </a:ext>
              </a:extLst>
            </p:cNvPr>
            <p:cNvGrpSpPr/>
            <p:nvPr/>
          </p:nvGrpSpPr>
          <p:grpSpPr>
            <a:xfrm>
              <a:off x="87798" y="1456647"/>
              <a:ext cx="3644893" cy="3244329"/>
              <a:chOff x="-49134" y="2067092"/>
              <a:chExt cx="3757754" cy="3762175"/>
            </a:xfrm>
          </p:grpSpPr>
          <p:sp>
            <p:nvSpPr>
              <p:cNvPr id="10" name="Shape 70">
                <a:extLst>
                  <a:ext uri="{FF2B5EF4-FFF2-40B4-BE49-F238E27FC236}">
                    <a16:creationId xmlns:a16="http://schemas.microsoft.com/office/drawing/2014/main" id="{3550F65D-3016-BC4E-8425-BC3F16C67898}"/>
                  </a:ext>
                </a:extLst>
              </p:cNvPr>
              <p:cNvSpPr>
                <a:spLocks/>
              </p:cNvSpPr>
              <p:nvPr>
                <p:custDataLst>
                  <p:tags r:id="rId2"/>
                </p:custDataLst>
              </p:nvPr>
            </p:nvSpPr>
            <p:spPr bwMode="auto">
              <a:xfrm rot="2700000">
                <a:off x="-82473" y="2100431"/>
                <a:ext cx="3762175" cy="3695497"/>
              </a:xfrm>
              <a:custGeom>
                <a:avLst/>
                <a:gdLst>
                  <a:gd name="T0" fmla="*/ 2328578 w 21540"/>
                  <a:gd name="T1" fmla="*/ 2287420 h 21555"/>
                  <a:gd name="T2" fmla="*/ 2328578 w 21540"/>
                  <a:gd name="T3" fmla="*/ 2287420 h 21555"/>
                  <a:gd name="T4" fmla="*/ 2328578 w 21540"/>
                  <a:gd name="T5" fmla="*/ 2287420 h 21555"/>
                  <a:gd name="T6" fmla="*/ 2328578 w 21540"/>
                  <a:gd name="T7" fmla="*/ 2287420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336699"/>
              </a:solidFill>
              <a:ln>
                <a:noFill/>
              </a:ln>
            </p:spPr>
            <p:txBody>
              <a:bodyPr lIns="25400" tIns="25400" rIns="25400" bIns="25400" anchor="ctr"/>
              <a:lstStyle/>
              <a:p>
                <a:endParaRPr lang="fr-FR" sz="900" dirty="0"/>
              </a:p>
            </p:txBody>
          </p:sp>
          <p:sp>
            <p:nvSpPr>
              <p:cNvPr id="11" name="Shape 75">
                <a:extLst>
                  <a:ext uri="{FF2B5EF4-FFF2-40B4-BE49-F238E27FC236}">
                    <a16:creationId xmlns:a16="http://schemas.microsoft.com/office/drawing/2014/main" id="{137D4022-89C8-524D-88E1-B899FB59995E}"/>
                  </a:ext>
                </a:extLst>
              </p:cNvPr>
              <p:cNvSpPr>
                <a:spLocks noChangeArrowheads="1"/>
              </p:cNvSpPr>
              <p:nvPr>
                <p:custDataLst>
                  <p:tags r:id="rId3"/>
                </p:custDataLst>
              </p:nvPr>
            </p:nvSpPr>
            <p:spPr bwMode="auto">
              <a:xfrm>
                <a:off x="43521" y="3447044"/>
                <a:ext cx="3665099" cy="621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lstStyle/>
              <a:p>
                <a:pPr algn="ctr"/>
                <a:r>
                  <a:rPr lang="fr-FR" sz="2800" b="1" dirty="0">
                    <a:solidFill>
                      <a:schemeClr val="bg1"/>
                    </a:solidFill>
                  </a:rPr>
                  <a:t>Histoire</a:t>
                </a:r>
              </a:p>
            </p:txBody>
          </p:sp>
        </p:grpSp>
      </p:grpSp>
    </p:spTree>
    <p:extLst>
      <p:ext uri="{BB962C8B-B14F-4D97-AF65-F5344CB8AC3E}">
        <p14:creationId xmlns:p14="http://schemas.microsoft.com/office/powerpoint/2010/main" val="4055652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205154" y="1825625"/>
            <a:ext cx="3909646" cy="3857382"/>
          </a:xfrm>
          <a:ln>
            <a:solidFill>
              <a:srgbClr val="002060"/>
            </a:solidFill>
          </a:ln>
        </p:spPr>
        <p:txBody>
          <a:bodyPr>
            <a:normAutofit lnSpcReduction="10000"/>
          </a:bodyPr>
          <a:lstStyle/>
          <a:p>
            <a:pPr marL="0" indent="0" algn="ctr">
              <a:buNone/>
            </a:pPr>
            <a:r>
              <a:rPr lang="fr-FR" sz="3600" b="1" u="sng" dirty="0">
                <a:effectLst>
                  <a:outerShdw blurRad="38100" dist="38100" dir="2700000" algn="tl">
                    <a:srgbClr val="000000">
                      <a:alpha val="43137"/>
                    </a:srgbClr>
                  </a:outerShdw>
                </a:effectLst>
              </a:rPr>
              <a:t>Année de première</a:t>
            </a:r>
          </a:p>
          <a:p>
            <a:pPr marL="0" indent="0">
              <a:buNone/>
            </a:pPr>
            <a:endParaRPr lang="fr-FR" sz="1600" dirty="0"/>
          </a:p>
          <a:p>
            <a:pPr marL="0" indent="0">
              <a:buNone/>
            </a:pPr>
            <a:r>
              <a:rPr lang="fr-FR" sz="3200" b="1" dirty="0"/>
              <a:t>Acquisition</a:t>
            </a:r>
            <a:r>
              <a:rPr lang="fr-FR" sz="3200" dirty="0"/>
              <a:t> des </a:t>
            </a:r>
            <a:r>
              <a:rPr lang="fr-FR" sz="3200" b="1" dirty="0"/>
              <a:t>notions centrales </a:t>
            </a:r>
            <a:r>
              <a:rPr lang="fr-FR" sz="3200" dirty="0"/>
              <a:t>de </a:t>
            </a:r>
            <a:r>
              <a:rPr lang="fr-FR" sz="3200" b="1" dirty="0"/>
              <a:t>chacune des disciplines </a:t>
            </a:r>
            <a:r>
              <a:rPr lang="fr-FR" sz="3200" dirty="0"/>
              <a:t>représentées pour l’étude d’objets communs</a:t>
            </a:r>
          </a:p>
        </p:txBody>
      </p:sp>
      <p:sp>
        <p:nvSpPr>
          <p:cNvPr id="4" name="Espace réservé du contenu 3"/>
          <p:cNvSpPr>
            <a:spLocks noGrp="1"/>
          </p:cNvSpPr>
          <p:nvPr>
            <p:ph sz="half" idx="2"/>
          </p:nvPr>
        </p:nvSpPr>
        <p:spPr>
          <a:xfrm>
            <a:off x="4747846" y="1825625"/>
            <a:ext cx="6605954" cy="3857382"/>
          </a:xfrm>
          <a:ln>
            <a:solidFill>
              <a:srgbClr val="002060"/>
            </a:solidFill>
          </a:ln>
        </p:spPr>
        <p:txBody>
          <a:bodyPr>
            <a:normAutofit lnSpcReduction="10000"/>
          </a:bodyPr>
          <a:lstStyle/>
          <a:p>
            <a:pPr marL="0" indent="0" algn="ctr">
              <a:buNone/>
            </a:pPr>
            <a:r>
              <a:rPr lang="fr-FR" sz="3600" b="1" u="sng" dirty="0">
                <a:effectLst>
                  <a:outerShdw blurRad="38100" dist="38100" dir="2700000" algn="tl">
                    <a:srgbClr val="000000">
                      <a:alpha val="43137"/>
                    </a:srgbClr>
                  </a:outerShdw>
                </a:effectLst>
              </a:rPr>
              <a:t>Année de terminale</a:t>
            </a:r>
          </a:p>
          <a:p>
            <a:pPr marL="0" indent="0">
              <a:buNone/>
            </a:pPr>
            <a:r>
              <a:rPr lang="fr-FR" sz="3200" b="1" dirty="0"/>
              <a:t>Approfondissement des notions de première </a:t>
            </a:r>
            <a:r>
              <a:rPr lang="fr-FR" sz="3200" dirty="0"/>
              <a:t>pour aborder des </a:t>
            </a:r>
            <a:r>
              <a:rPr lang="fr-FR" sz="3200" b="1" dirty="0"/>
              <a:t>questions plus complexes</a:t>
            </a:r>
            <a:r>
              <a:rPr lang="fr-FR" sz="3200" dirty="0"/>
              <a:t> aux enjeux multiples</a:t>
            </a:r>
          </a:p>
          <a:p>
            <a:pPr marL="0" indent="0">
              <a:buNone/>
            </a:pPr>
            <a:endParaRPr lang="fr-FR" sz="1700" dirty="0"/>
          </a:p>
          <a:p>
            <a:pPr marL="0" indent="0">
              <a:buNone/>
            </a:pPr>
            <a:r>
              <a:rPr lang="fr-FR" sz="3200" b="1" dirty="0"/>
              <a:t>Affiner capacités d’analyse </a:t>
            </a:r>
            <a:r>
              <a:rPr lang="fr-FR" sz="3200" dirty="0"/>
              <a:t>et </a:t>
            </a:r>
            <a:r>
              <a:rPr lang="fr-FR" sz="3200" b="1" dirty="0"/>
              <a:t>maîtrise des savoirs et compétences </a:t>
            </a:r>
            <a:r>
              <a:rPr lang="fr-FR" sz="3200" dirty="0"/>
              <a:t>nécessaires à </a:t>
            </a:r>
            <a:r>
              <a:rPr lang="fr-FR" sz="3200" b="1" dirty="0"/>
              <a:t>réussite dans le supérieur</a:t>
            </a:r>
          </a:p>
          <a:p>
            <a:pPr marL="0" indent="0" algn="ctr">
              <a:buNone/>
            </a:pPr>
            <a:endParaRPr lang="fr-FR" sz="3600" b="1" dirty="0"/>
          </a:p>
        </p:txBody>
      </p:sp>
      <p:sp>
        <p:nvSpPr>
          <p:cNvPr id="5" name="Flèche droite 4"/>
          <p:cNvSpPr/>
          <p:nvPr/>
        </p:nvSpPr>
        <p:spPr>
          <a:xfrm>
            <a:off x="205154" y="0"/>
            <a:ext cx="11986846" cy="21277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Une spécialité déployée sur le cycle terminal</a:t>
            </a:r>
            <a:br>
              <a:rPr lang="fr-FR" sz="3200" dirty="0"/>
            </a:br>
            <a:r>
              <a:rPr lang="fr-FR" sz="3200" b="1" dirty="0">
                <a:solidFill>
                  <a:srgbClr val="FF0000"/>
                </a:solidFill>
              </a:rPr>
              <a:t>PROGRESSIVITÉ</a:t>
            </a:r>
            <a:endParaRPr lang="fr-FR" sz="3200" dirty="0"/>
          </a:p>
        </p:txBody>
      </p:sp>
      <p:sp>
        <p:nvSpPr>
          <p:cNvPr id="6" name="Rectangle à coins arrondis 5"/>
          <p:cNvSpPr/>
          <p:nvPr/>
        </p:nvSpPr>
        <p:spPr>
          <a:xfrm>
            <a:off x="205154" y="5858854"/>
            <a:ext cx="3909646" cy="840885"/>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3 enseignements de spécialité</a:t>
            </a:r>
          </a:p>
        </p:txBody>
      </p:sp>
      <p:sp>
        <p:nvSpPr>
          <p:cNvPr id="7" name="Rectangle à coins arrondis 6"/>
          <p:cNvSpPr/>
          <p:nvPr/>
        </p:nvSpPr>
        <p:spPr>
          <a:xfrm>
            <a:off x="4747846" y="5858854"/>
            <a:ext cx="6605954" cy="840885"/>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Élèves ayant confirmé leur choix</a:t>
            </a:r>
          </a:p>
          <a:p>
            <a:pPr algn="ctr"/>
            <a:r>
              <a:rPr lang="fr-FR" sz="2400" b="1" dirty="0"/>
              <a:t>2 enseignements </a:t>
            </a:r>
            <a:r>
              <a:rPr lang="fr-FR" sz="2400" b="1"/>
              <a:t>de spécialité </a:t>
            </a:r>
            <a:endParaRPr lang="fr-FR" sz="2400" b="1" dirty="0"/>
          </a:p>
        </p:txBody>
      </p:sp>
      <p:sp>
        <p:nvSpPr>
          <p:cNvPr id="8" name="Flèche droite 7"/>
          <p:cNvSpPr/>
          <p:nvPr/>
        </p:nvSpPr>
        <p:spPr>
          <a:xfrm>
            <a:off x="3942119" y="357021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droite 8"/>
          <p:cNvSpPr/>
          <p:nvPr/>
        </p:nvSpPr>
        <p:spPr>
          <a:xfrm>
            <a:off x="3906950" y="603698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91010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2698080" y="1302723"/>
            <a:ext cx="7271420" cy="5463385"/>
          </a:xfrm>
          <a:prstGeom prst="rect">
            <a:avLst/>
          </a:prstGeom>
        </p:spPr>
      </p:pic>
      <p:sp>
        <p:nvSpPr>
          <p:cNvPr id="6" name="Flèche droite 5"/>
          <p:cNvSpPr/>
          <p:nvPr/>
        </p:nvSpPr>
        <p:spPr>
          <a:xfrm>
            <a:off x="0" y="-271448"/>
            <a:ext cx="11986846" cy="21277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Une spécialité déployée sur le cycle terminal</a:t>
            </a:r>
            <a:br>
              <a:rPr lang="fr-FR" sz="3200" dirty="0"/>
            </a:br>
            <a:r>
              <a:rPr lang="fr-FR" sz="3200" b="1" dirty="0">
                <a:solidFill>
                  <a:srgbClr val="FF0000"/>
                </a:solidFill>
              </a:rPr>
              <a:t>PROGRESSIVITÉ</a:t>
            </a:r>
            <a:endParaRPr lang="fr-FR" sz="3200" dirty="0"/>
          </a:p>
        </p:txBody>
      </p:sp>
      <p:sp>
        <p:nvSpPr>
          <p:cNvPr id="7" name="Rectangle 6"/>
          <p:cNvSpPr/>
          <p:nvPr/>
        </p:nvSpPr>
        <p:spPr>
          <a:xfrm>
            <a:off x="3501234" y="2484129"/>
            <a:ext cx="6239113" cy="2769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2563906" y="6212540"/>
            <a:ext cx="4014694" cy="5955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7073900" y="4858869"/>
            <a:ext cx="2895600" cy="5916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2698080" y="4147040"/>
            <a:ext cx="2465591" cy="276999"/>
          </a:xfrm>
          <a:prstGeom prst="rect">
            <a:avLst/>
          </a:prstGeom>
          <a:noFill/>
          <a:ln w="28575">
            <a:solidFill>
              <a:srgbClr val="FF0000"/>
            </a:solidFill>
          </a:ln>
        </p:spPr>
        <p:txBody>
          <a:bodyPr wrap="square" rtlCol="0">
            <a:spAutoFit/>
          </a:bodyPr>
          <a:lstStyle/>
          <a:p>
            <a:r>
              <a:rPr lang="fr-FR" sz="1200" b="1" dirty="0"/>
              <a:t>Les étudiants sont moins encadrés.</a:t>
            </a:r>
          </a:p>
        </p:txBody>
      </p:sp>
      <p:sp>
        <p:nvSpPr>
          <p:cNvPr id="2" name="Nuage 1"/>
          <p:cNvSpPr/>
          <p:nvPr/>
        </p:nvSpPr>
        <p:spPr>
          <a:xfrm>
            <a:off x="268349" y="1492168"/>
            <a:ext cx="2429731" cy="1721224"/>
          </a:xfrm>
          <a:prstGeom prst="cloud">
            <a:avLst/>
          </a:prstGeom>
          <a:solidFill>
            <a:srgbClr val="E87C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t>Capacités et méthodes travaillées</a:t>
            </a:r>
            <a:endParaRPr lang="fr-FR" b="1" dirty="0"/>
          </a:p>
        </p:txBody>
      </p:sp>
    </p:spTree>
    <p:extLst>
      <p:ext uri="{BB962C8B-B14F-4D97-AF65-F5344CB8AC3E}">
        <p14:creationId xmlns:p14="http://schemas.microsoft.com/office/powerpoint/2010/main" val="610447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965496E-1F7D-B244-9FFD-D65C9FD718FD}"/>
              </a:ext>
            </a:extLst>
          </p:cNvPr>
          <p:cNvSpPr>
            <a:spLocks noGrp="1"/>
          </p:cNvSpPr>
          <p:nvPr>
            <p:ph type="title"/>
          </p:nvPr>
        </p:nvSpPr>
        <p:spPr>
          <a:xfrm>
            <a:off x="1992039" y="-81090"/>
            <a:ext cx="10515600" cy="1325563"/>
          </a:xfrm>
        </p:spPr>
        <p:txBody>
          <a:bodyPr/>
          <a:lstStyle/>
          <a:p>
            <a:r>
              <a:rPr lang="fr-FR" b="1" dirty="0">
                <a:solidFill>
                  <a:srgbClr val="002060"/>
                </a:solidFill>
                <a:latin typeface="+mn-lt"/>
              </a:rPr>
              <a:t>Un cheminement sur le cycle terminal</a:t>
            </a:r>
          </a:p>
        </p:txBody>
      </p:sp>
      <p:sp>
        <p:nvSpPr>
          <p:cNvPr id="5" name="Espace réservé du texte 4">
            <a:extLst>
              <a:ext uri="{FF2B5EF4-FFF2-40B4-BE49-F238E27FC236}">
                <a16:creationId xmlns:a16="http://schemas.microsoft.com/office/drawing/2014/main" id="{E37AA361-96D0-814B-8A6F-66DBAFA0D4A2}"/>
              </a:ext>
            </a:extLst>
          </p:cNvPr>
          <p:cNvSpPr>
            <a:spLocks noGrp="1"/>
          </p:cNvSpPr>
          <p:nvPr>
            <p:ph type="body" sz="quarter" idx="13"/>
          </p:nvPr>
        </p:nvSpPr>
        <p:spPr>
          <a:xfrm>
            <a:off x="541083" y="969689"/>
            <a:ext cx="11228130" cy="1017964"/>
          </a:xfrm>
        </p:spPr>
        <p:txBody>
          <a:bodyPr>
            <a:normAutofit/>
          </a:bodyPr>
          <a:lstStyle/>
          <a:p>
            <a:pPr marL="0" indent="0">
              <a:buNone/>
            </a:pPr>
            <a:r>
              <a:rPr lang="fr-FR" b="1" dirty="0"/>
              <a:t>En classe terminale, </a:t>
            </a:r>
            <a:r>
              <a:rPr lang="fr-FR" dirty="0"/>
              <a:t>les notions étudiées en première sont approfondies pour aborder des questions plus complexes aux enjeux multiples</a:t>
            </a:r>
          </a:p>
        </p:txBody>
      </p:sp>
      <p:sp>
        <p:nvSpPr>
          <p:cNvPr id="6" name="Rectangle 37">
            <a:extLst>
              <a:ext uri="{FF2B5EF4-FFF2-40B4-BE49-F238E27FC236}">
                <a16:creationId xmlns:a16="http://schemas.microsoft.com/office/drawing/2014/main" id="{722C7CB6-4B5A-7C47-948D-0FEE5FD96EA7}"/>
              </a:ext>
            </a:extLst>
          </p:cNvPr>
          <p:cNvSpPr>
            <a:spLocks noChangeArrowheads="1"/>
          </p:cNvSpPr>
          <p:nvPr/>
        </p:nvSpPr>
        <p:spPr bwMode="auto">
          <a:xfrm>
            <a:off x="0" y="2092124"/>
            <a:ext cx="1828341" cy="1200329"/>
          </a:xfrm>
          <a:prstGeom prst="rect">
            <a:avLst/>
          </a:prstGeom>
          <a:solidFill>
            <a:schemeClr val="accent5">
              <a:lumMod val="20000"/>
              <a:lumOff val="80000"/>
            </a:schemeClr>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dirty="0">
                <a:latin typeface="Bahnschrift SemiLight" pitchFamily="34" charset="0"/>
              </a:rPr>
              <a:t>Comprendre un régime politique : la démocratie</a:t>
            </a:r>
          </a:p>
        </p:txBody>
      </p:sp>
      <p:sp>
        <p:nvSpPr>
          <p:cNvPr id="7" name="Rectangle 38">
            <a:extLst>
              <a:ext uri="{FF2B5EF4-FFF2-40B4-BE49-F238E27FC236}">
                <a16:creationId xmlns:a16="http://schemas.microsoft.com/office/drawing/2014/main" id="{12D05C76-5F78-E845-A027-417E3C3F8901}"/>
              </a:ext>
            </a:extLst>
          </p:cNvPr>
          <p:cNvSpPr>
            <a:spLocks noChangeArrowheads="1"/>
          </p:cNvSpPr>
          <p:nvPr/>
        </p:nvSpPr>
        <p:spPr bwMode="auto">
          <a:xfrm>
            <a:off x="2176311" y="2113376"/>
            <a:ext cx="1925662" cy="1200329"/>
          </a:xfrm>
          <a:prstGeom prst="rect">
            <a:avLst/>
          </a:prstGeom>
          <a:solidFill>
            <a:schemeClr val="accent5">
              <a:lumMod val="20000"/>
              <a:lumOff val="80000"/>
            </a:schemeClr>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dirty="0">
                <a:latin typeface="Bahnschrift SemiLight" pitchFamily="34" charset="0"/>
              </a:rPr>
              <a:t>Analyser les dynamiques des puissances internationales</a:t>
            </a:r>
          </a:p>
        </p:txBody>
      </p:sp>
      <p:sp>
        <p:nvSpPr>
          <p:cNvPr id="8" name="Rectangle 39">
            <a:extLst>
              <a:ext uri="{FF2B5EF4-FFF2-40B4-BE49-F238E27FC236}">
                <a16:creationId xmlns:a16="http://schemas.microsoft.com/office/drawing/2014/main" id="{65DE8263-7369-C446-BD94-C48DC8048529}"/>
              </a:ext>
            </a:extLst>
          </p:cNvPr>
          <p:cNvSpPr>
            <a:spLocks noChangeArrowheads="1"/>
          </p:cNvSpPr>
          <p:nvPr/>
        </p:nvSpPr>
        <p:spPr bwMode="auto">
          <a:xfrm>
            <a:off x="4613941" y="2095687"/>
            <a:ext cx="2209083" cy="1200329"/>
          </a:xfrm>
          <a:prstGeom prst="rect">
            <a:avLst/>
          </a:prstGeom>
          <a:solidFill>
            <a:schemeClr val="accent5">
              <a:lumMod val="20000"/>
              <a:lumOff val="80000"/>
            </a:schemeClr>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dirty="0">
                <a:latin typeface="Bahnschrift SemiLight" pitchFamily="34" charset="0"/>
              </a:rPr>
              <a:t>Étudier les divisions politiques du monde : les frontières</a:t>
            </a:r>
          </a:p>
        </p:txBody>
      </p:sp>
      <p:sp>
        <p:nvSpPr>
          <p:cNvPr id="9" name="Rectangle 40">
            <a:extLst>
              <a:ext uri="{FF2B5EF4-FFF2-40B4-BE49-F238E27FC236}">
                <a16:creationId xmlns:a16="http://schemas.microsoft.com/office/drawing/2014/main" id="{7A7312A0-AE47-F648-9A49-F4735064CE28}"/>
              </a:ext>
            </a:extLst>
          </p:cNvPr>
          <p:cNvSpPr>
            <a:spLocks noChangeArrowheads="1"/>
          </p:cNvSpPr>
          <p:nvPr/>
        </p:nvSpPr>
        <p:spPr bwMode="auto">
          <a:xfrm>
            <a:off x="7363337" y="2069041"/>
            <a:ext cx="2102005" cy="1477328"/>
          </a:xfrm>
          <a:prstGeom prst="rect">
            <a:avLst/>
          </a:prstGeom>
          <a:solidFill>
            <a:schemeClr val="accent5">
              <a:lumMod val="20000"/>
              <a:lumOff val="80000"/>
            </a:schemeClr>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dirty="0">
                <a:latin typeface="Bahnschrift SemiLight" pitchFamily="34" charset="0"/>
              </a:rPr>
              <a:t>S’informer : un regard critique sur les sources et modes de communication</a:t>
            </a:r>
          </a:p>
        </p:txBody>
      </p:sp>
      <p:sp>
        <p:nvSpPr>
          <p:cNvPr id="10" name="Rectangle 41">
            <a:extLst>
              <a:ext uri="{FF2B5EF4-FFF2-40B4-BE49-F238E27FC236}">
                <a16:creationId xmlns:a16="http://schemas.microsoft.com/office/drawing/2014/main" id="{0B00913A-4FD7-D14D-9E6E-27098B6FF2C9}"/>
              </a:ext>
            </a:extLst>
          </p:cNvPr>
          <p:cNvSpPr>
            <a:spLocks noChangeArrowheads="1"/>
          </p:cNvSpPr>
          <p:nvPr/>
        </p:nvSpPr>
        <p:spPr bwMode="auto">
          <a:xfrm>
            <a:off x="9926922" y="2119793"/>
            <a:ext cx="1842291" cy="1200329"/>
          </a:xfrm>
          <a:prstGeom prst="rect">
            <a:avLst/>
          </a:prstGeom>
          <a:solidFill>
            <a:schemeClr val="accent5">
              <a:lumMod val="20000"/>
              <a:lumOff val="80000"/>
            </a:schemeClr>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dirty="0">
                <a:latin typeface="Bahnschrift SemiLight" pitchFamily="34" charset="0"/>
              </a:rPr>
              <a:t>Analyser les relations entre États et religions</a:t>
            </a:r>
          </a:p>
        </p:txBody>
      </p:sp>
      <p:sp>
        <p:nvSpPr>
          <p:cNvPr id="14" name="Rectangle 37">
            <a:extLst>
              <a:ext uri="{FF2B5EF4-FFF2-40B4-BE49-F238E27FC236}">
                <a16:creationId xmlns:a16="http://schemas.microsoft.com/office/drawing/2014/main" id="{AB1EBD06-2D00-1440-872F-7F1E780E2AE0}"/>
              </a:ext>
            </a:extLst>
          </p:cNvPr>
          <p:cNvSpPr>
            <a:spLocks noChangeArrowheads="1"/>
          </p:cNvSpPr>
          <p:nvPr/>
        </p:nvSpPr>
        <p:spPr bwMode="auto">
          <a:xfrm>
            <a:off x="0" y="4973930"/>
            <a:ext cx="1828341" cy="923330"/>
          </a:xfrm>
          <a:prstGeom prst="rect">
            <a:avLst/>
          </a:prstGeom>
          <a:solidFill>
            <a:srgbClr val="919DFF"/>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fr-FR" sz="1800" dirty="0"/>
              <a:t>De nouveaux espaces de conquête</a:t>
            </a:r>
            <a:endParaRPr lang="fr-FR" altLang="fr-FR" sz="1800" dirty="0">
              <a:latin typeface="Bahnschrift SemiLight" pitchFamily="34" charset="0"/>
            </a:endParaRPr>
          </a:p>
        </p:txBody>
      </p:sp>
      <p:sp>
        <p:nvSpPr>
          <p:cNvPr id="15" name="Rectangle 38">
            <a:extLst>
              <a:ext uri="{FF2B5EF4-FFF2-40B4-BE49-F238E27FC236}">
                <a16:creationId xmlns:a16="http://schemas.microsoft.com/office/drawing/2014/main" id="{EFA86284-1E11-FA44-AB5E-AA000B0DD36F}"/>
              </a:ext>
            </a:extLst>
          </p:cNvPr>
          <p:cNvSpPr>
            <a:spLocks noChangeArrowheads="1"/>
          </p:cNvSpPr>
          <p:nvPr/>
        </p:nvSpPr>
        <p:spPr bwMode="auto">
          <a:xfrm>
            <a:off x="1971910" y="5001599"/>
            <a:ext cx="1925662" cy="1477328"/>
          </a:xfrm>
          <a:prstGeom prst="rect">
            <a:avLst/>
          </a:prstGeom>
          <a:solidFill>
            <a:srgbClr val="919DFF"/>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fr-FR" sz="1800" dirty="0"/>
              <a:t>Faire la guerre, faire la paix : formes de conflits et modes de résolution</a:t>
            </a:r>
            <a:endParaRPr lang="fr-FR" altLang="fr-FR" sz="1800" dirty="0">
              <a:latin typeface="Bahnschrift SemiLight" pitchFamily="34" charset="0"/>
            </a:endParaRPr>
          </a:p>
        </p:txBody>
      </p:sp>
      <p:sp>
        <p:nvSpPr>
          <p:cNvPr id="16" name="Rectangle 39">
            <a:extLst>
              <a:ext uri="{FF2B5EF4-FFF2-40B4-BE49-F238E27FC236}">
                <a16:creationId xmlns:a16="http://schemas.microsoft.com/office/drawing/2014/main" id="{BA3377F8-A99A-7E49-8C10-AFFAE4F4EED2}"/>
              </a:ext>
            </a:extLst>
          </p:cNvPr>
          <p:cNvSpPr>
            <a:spLocks noChangeArrowheads="1"/>
          </p:cNvSpPr>
          <p:nvPr/>
        </p:nvSpPr>
        <p:spPr bwMode="auto">
          <a:xfrm>
            <a:off x="4140096" y="5015645"/>
            <a:ext cx="1504566" cy="646331"/>
          </a:xfrm>
          <a:prstGeom prst="rect">
            <a:avLst/>
          </a:prstGeom>
          <a:solidFill>
            <a:srgbClr val="919DFF"/>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fr-FR" sz="1800" dirty="0"/>
              <a:t>Histoire et mémoires</a:t>
            </a:r>
            <a:endParaRPr lang="fr-FR" altLang="fr-FR" sz="1800" dirty="0">
              <a:latin typeface="Bahnschrift SemiLight" pitchFamily="34" charset="0"/>
            </a:endParaRPr>
          </a:p>
        </p:txBody>
      </p:sp>
      <p:sp>
        <p:nvSpPr>
          <p:cNvPr id="17" name="Rectangle 40">
            <a:extLst>
              <a:ext uri="{FF2B5EF4-FFF2-40B4-BE49-F238E27FC236}">
                <a16:creationId xmlns:a16="http://schemas.microsoft.com/office/drawing/2014/main" id="{505061A6-A8F8-DE4B-9BD2-7F6FAC461F4D}"/>
              </a:ext>
            </a:extLst>
          </p:cNvPr>
          <p:cNvSpPr>
            <a:spLocks noChangeArrowheads="1"/>
          </p:cNvSpPr>
          <p:nvPr/>
        </p:nvSpPr>
        <p:spPr bwMode="auto">
          <a:xfrm>
            <a:off x="5856898" y="5001040"/>
            <a:ext cx="2102005" cy="1477328"/>
          </a:xfrm>
          <a:prstGeom prst="rect">
            <a:avLst/>
          </a:prstGeom>
          <a:solidFill>
            <a:srgbClr val="919DFF"/>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fr-FR" sz="1800" dirty="0"/>
              <a:t>Identifier, protéger et valoriser le patrimoine : enjeux géopolitiques</a:t>
            </a:r>
            <a:endParaRPr lang="fr-FR" altLang="fr-FR" sz="1800" dirty="0">
              <a:latin typeface="Bahnschrift SemiLight" pitchFamily="34" charset="0"/>
            </a:endParaRPr>
          </a:p>
        </p:txBody>
      </p:sp>
      <p:sp>
        <p:nvSpPr>
          <p:cNvPr id="18" name="Rectangle 41">
            <a:extLst>
              <a:ext uri="{FF2B5EF4-FFF2-40B4-BE49-F238E27FC236}">
                <a16:creationId xmlns:a16="http://schemas.microsoft.com/office/drawing/2014/main" id="{B74AD6AA-E85E-E84B-9A29-2723EE56790B}"/>
              </a:ext>
            </a:extLst>
          </p:cNvPr>
          <p:cNvSpPr>
            <a:spLocks noChangeArrowheads="1"/>
          </p:cNvSpPr>
          <p:nvPr/>
        </p:nvSpPr>
        <p:spPr bwMode="auto">
          <a:xfrm>
            <a:off x="8054709" y="4978379"/>
            <a:ext cx="2238583" cy="1200329"/>
          </a:xfrm>
          <a:prstGeom prst="rect">
            <a:avLst/>
          </a:prstGeom>
          <a:solidFill>
            <a:srgbClr val="919DFF"/>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fr-FR" sz="1800" dirty="0"/>
              <a:t>L’environnement, entre exploitation et protection : un enjeu planétaire</a:t>
            </a:r>
            <a:endParaRPr lang="fr-FR" altLang="fr-FR" sz="1800" dirty="0">
              <a:latin typeface="Bahnschrift SemiLight" pitchFamily="34" charset="0"/>
            </a:endParaRPr>
          </a:p>
        </p:txBody>
      </p:sp>
      <p:sp>
        <p:nvSpPr>
          <p:cNvPr id="19" name="Rectangle 41">
            <a:extLst>
              <a:ext uri="{FF2B5EF4-FFF2-40B4-BE49-F238E27FC236}">
                <a16:creationId xmlns:a16="http://schemas.microsoft.com/office/drawing/2014/main" id="{66FE170D-1B1D-DC49-A7FC-5A2E9FC1B2E5}"/>
              </a:ext>
            </a:extLst>
          </p:cNvPr>
          <p:cNvSpPr>
            <a:spLocks noChangeArrowheads="1"/>
          </p:cNvSpPr>
          <p:nvPr/>
        </p:nvSpPr>
        <p:spPr bwMode="auto">
          <a:xfrm>
            <a:off x="10389099" y="5015645"/>
            <a:ext cx="1763558" cy="646331"/>
          </a:xfrm>
          <a:prstGeom prst="rect">
            <a:avLst/>
          </a:prstGeom>
          <a:solidFill>
            <a:srgbClr val="919DFF"/>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fr-FR" sz="1800" dirty="0"/>
              <a:t>L’enjeu de la connaissance</a:t>
            </a:r>
            <a:endParaRPr lang="fr-FR" altLang="fr-FR" sz="1800" dirty="0">
              <a:latin typeface="Bahnschrift SemiLight" pitchFamily="34" charset="0"/>
            </a:endParaRPr>
          </a:p>
        </p:txBody>
      </p:sp>
      <p:cxnSp>
        <p:nvCxnSpPr>
          <p:cNvPr id="22" name="Connecteur droit avec flèche 21">
            <a:extLst>
              <a:ext uri="{FF2B5EF4-FFF2-40B4-BE49-F238E27FC236}">
                <a16:creationId xmlns:a16="http://schemas.microsoft.com/office/drawing/2014/main" id="{52B5BC3D-E1B1-EA4A-8820-EE5DFE3118D4}"/>
              </a:ext>
            </a:extLst>
          </p:cNvPr>
          <p:cNvCxnSpPr>
            <a:cxnSpLocks/>
          </p:cNvCxnSpPr>
          <p:nvPr/>
        </p:nvCxnSpPr>
        <p:spPr>
          <a:xfrm flipH="1">
            <a:off x="3722432" y="3353327"/>
            <a:ext cx="1782155" cy="1620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D3C428A2-5DEE-9E48-B808-55CF5F975FFC}"/>
              </a:ext>
            </a:extLst>
          </p:cNvPr>
          <p:cNvCxnSpPr>
            <a:cxnSpLocks/>
          </p:cNvCxnSpPr>
          <p:nvPr/>
        </p:nvCxnSpPr>
        <p:spPr>
          <a:xfrm flipH="1">
            <a:off x="2704938" y="3356970"/>
            <a:ext cx="498225" cy="16013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7B36CFD3-558A-1748-952D-FB1F9D16B7AC}"/>
              </a:ext>
            </a:extLst>
          </p:cNvPr>
          <p:cNvCxnSpPr>
            <a:cxnSpLocks/>
          </p:cNvCxnSpPr>
          <p:nvPr/>
        </p:nvCxnSpPr>
        <p:spPr>
          <a:xfrm>
            <a:off x="3182119" y="3398404"/>
            <a:ext cx="5659282" cy="15062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04A98F9A-1093-C84E-9E20-C480647B9886}"/>
              </a:ext>
            </a:extLst>
          </p:cNvPr>
          <p:cNvCxnSpPr>
            <a:cxnSpLocks/>
          </p:cNvCxnSpPr>
          <p:nvPr/>
        </p:nvCxnSpPr>
        <p:spPr>
          <a:xfrm>
            <a:off x="1292967" y="3320122"/>
            <a:ext cx="3747039" cy="16000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71A56379-95DB-B44A-85C1-E4D0B8F59280}"/>
              </a:ext>
            </a:extLst>
          </p:cNvPr>
          <p:cNvCxnSpPr>
            <a:cxnSpLocks/>
          </p:cNvCxnSpPr>
          <p:nvPr/>
        </p:nvCxnSpPr>
        <p:spPr>
          <a:xfrm flipH="1">
            <a:off x="1292967" y="3346172"/>
            <a:ext cx="4211620" cy="16121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8B391945-4C9A-9B4C-8C44-DC377C15688D}"/>
              </a:ext>
            </a:extLst>
          </p:cNvPr>
          <p:cNvCxnSpPr>
            <a:cxnSpLocks/>
          </p:cNvCxnSpPr>
          <p:nvPr/>
        </p:nvCxnSpPr>
        <p:spPr>
          <a:xfrm flipH="1">
            <a:off x="1059385" y="3398404"/>
            <a:ext cx="2122734" cy="15062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a:extLst>
              <a:ext uri="{FF2B5EF4-FFF2-40B4-BE49-F238E27FC236}">
                <a16:creationId xmlns:a16="http://schemas.microsoft.com/office/drawing/2014/main" id="{AAC5FB18-A7EA-0541-9B99-623A861664E0}"/>
              </a:ext>
            </a:extLst>
          </p:cNvPr>
          <p:cNvCxnSpPr>
            <a:cxnSpLocks/>
          </p:cNvCxnSpPr>
          <p:nvPr/>
        </p:nvCxnSpPr>
        <p:spPr>
          <a:xfrm flipH="1">
            <a:off x="5221793" y="3546369"/>
            <a:ext cx="2815905" cy="1427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necteur droit avec flèche 43">
            <a:extLst>
              <a:ext uri="{FF2B5EF4-FFF2-40B4-BE49-F238E27FC236}">
                <a16:creationId xmlns:a16="http://schemas.microsoft.com/office/drawing/2014/main" id="{E2FFCF9E-2DAE-2249-93B8-A82116EF7A87}"/>
              </a:ext>
            </a:extLst>
          </p:cNvPr>
          <p:cNvCxnSpPr>
            <a:cxnSpLocks/>
          </p:cNvCxnSpPr>
          <p:nvPr/>
        </p:nvCxnSpPr>
        <p:spPr>
          <a:xfrm>
            <a:off x="8178788" y="3558788"/>
            <a:ext cx="965212" cy="13169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304928AD-FAE1-4147-924A-083C1BDF884F}"/>
              </a:ext>
            </a:extLst>
          </p:cNvPr>
          <p:cNvCxnSpPr>
            <a:cxnSpLocks/>
          </p:cNvCxnSpPr>
          <p:nvPr/>
        </p:nvCxnSpPr>
        <p:spPr>
          <a:xfrm>
            <a:off x="5517187" y="3404050"/>
            <a:ext cx="3465304" cy="1516161"/>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E2FFCF9E-2DAE-2249-93B8-A82116EF7A87}"/>
              </a:ext>
            </a:extLst>
          </p:cNvPr>
          <p:cNvCxnSpPr>
            <a:cxnSpLocks/>
          </p:cNvCxnSpPr>
          <p:nvPr/>
        </p:nvCxnSpPr>
        <p:spPr>
          <a:xfrm>
            <a:off x="8208788" y="3552015"/>
            <a:ext cx="2718012" cy="1394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E2FFCF9E-2DAE-2249-93B8-A82116EF7A87}"/>
              </a:ext>
            </a:extLst>
          </p:cNvPr>
          <p:cNvCxnSpPr>
            <a:cxnSpLocks/>
          </p:cNvCxnSpPr>
          <p:nvPr/>
        </p:nvCxnSpPr>
        <p:spPr>
          <a:xfrm flipH="1">
            <a:off x="5486775" y="3313705"/>
            <a:ext cx="5248717" cy="16446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5405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2729" y="376518"/>
            <a:ext cx="11031071" cy="6203576"/>
          </a:xfrm>
        </p:spPr>
        <p:txBody>
          <a:bodyPr>
            <a:normAutofit/>
          </a:bodyPr>
          <a:lstStyle/>
          <a:p>
            <a:pPr marL="0" indent="0">
              <a:buNone/>
            </a:pPr>
            <a:r>
              <a:rPr lang="fr-FR" b="1" dirty="0">
                <a:solidFill>
                  <a:srgbClr val="002060"/>
                </a:solidFill>
              </a:rPr>
              <a:t>Introduction: statistiques sur les enseignements de spécialité</a:t>
            </a:r>
          </a:p>
          <a:p>
            <a:pPr marL="0" indent="0">
              <a:buNone/>
            </a:pPr>
            <a:endParaRPr lang="fr-FR" b="1" dirty="0">
              <a:solidFill>
                <a:srgbClr val="002060"/>
              </a:solidFill>
            </a:endParaRPr>
          </a:p>
          <a:p>
            <a:r>
              <a:rPr lang="fr-FR" b="1" dirty="0">
                <a:solidFill>
                  <a:srgbClr val="002060"/>
                </a:solidFill>
              </a:rPr>
              <a:t>1. Quelques rappels sur l’ES HGGSP</a:t>
            </a:r>
          </a:p>
          <a:p>
            <a:endParaRPr lang="fr-FR" b="1" dirty="0">
              <a:solidFill>
                <a:srgbClr val="002060"/>
              </a:solidFill>
            </a:endParaRPr>
          </a:p>
          <a:p>
            <a:r>
              <a:rPr lang="fr-FR" b="1" dirty="0">
                <a:solidFill>
                  <a:srgbClr val="002060"/>
                </a:solidFill>
              </a:rPr>
              <a:t>2. Progressivité sur le cycle terminal et liens avec d’autres disciplines</a:t>
            </a:r>
          </a:p>
          <a:p>
            <a:endParaRPr lang="fr-FR" b="1" dirty="0">
              <a:solidFill>
                <a:srgbClr val="002060"/>
              </a:solidFill>
            </a:endParaRPr>
          </a:p>
          <a:p>
            <a:r>
              <a:rPr lang="fr-FR" b="1" dirty="0">
                <a:solidFill>
                  <a:srgbClr val="002060"/>
                </a:solidFill>
              </a:rPr>
              <a:t>3. Mise en œuvre du programme de terminale: « </a:t>
            </a:r>
            <a:r>
              <a:rPr lang="fr-FR" b="1" i="1" dirty="0">
                <a:solidFill>
                  <a:srgbClr val="002060"/>
                </a:solidFill>
              </a:rPr>
              <a:t>Analyser les grands enjeux du monde contemporain</a:t>
            </a:r>
            <a:r>
              <a:rPr lang="fr-FR" b="1" dirty="0">
                <a:solidFill>
                  <a:srgbClr val="002060"/>
                </a:solidFill>
              </a:rPr>
              <a:t> » </a:t>
            </a:r>
          </a:p>
          <a:p>
            <a:endParaRPr lang="fr-FR" b="1" dirty="0">
              <a:solidFill>
                <a:srgbClr val="002060"/>
              </a:solidFill>
            </a:endParaRPr>
          </a:p>
          <a:p>
            <a:r>
              <a:rPr lang="fr-FR" b="1" dirty="0">
                <a:solidFill>
                  <a:srgbClr val="002060"/>
                </a:solidFill>
              </a:rPr>
              <a:t>4. Trois exemples de programmations</a:t>
            </a:r>
          </a:p>
          <a:p>
            <a:endParaRPr lang="fr-FR" b="1" dirty="0">
              <a:solidFill>
                <a:srgbClr val="002060"/>
              </a:solidFill>
            </a:endParaRPr>
          </a:p>
          <a:p>
            <a:r>
              <a:rPr lang="fr-FR" b="1" dirty="0">
                <a:solidFill>
                  <a:srgbClr val="002060"/>
                </a:solidFill>
              </a:rPr>
              <a:t>5. L’évaluation à l’examen </a:t>
            </a:r>
            <a:endParaRPr lang="fr-FR" dirty="0">
              <a:solidFill>
                <a:srgbClr val="002060"/>
              </a:solidFill>
            </a:endParaRPr>
          </a:p>
        </p:txBody>
      </p:sp>
    </p:spTree>
    <p:extLst>
      <p:ext uri="{BB962C8B-B14F-4D97-AF65-F5344CB8AC3E}">
        <p14:creationId xmlns:p14="http://schemas.microsoft.com/office/powerpoint/2010/main" val="2061379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49919" y="939781"/>
            <a:ext cx="3633421" cy="5170397"/>
          </a:xfrm>
          <a:prstGeom prst="rect">
            <a:avLst/>
          </a:prstGeom>
          <a:solidFill>
            <a:srgbClr val="919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246184" y="0"/>
            <a:ext cx="11825654" cy="939781"/>
          </a:xfrm>
        </p:spPr>
        <p:txBody>
          <a:bodyPr/>
          <a:lstStyle/>
          <a:p>
            <a:pPr algn="ctr"/>
            <a:r>
              <a:rPr lang="fr-FR" b="1" dirty="0">
                <a:solidFill>
                  <a:srgbClr val="002060"/>
                </a:solidFill>
              </a:rPr>
              <a:t>Exemples de liens entre programmes HG / HGGSP:</a:t>
            </a:r>
          </a:p>
        </p:txBody>
      </p:sp>
      <p:sp>
        <p:nvSpPr>
          <p:cNvPr id="5" name="ZoneTexte 4"/>
          <p:cNvSpPr txBox="1"/>
          <p:nvPr/>
        </p:nvSpPr>
        <p:spPr>
          <a:xfrm>
            <a:off x="3749919" y="938091"/>
            <a:ext cx="3943349" cy="1446550"/>
          </a:xfrm>
          <a:prstGeom prst="rect">
            <a:avLst/>
          </a:prstGeom>
          <a:noFill/>
        </p:spPr>
        <p:txBody>
          <a:bodyPr wrap="square" rtlCol="0">
            <a:spAutoFit/>
          </a:bodyPr>
          <a:lstStyle/>
          <a:p>
            <a:r>
              <a:rPr lang="fr-FR" sz="2800" dirty="0"/>
              <a:t>Programme de spé T</a:t>
            </a:r>
            <a:r>
              <a:rPr lang="fr-FR" sz="2800" baseline="30000" dirty="0"/>
              <a:t>ale</a:t>
            </a:r>
          </a:p>
          <a:p>
            <a:r>
              <a:rPr lang="fr-FR" sz="2000" dirty="0"/>
              <a:t>Th 3 Histoire et mémoires</a:t>
            </a:r>
          </a:p>
          <a:p>
            <a:r>
              <a:rPr lang="fr-FR" sz="2000" dirty="0"/>
              <a:t>A1J2: </a:t>
            </a:r>
            <a:r>
              <a:rPr lang="fr-FR" sz="2000" dirty="0">
                <a:solidFill>
                  <a:srgbClr val="002060"/>
                </a:solidFill>
              </a:rPr>
              <a:t>Mémoires et histoire d’un conflit: la guerre d’Algérie</a:t>
            </a:r>
          </a:p>
        </p:txBody>
      </p:sp>
      <p:sp>
        <p:nvSpPr>
          <p:cNvPr id="6" name="ZoneTexte 5"/>
          <p:cNvSpPr txBox="1"/>
          <p:nvPr/>
        </p:nvSpPr>
        <p:spPr>
          <a:xfrm>
            <a:off x="246184" y="1044372"/>
            <a:ext cx="2795954" cy="1723549"/>
          </a:xfrm>
          <a:prstGeom prst="rect">
            <a:avLst/>
          </a:prstGeom>
          <a:noFill/>
        </p:spPr>
        <p:txBody>
          <a:bodyPr wrap="square" rtlCol="0">
            <a:spAutoFit/>
          </a:bodyPr>
          <a:lstStyle/>
          <a:p>
            <a:r>
              <a:rPr lang="fr-FR" sz="2800" dirty="0"/>
              <a:t>TC Histoire T</a:t>
            </a:r>
            <a:r>
              <a:rPr lang="fr-FR" sz="2800" baseline="30000" dirty="0"/>
              <a:t>ale</a:t>
            </a:r>
          </a:p>
          <a:p>
            <a:r>
              <a:rPr lang="fr-FR" sz="2000" dirty="0"/>
              <a:t>Th 2, </a:t>
            </a:r>
            <a:r>
              <a:rPr lang="fr-FR" sz="2000" dirty="0" err="1"/>
              <a:t>chap</a:t>
            </a:r>
            <a:r>
              <a:rPr lang="fr-FR" sz="2000" dirty="0"/>
              <a:t> 3</a:t>
            </a:r>
          </a:p>
          <a:p>
            <a:r>
              <a:rPr lang="fr-FR" sz="2000" dirty="0"/>
              <a:t>PPO: </a:t>
            </a:r>
            <a:r>
              <a:rPr lang="fr-FR" sz="2000" dirty="0">
                <a:solidFill>
                  <a:srgbClr val="002060"/>
                </a:solidFill>
              </a:rPr>
              <a:t>la guerre d’Algérie et ses mémoires</a:t>
            </a:r>
          </a:p>
          <a:p>
            <a:endParaRPr lang="fr-FR" dirty="0"/>
          </a:p>
        </p:txBody>
      </p:sp>
      <p:cxnSp>
        <p:nvCxnSpPr>
          <p:cNvPr id="8" name="Connecteur droit avec flèche 7"/>
          <p:cNvCxnSpPr/>
          <p:nvPr/>
        </p:nvCxnSpPr>
        <p:spPr>
          <a:xfrm>
            <a:off x="2614612" y="1661366"/>
            <a:ext cx="1072662" cy="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540726" y="3205333"/>
            <a:ext cx="2501412" cy="1723549"/>
          </a:xfrm>
          <a:prstGeom prst="rect">
            <a:avLst/>
          </a:prstGeom>
          <a:noFill/>
        </p:spPr>
        <p:txBody>
          <a:bodyPr wrap="square" rtlCol="0">
            <a:spAutoFit/>
          </a:bodyPr>
          <a:lstStyle/>
          <a:p>
            <a:r>
              <a:rPr lang="fr-FR" sz="2800" dirty="0"/>
              <a:t>TC Géo T</a:t>
            </a:r>
            <a:r>
              <a:rPr lang="fr-FR" sz="2800" baseline="30000" dirty="0"/>
              <a:t>ale</a:t>
            </a:r>
          </a:p>
          <a:p>
            <a:r>
              <a:rPr lang="fr-FR" sz="2000" dirty="0"/>
              <a:t>Th  1: </a:t>
            </a:r>
            <a:r>
              <a:rPr lang="fr-FR" sz="2000" dirty="0">
                <a:solidFill>
                  <a:srgbClr val="002060"/>
                </a:solidFill>
              </a:rPr>
              <a:t>Mers et </a:t>
            </a:r>
          </a:p>
          <a:p>
            <a:r>
              <a:rPr lang="fr-FR" sz="2000" dirty="0">
                <a:solidFill>
                  <a:srgbClr val="002060"/>
                </a:solidFill>
              </a:rPr>
              <a:t>océans au cœur de la mondialisation</a:t>
            </a:r>
            <a:endParaRPr lang="fr-FR" sz="2000" baseline="30000" dirty="0">
              <a:solidFill>
                <a:srgbClr val="002060"/>
              </a:solidFill>
            </a:endParaRPr>
          </a:p>
          <a:p>
            <a:endParaRPr lang="fr-FR" dirty="0"/>
          </a:p>
        </p:txBody>
      </p:sp>
      <p:sp>
        <p:nvSpPr>
          <p:cNvPr id="11" name="ZoneTexte 10"/>
          <p:cNvSpPr txBox="1"/>
          <p:nvPr/>
        </p:nvSpPr>
        <p:spPr>
          <a:xfrm>
            <a:off x="3687274" y="3001635"/>
            <a:ext cx="3749919" cy="3108543"/>
          </a:xfrm>
          <a:prstGeom prst="rect">
            <a:avLst/>
          </a:prstGeom>
          <a:noFill/>
        </p:spPr>
        <p:txBody>
          <a:bodyPr wrap="square" rtlCol="0">
            <a:spAutoFit/>
          </a:bodyPr>
          <a:lstStyle/>
          <a:p>
            <a:r>
              <a:rPr lang="fr-FR" sz="2800" dirty="0"/>
              <a:t>Programme de spé T</a:t>
            </a:r>
            <a:r>
              <a:rPr lang="fr-FR" sz="2800" baseline="30000" dirty="0"/>
              <a:t>ale</a:t>
            </a:r>
          </a:p>
          <a:p>
            <a:r>
              <a:rPr lang="fr-FR" sz="2000" dirty="0"/>
              <a:t>Th 1 Océans et espace, de nouveaux espaces de conquête</a:t>
            </a:r>
          </a:p>
          <a:p>
            <a:r>
              <a:rPr lang="fr-FR" sz="2000" dirty="0">
                <a:solidFill>
                  <a:srgbClr val="002060"/>
                </a:solidFill>
              </a:rPr>
              <a:t>A1J2 Affirmer sa puissance à partir des mers et des océans</a:t>
            </a:r>
          </a:p>
          <a:p>
            <a:endParaRPr lang="fr-FR" sz="800" dirty="0">
              <a:solidFill>
                <a:srgbClr val="002060"/>
              </a:solidFill>
            </a:endParaRPr>
          </a:p>
          <a:p>
            <a:r>
              <a:rPr lang="fr-FR" sz="2000" dirty="0">
                <a:solidFill>
                  <a:srgbClr val="002060"/>
                </a:solidFill>
              </a:rPr>
              <a:t>A2J2 Rivalités et coopération dans le partage [,,,] des ressources des océans [,,,] de la ZEE à la gestion commune de la biodiversité</a:t>
            </a:r>
          </a:p>
        </p:txBody>
      </p:sp>
      <p:sp>
        <p:nvSpPr>
          <p:cNvPr id="12" name="ZoneTexte 11"/>
          <p:cNvSpPr txBox="1"/>
          <p:nvPr/>
        </p:nvSpPr>
        <p:spPr>
          <a:xfrm>
            <a:off x="8144974" y="2445221"/>
            <a:ext cx="3569677" cy="1754326"/>
          </a:xfrm>
          <a:prstGeom prst="rect">
            <a:avLst/>
          </a:prstGeom>
          <a:noFill/>
        </p:spPr>
        <p:txBody>
          <a:bodyPr wrap="square" rtlCol="0">
            <a:spAutoFit/>
          </a:bodyPr>
          <a:lstStyle/>
          <a:p>
            <a:r>
              <a:rPr lang="fr-FR" sz="2800" dirty="0"/>
              <a:t>Programme de spé 1</a:t>
            </a:r>
            <a:r>
              <a:rPr lang="fr-FR" sz="2800" baseline="30000" dirty="0"/>
              <a:t>ère</a:t>
            </a:r>
          </a:p>
          <a:p>
            <a:r>
              <a:rPr lang="fr-FR" sz="2000" dirty="0"/>
              <a:t>Th 3 Les frontières</a:t>
            </a:r>
          </a:p>
          <a:p>
            <a:r>
              <a:rPr lang="fr-FR" sz="2000" dirty="0">
                <a:solidFill>
                  <a:srgbClr val="002060"/>
                </a:solidFill>
              </a:rPr>
              <a:t>A2J2 Dépasser les frontières: le droit de la mer</a:t>
            </a:r>
          </a:p>
          <a:p>
            <a:endParaRPr lang="fr-FR" sz="2000" dirty="0"/>
          </a:p>
        </p:txBody>
      </p:sp>
      <p:cxnSp>
        <p:nvCxnSpPr>
          <p:cNvPr id="13" name="Connecteur droit avec flèche 12"/>
          <p:cNvCxnSpPr/>
          <p:nvPr/>
        </p:nvCxnSpPr>
        <p:spPr>
          <a:xfrm>
            <a:off x="2417883" y="3659091"/>
            <a:ext cx="1072662" cy="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7092892" y="3651976"/>
            <a:ext cx="1072662" cy="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sp>
        <p:nvSpPr>
          <p:cNvPr id="15" name="Ellipse 14"/>
          <p:cNvSpPr/>
          <p:nvPr/>
        </p:nvSpPr>
        <p:spPr>
          <a:xfrm>
            <a:off x="259383" y="4739769"/>
            <a:ext cx="3332284" cy="20171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Approfondissement de l’enseignement commun de T</a:t>
            </a:r>
            <a:r>
              <a:rPr lang="fr-FR" sz="2000" b="1" baseline="30000" dirty="0"/>
              <a:t>ale</a:t>
            </a:r>
            <a:r>
              <a:rPr lang="fr-FR" sz="2000" b="1" dirty="0"/>
              <a:t> en </a:t>
            </a:r>
            <a:r>
              <a:rPr lang="fr-FR" sz="3200" b="1" dirty="0" err="1"/>
              <a:t>Hgéo</a:t>
            </a:r>
            <a:endParaRPr lang="fr-FR" sz="2000" b="1" dirty="0"/>
          </a:p>
        </p:txBody>
      </p:sp>
      <p:sp>
        <p:nvSpPr>
          <p:cNvPr id="16" name="Ellipse 15"/>
          <p:cNvSpPr/>
          <p:nvPr/>
        </p:nvSpPr>
        <p:spPr>
          <a:xfrm>
            <a:off x="7545999" y="4034119"/>
            <a:ext cx="4525839" cy="2722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Approfondissement de </a:t>
            </a:r>
            <a:r>
              <a:rPr lang="fr-FR" sz="2800" b="1" dirty="0"/>
              <a:t>notions d’HGGSP de première </a:t>
            </a:r>
            <a:r>
              <a:rPr lang="fr-FR" sz="2000" dirty="0"/>
              <a:t>pour aborder des </a:t>
            </a:r>
            <a:r>
              <a:rPr lang="fr-FR" sz="2000" b="1" dirty="0"/>
              <a:t>questions plus complexes</a:t>
            </a:r>
            <a:r>
              <a:rPr lang="fr-FR" sz="2000" dirty="0"/>
              <a:t> aux enjeux multiples</a:t>
            </a:r>
          </a:p>
        </p:txBody>
      </p:sp>
    </p:spTree>
    <p:extLst>
      <p:ext uri="{BB962C8B-B14F-4D97-AF65-F5344CB8AC3E}">
        <p14:creationId xmlns:p14="http://schemas.microsoft.com/office/powerpoint/2010/main" val="1930460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681"/>
            <a:ext cx="12317506" cy="1325563"/>
          </a:xfrm>
        </p:spPr>
        <p:txBody>
          <a:bodyPr/>
          <a:lstStyle/>
          <a:p>
            <a:r>
              <a:rPr lang="fr-FR" b="1" dirty="0">
                <a:solidFill>
                  <a:srgbClr val="002060"/>
                </a:solidFill>
              </a:rPr>
              <a:t>Exemples de liens entre différentes disciplines en T</a:t>
            </a:r>
            <a:r>
              <a:rPr lang="fr-FR" b="1" baseline="30000" dirty="0">
                <a:solidFill>
                  <a:srgbClr val="002060"/>
                </a:solidFill>
              </a:rPr>
              <a:t>ale</a:t>
            </a:r>
            <a:r>
              <a:rPr lang="fr-FR" b="1" dirty="0">
                <a:solidFill>
                  <a:srgbClr val="002060"/>
                </a:solidFill>
              </a:rPr>
              <a:t> :</a:t>
            </a:r>
            <a:endParaRPr lang="fr-FR" dirty="0"/>
          </a:p>
        </p:txBody>
      </p:sp>
      <p:sp>
        <p:nvSpPr>
          <p:cNvPr id="5" name="Rectangle 37">
            <a:extLst>
              <a:ext uri="{FF2B5EF4-FFF2-40B4-BE49-F238E27FC236}">
                <a16:creationId xmlns:a16="http://schemas.microsoft.com/office/drawing/2014/main" id="{36249C76-B917-FC43-B66C-297F82E4AE85}"/>
              </a:ext>
            </a:extLst>
          </p:cNvPr>
          <p:cNvSpPr>
            <a:spLocks noChangeArrowheads="1"/>
          </p:cNvSpPr>
          <p:nvPr/>
        </p:nvSpPr>
        <p:spPr bwMode="auto">
          <a:xfrm>
            <a:off x="3652785" y="1082729"/>
            <a:ext cx="3225935" cy="1877437"/>
          </a:xfrm>
          <a:prstGeom prst="rect">
            <a:avLst/>
          </a:prstGeom>
          <a:solidFill>
            <a:srgbClr val="AE75CD"/>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2000" i="1" dirty="0"/>
              <a:t>HGGSP - Thème 5: </a:t>
            </a:r>
            <a:r>
              <a:rPr lang="fr-FR" altLang="fr-FR" sz="2400" dirty="0"/>
              <a:t>L’environnement, entre exploitation et protection: </a:t>
            </a:r>
          </a:p>
          <a:p>
            <a:pPr algn="ctr" eaLnBrk="1" hangingPunct="1">
              <a:spcBef>
                <a:spcPct val="0"/>
              </a:spcBef>
              <a:buFontTx/>
              <a:buNone/>
            </a:pPr>
            <a:r>
              <a:rPr lang="fr-FR" altLang="fr-FR" sz="2400" dirty="0"/>
              <a:t>un enjeu planétaire</a:t>
            </a:r>
          </a:p>
        </p:txBody>
      </p:sp>
      <p:sp>
        <p:nvSpPr>
          <p:cNvPr id="6" name="Rectangle 5"/>
          <p:cNvSpPr/>
          <p:nvPr/>
        </p:nvSpPr>
        <p:spPr>
          <a:xfrm>
            <a:off x="286871" y="1459246"/>
            <a:ext cx="2043953" cy="4152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i="1" dirty="0">
                <a:latin typeface="Arial" panose="020B0604020202020204" pitchFamily="34" charset="0"/>
                <a:cs typeface="Arial" panose="020B0604020202020204" pitchFamily="34" charset="0"/>
              </a:rPr>
              <a:t>Tronc commun Enseignement scientifique</a:t>
            </a:r>
          </a:p>
          <a:p>
            <a:pPr algn="ctr"/>
            <a:r>
              <a:rPr lang="fr-FR" sz="2000" i="1" dirty="0">
                <a:latin typeface="Arial" panose="020B0604020202020204" pitchFamily="34" charset="0"/>
                <a:cs typeface="Arial" panose="020B0604020202020204" pitchFamily="34" charset="0"/>
              </a:rPr>
              <a:t> </a:t>
            </a:r>
          </a:p>
          <a:p>
            <a:r>
              <a:rPr lang="fr-FR" sz="2400" dirty="0"/>
              <a:t>- Science, climat et société </a:t>
            </a:r>
          </a:p>
          <a:p>
            <a:r>
              <a:rPr lang="fr-FR" sz="2400" dirty="0"/>
              <a:t>- Le futur des énergies </a:t>
            </a:r>
          </a:p>
          <a:p>
            <a:r>
              <a:rPr lang="fr-FR" sz="2400" dirty="0"/>
              <a:t>- Une histoire du vivant </a:t>
            </a:r>
          </a:p>
        </p:txBody>
      </p:sp>
      <p:sp>
        <p:nvSpPr>
          <p:cNvPr id="7" name="Rectangle 6"/>
          <p:cNvSpPr/>
          <p:nvPr/>
        </p:nvSpPr>
        <p:spPr>
          <a:xfrm>
            <a:off x="8516471" y="1297882"/>
            <a:ext cx="3191435" cy="476225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i="1" dirty="0">
                <a:latin typeface="Arial" panose="020B0604020202020204" pitchFamily="34" charset="0"/>
                <a:cs typeface="Arial" panose="020B0604020202020204" pitchFamily="34" charset="0"/>
              </a:rPr>
              <a:t>SPE SVT</a:t>
            </a:r>
            <a:r>
              <a:rPr lang="fr-FR" dirty="0">
                <a:latin typeface="Arial" panose="020B0604020202020204" pitchFamily="34" charset="0"/>
                <a:cs typeface="Arial" panose="020B0604020202020204" pitchFamily="34" charset="0"/>
              </a:rPr>
              <a:t> </a:t>
            </a:r>
          </a:p>
          <a:p>
            <a:pPr marL="285750" indent="-285750">
              <a:buFontTx/>
              <a:buChar char="-"/>
            </a:pPr>
            <a:r>
              <a:rPr lang="fr-FR" sz="2400" dirty="0">
                <a:latin typeface="Arial" panose="020B0604020202020204" pitchFamily="34" charset="0"/>
                <a:cs typeface="Arial" panose="020B0604020202020204" pitchFamily="34" charset="0"/>
              </a:rPr>
              <a:t>Enjeux planétaires contemporains : les climats de la Terre : comprendre le passé pour agir aujourd’hui et demain </a:t>
            </a:r>
          </a:p>
          <a:p>
            <a:pPr marL="285750" indent="-285750">
              <a:buFontTx/>
              <a:buChar char="-"/>
            </a:pPr>
            <a:r>
              <a:rPr lang="fr-FR" sz="2400" dirty="0">
                <a:latin typeface="Arial" panose="020B0604020202020204" pitchFamily="34" charset="0"/>
                <a:cs typeface="Arial" panose="020B0604020202020204" pitchFamily="34" charset="0"/>
              </a:rPr>
              <a:t>Comprendre les conséquences du changement climatique et les possibilités d’action </a:t>
            </a:r>
          </a:p>
        </p:txBody>
      </p:sp>
      <p:sp>
        <p:nvSpPr>
          <p:cNvPr id="8" name="Rectangle 7"/>
          <p:cNvSpPr/>
          <p:nvPr/>
        </p:nvSpPr>
        <p:spPr>
          <a:xfrm>
            <a:off x="5616337" y="3696940"/>
            <a:ext cx="2761128" cy="173915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i="1" dirty="0">
                <a:latin typeface="Arial" panose="020B0604020202020204" pitchFamily="34" charset="0"/>
                <a:cs typeface="Arial" panose="020B0604020202020204" pitchFamily="34" charset="0"/>
              </a:rPr>
              <a:t>Spé SES </a:t>
            </a:r>
          </a:p>
          <a:p>
            <a:r>
              <a:rPr lang="fr-FR" sz="2400" dirty="0">
                <a:latin typeface="Arial" panose="020B0604020202020204" pitchFamily="34" charset="0"/>
                <a:cs typeface="Arial" panose="020B0604020202020204" pitchFamily="34" charset="0"/>
              </a:rPr>
              <a:t>Quelle action publique pour l’environnement ? </a:t>
            </a:r>
          </a:p>
        </p:txBody>
      </p:sp>
      <p:sp>
        <p:nvSpPr>
          <p:cNvPr id="9" name="Rectangle 8"/>
          <p:cNvSpPr/>
          <p:nvPr/>
        </p:nvSpPr>
        <p:spPr>
          <a:xfrm>
            <a:off x="3003072" y="3679011"/>
            <a:ext cx="2474259" cy="2972801"/>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i="1" dirty="0">
                <a:latin typeface="Arial" panose="020B0604020202020204" pitchFamily="34" charset="0"/>
                <a:cs typeface="Arial" panose="020B0604020202020204" pitchFamily="34" charset="0"/>
              </a:rPr>
              <a:t>Spé Anglais, monde contemporain</a:t>
            </a:r>
          </a:p>
          <a:p>
            <a:r>
              <a:rPr lang="fr-FR" sz="2400" dirty="0">
                <a:latin typeface="Arial" panose="020B0604020202020204" pitchFamily="34" charset="0"/>
                <a:cs typeface="Arial" panose="020B0604020202020204" pitchFamily="34" charset="0"/>
              </a:rPr>
              <a:t>Environnements en mutation : De la protection de la nature à la transition écologique</a:t>
            </a:r>
            <a:endParaRPr lang="fr-FR" sz="2000" dirty="0">
              <a:latin typeface="Arial" panose="020B0604020202020204" pitchFamily="34" charset="0"/>
              <a:cs typeface="Arial" panose="020B0604020202020204" pitchFamily="34" charset="0"/>
            </a:endParaRPr>
          </a:p>
        </p:txBody>
      </p:sp>
      <p:sp>
        <p:nvSpPr>
          <p:cNvPr id="10" name="Double flèche horizontale 9"/>
          <p:cNvSpPr/>
          <p:nvPr/>
        </p:nvSpPr>
        <p:spPr>
          <a:xfrm>
            <a:off x="2151529" y="2016727"/>
            <a:ext cx="1667435" cy="484632"/>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Double flèche horizontale 11"/>
          <p:cNvSpPr/>
          <p:nvPr/>
        </p:nvSpPr>
        <p:spPr>
          <a:xfrm>
            <a:off x="6849036" y="1926811"/>
            <a:ext cx="1667435" cy="484632"/>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Double flèche horizontale 12"/>
          <p:cNvSpPr/>
          <p:nvPr/>
        </p:nvSpPr>
        <p:spPr>
          <a:xfrm rot="18134677">
            <a:off x="3487942" y="3069142"/>
            <a:ext cx="795106" cy="484632"/>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Double flèche horizontale 13"/>
          <p:cNvSpPr/>
          <p:nvPr/>
        </p:nvSpPr>
        <p:spPr>
          <a:xfrm rot="14610689">
            <a:off x="5864536" y="3086237"/>
            <a:ext cx="795106" cy="484632"/>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83747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1330" y="4739901"/>
            <a:ext cx="10515600" cy="1687828"/>
          </a:xfrm>
        </p:spPr>
        <p:txBody>
          <a:bodyPr>
            <a:normAutofit fontScale="90000"/>
          </a:bodyPr>
          <a:lstStyle/>
          <a:p>
            <a:r>
              <a:rPr lang="fr-FR" b="1" dirty="0">
                <a:solidFill>
                  <a:srgbClr val="E7593F"/>
                </a:solidFill>
              </a:rPr>
              <a:t>3. Mise en œuvre du programme de terminale: « </a:t>
            </a:r>
            <a:r>
              <a:rPr lang="fr-FR" b="1" i="1" dirty="0">
                <a:solidFill>
                  <a:srgbClr val="E7593F"/>
                </a:solidFill>
              </a:rPr>
              <a:t>Analyser les grands enjeux du monde contemporain</a:t>
            </a:r>
            <a:r>
              <a:rPr lang="fr-FR" b="1" dirty="0">
                <a:solidFill>
                  <a:srgbClr val="E7593F"/>
                </a:solidFill>
              </a:rPr>
              <a:t> »  </a:t>
            </a:r>
          </a:p>
        </p:txBody>
      </p:sp>
      <p:grpSp>
        <p:nvGrpSpPr>
          <p:cNvPr id="5" name="Groupe 4">
            <a:extLst>
              <a:ext uri="{FF2B5EF4-FFF2-40B4-BE49-F238E27FC236}">
                <a16:creationId xmlns:a16="http://schemas.microsoft.com/office/drawing/2014/main" id="{0671E871-4DA2-0B41-B13E-9B7A72789D97}"/>
              </a:ext>
            </a:extLst>
          </p:cNvPr>
          <p:cNvGrpSpPr/>
          <p:nvPr/>
        </p:nvGrpSpPr>
        <p:grpSpPr>
          <a:xfrm>
            <a:off x="1038928" y="738098"/>
            <a:ext cx="10028002" cy="3851831"/>
            <a:chOff x="87798" y="963157"/>
            <a:chExt cx="12358416" cy="3737819"/>
          </a:xfrm>
        </p:grpSpPr>
        <p:grpSp>
          <p:nvGrpSpPr>
            <p:cNvPr id="6" name="Groupe 5">
              <a:extLst>
                <a:ext uri="{FF2B5EF4-FFF2-40B4-BE49-F238E27FC236}">
                  <a16:creationId xmlns:a16="http://schemas.microsoft.com/office/drawing/2014/main" id="{F5D4DE80-1FE5-CE43-A0D8-778E99315CE1}"/>
                </a:ext>
              </a:extLst>
            </p:cNvPr>
            <p:cNvGrpSpPr/>
            <p:nvPr/>
          </p:nvGrpSpPr>
          <p:grpSpPr>
            <a:xfrm>
              <a:off x="8894828" y="963157"/>
              <a:ext cx="3551386" cy="2681002"/>
              <a:chOff x="4272913" y="3302894"/>
              <a:chExt cx="4034754" cy="3452778"/>
            </a:xfrm>
          </p:grpSpPr>
          <p:sp>
            <p:nvSpPr>
              <p:cNvPr id="16" name="Shape 71">
                <a:extLst>
                  <a:ext uri="{FF2B5EF4-FFF2-40B4-BE49-F238E27FC236}">
                    <a16:creationId xmlns:a16="http://schemas.microsoft.com/office/drawing/2014/main" id="{91D1713D-8E6F-EB4F-905C-D0CF4A89D1DB}"/>
                  </a:ext>
                </a:extLst>
              </p:cNvPr>
              <p:cNvSpPr>
                <a:spLocks/>
              </p:cNvSpPr>
              <p:nvPr>
                <p:custDataLst>
                  <p:tags r:id="rId6"/>
                </p:custDataLst>
              </p:nvPr>
            </p:nvSpPr>
            <p:spPr bwMode="auto">
              <a:xfrm rot="11015918">
                <a:off x="4272913" y="3302894"/>
                <a:ext cx="3994851" cy="3452778"/>
              </a:xfrm>
              <a:custGeom>
                <a:avLst/>
                <a:gdLst>
                  <a:gd name="T0" fmla="*/ 1901127 w 21540"/>
                  <a:gd name="T1" fmla="*/ 1867525 h 21555"/>
                  <a:gd name="T2" fmla="*/ 1901127 w 21540"/>
                  <a:gd name="T3" fmla="*/ 1867525 h 21555"/>
                  <a:gd name="T4" fmla="*/ 1901127 w 21540"/>
                  <a:gd name="T5" fmla="*/ 1867525 h 21555"/>
                  <a:gd name="T6" fmla="*/ 1901127 w 21540"/>
                  <a:gd name="T7" fmla="*/ 1867525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919DFF"/>
              </a:solidFill>
              <a:ln>
                <a:noFill/>
              </a:ln>
            </p:spPr>
            <p:txBody>
              <a:bodyPr lIns="25400" tIns="25400" rIns="25400" bIns="25400" anchor="ctr"/>
              <a:lstStyle/>
              <a:p>
                <a:endParaRPr lang="fr-FR" sz="900" dirty="0"/>
              </a:p>
            </p:txBody>
          </p:sp>
          <p:sp>
            <p:nvSpPr>
              <p:cNvPr id="17" name="Shape 67">
                <a:extLst>
                  <a:ext uri="{FF2B5EF4-FFF2-40B4-BE49-F238E27FC236}">
                    <a16:creationId xmlns:a16="http://schemas.microsoft.com/office/drawing/2014/main" id="{9F820BCD-F92F-D64C-BE42-C3E740567FBA}"/>
                  </a:ext>
                </a:extLst>
              </p:cNvPr>
              <p:cNvSpPr>
                <a:spLocks noChangeArrowheads="1"/>
              </p:cNvSpPr>
              <p:nvPr>
                <p:custDataLst>
                  <p:tags r:id="rId7"/>
                </p:custDataLst>
              </p:nvPr>
            </p:nvSpPr>
            <p:spPr bwMode="auto">
              <a:xfrm>
                <a:off x="4490216" y="5168342"/>
                <a:ext cx="3817451" cy="36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style>
              <a:lnRef idx="0">
                <a:scrgbClr r="0" g="0" b="0"/>
              </a:lnRef>
              <a:fillRef idx="0">
                <a:scrgbClr r="0" g="0" b="0"/>
              </a:fillRef>
              <a:effectRef idx="0">
                <a:scrgbClr r="0" g="0" b="0"/>
              </a:effectRef>
              <a:fontRef idx="minor">
                <a:schemeClr val="accent1"/>
              </a:fontRef>
            </p:style>
            <p:txBody>
              <a:bodyPr lIns="25400" tIns="25400" rIns="25400" bIns="25400"/>
              <a:lstStyle/>
              <a:p>
                <a:pPr algn="ctr"/>
                <a:r>
                  <a:rPr lang="fr-FR" sz="2800" b="1" dirty="0">
                    <a:solidFill>
                      <a:srgbClr val="002060"/>
                    </a:solidFill>
                  </a:rPr>
                  <a:t>Sciences politiques</a:t>
                </a:r>
              </a:p>
            </p:txBody>
          </p:sp>
        </p:grpSp>
        <p:grpSp>
          <p:nvGrpSpPr>
            <p:cNvPr id="7" name="Groupe 6">
              <a:extLst>
                <a:ext uri="{FF2B5EF4-FFF2-40B4-BE49-F238E27FC236}">
                  <a16:creationId xmlns:a16="http://schemas.microsoft.com/office/drawing/2014/main" id="{B14AB760-979A-7146-B135-41C4076CB7B0}"/>
                </a:ext>
              </a:extLst>
            </p:cNvPr>
            <p:cNvGrpSpPr/>
            <p:nvPr/>
          </p:nvGrpSpPr>
          <p:grpSpPr>
            <a:xfrm>
              <a:off x="5803201" y="1039613"/>
              <a:ext cx="3532462" cy="3218396"/>
              <a:chOff x="3285794" y="322833"/>
              <a:chExt cx="4073139" cy="4216830"/>
            </a:xfrm>
          </p:grpSpPr>
          <p:sp>
            <p:nvSpPr>
              <p:cNvPr id="14" name="Shape 71">
                <a:extLst>
                  <a:ext uri="{FF2B5EF4-FFF2-40B4-BE49-F238E27FC236}">
                    <a16:creationId xmlns:a16="http://schemas.microsoft.com/office/drawing/2014/main" id="{6E3DC9DD-B362-024E-BF59-72EE094C7A06}"/>
                  </a:ext>
                </a:extLst>
              </p:cNvPr>
              <p:cNvSpPr>
                <a:spLocks/>
              </p:cNvSpPr>
              <p:nvPr>
                <p:custDataLst>
                  <p:tags r:id="rId4"/>
                </p:custDataLst>
              </p:nvPr>
            </p:nvSpPr>
            <p:spPr bwMode="auto">
              <a:xfrm rot="3600000">
                <a:off x="3078498" y="530129"/>
                <a:ext cx="4216830" cy="3802238"/>
              </a:xfrm>
              <a:custGeom>
                <a:avLst/>
                <a:gdLst>
                  <a:gd name="T0" fmla="*/ 1901127 w 21540"/>
                  <a:gd name="T1" fmla="*/ 1867525 h 21555"/>
                  <a:gd name="T2" fmla="*/ 1901127 w 21540"/>
                  <a:gd name="T3" fmla="*/ 1867525 h 21555"/>
                  <a:gd name="T4" fmla="*/ 1901127 w 21540"/>
                  <a:gd name="T5" fmla="*/ 1867525 h 21555"/>
                  <a:gd name="T6" fmla="*/ 1901127 w 21540"/>
                  <a:gd name="T7" fmla="*/ 1867525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E7593F"/>
              </a:solidFill>
              <a:ln>
                <a:noFill/>
              </a:ln>
            </p:spPr>
            <p:txBody>
              <a:bodyPr lIns="25400" tIns="25400" rIns="25400" bIns="25400" anchor="ctr"/>
              <a:lstStyle/>
              <a:p>
                <a:endParaRPr lang="fr-FR" sz="900"/>
              </a:p>
            </p:txBody>
          </p:sp>
          <p:sp>
            <p:nvSpPr>
              <p:cNvPr id="15" name="Shape 75">
                <a:extLst>
                  <a:ext uri="{FF2B5EF4-FFF2-40B4-BE49-F238E27FC236}">
                    <a16:creationId xmlns:a16="http://schemas.microsoft.com/office/drawing/2014/main" id="{4DC7C033-6ABB-C646-810B-A8C6EBF572E2}"/>
                  </a:ext>
                </a:extLst>
              </p:cNvPr>
              <p:cNvSpPr>
                <a:spLocks noChangeArrowheads="1"/>
              </p:cNvSpPr>
              <p:nvPr>
                <p:custDataLst>
                  <p:tags r:id="rId5"/>
                </p:custDataLst>
              </p:nvPr>
            </p:nvSpPr>
            <p:spPr bwMode="auto">
              <a:xfrm>
                <a:off x="3951114" y="2038397"/>
                <a:ext cx="3407819" cy="62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lstStyle/>
              <a:p>
                <a:pPr algn="ctr"/>
                <a:r>
                  <a:rPr lang="fr-FR" sz="2800" b="1" dirty="0">
                    <a:solidFill>
                      <a:srgbClr val="992918"/>
                    </a:solidFill>
                  </a:rPr>
                  <a:t>Géopolitique</a:t>
                </a:r>
                <a:endParaRPr lang="fr-FR" sz="2800" dirty="0">
                  <a:solidFill>
                    <a:srgbClr val="992918"/>
                  </a:solidFill>
                </a:endParaRPr>
              </a:p>
            </p:txBody>
          </p:sp>
        </p:grpSp>
        <p:grpSp>
          <p:nvGrpSpPr>
            <p:cNvPr id="8" name="Groupe 7">
              <a:extLst>
                <a:ext uri="{FF2B5EF4-FFF2-40B4-BE49-F238E27FC236}">
                  <a16:creationId xmlns:a16="http://schemas.microsoft.com/office/drawing/2014/main" id="{6C71DCA4-A1AC-884B-A24C-8521F074CC49}"/>
                </a:ext>
              </a:extLst>
            </p:cNvPr>
            <p:cNvGrpSpPr/>
            <p:nvPr>
              <p:custDataLst>
                <p:tags r:id="rId1"/>
              </p:custDataLst>
            </p:nvPr>
          </p:nvGrpSpPr>
          <p:grpSpPr>
            <a:xfrm>
              <a:off x="3154496" y="1450822"/>
              <a:ext cx="3837047" cy="2872109"/>
              <a:chOff x="896672" y="7545243"/>
              <a:chExt cx="8717188" cy="7115953"/>
            </a:xfrm>
          </p:grpSpPr>
          <p:sp>
            <p:nvSpPr>
              <p:cNvPr id="12" name="Shape 69">
                <a:extLst>
                  <a:ext uri="{FF2B5EF4-FFF2-40B4-BE49-F238E27FC236}">
                    <a16:creationId xmlns:a16="http://schemas.microsoft.com/office/drawing/2014/main" id="{0861B4CF-4278-D646-9FE4-301780E4044D}"/>
                  </a:ext>
                </a:extLst>
              </p:cNvPr>
              <p:cNvSpPr>
                <a:spLocks/>
              </p:cNvSpPr>
              <p:nvPr/>
            </p:nvSpPr>
            <p:spPr bwMode="auto">
              <a:xfrm rot="20634459">
                <a:off x="896672" y="7545243"/>
                <a:ext cx="8717188" cy="7115953"/>
              </a:xfrm>
              <a:custGeom>
                <a:avLst/>
                <a:gdLst>
                  <a:gd name="T0" fmla="*/ 3559867 w 21540"/>
                  <a:gd name="T1" fmla="*/ 3496945 h 21555"/>
                  <a:gd name="T2" fmla="*/ 3559867 w 21540"/>
                  <a:gd name="T3" fmla="*/ 3496945 h 21555"/>
                  <a:gd name="T4" fmla="*/ 3559867 w 21540"/>
                  <a:gd name="T5" fmla="*/ 3496945 h 21555"/>
                  <a:gd name="T6" fmla="*/ 3559867 w 21540"/>
                  <a:gd name="T7" fmla="*/ 3496945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FF8D09"/>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nchor="ctr"/>
              <a:lstStyle/>
              <a:p>
                <a:endParaRPr lang="fr-FR" sz="900" dirty="0"/>
              </a:p>
            </p:txBody>
          </p:sp>
          <p:sp>
            <p:nvSpPr>
              <p:cNvPr id="13" name="Shape 75">
                <a:extLst>
                  <a:ext uri="{FF2B5EF4-FFF2-40B4-BE49-F238E27FC236}">
                    <a16:creationId xmlns:a16="http://schemas.microsoft.com/office/drawing/2014/main" id="{9AB0BBB4-D9AA-DD4C-B32F-0BE544426B51}"/>
                  </a:ext>
                </a:extLst>
              </p:cNvPr>
              <p:cNvSpPr>
                <a:spLocks noChangeArrowheads="1"/>
              </p:cNvSpPr>
              <p:nvPr/>
            </p:nvSpPr>
            <p:spPr bwMode="auto">
              <a:xfrm>
                <a:off x="1770370" y="9961529"/>
                <a:ext cx="6667604" cy="114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lstStyle/>
              <a:p>
                <a:pPr algn="ctr"/>
                <a:r>
                  <a:rPr lang="fr-FR" sz="2800" b="1" dirty="0">
                    <a:solidFill>
                      <a:schemeClr val="bg1"/>
                    </a:solidFill>
                  </a:rPr>
                  <a:t>Géographie  </a:t>
                </a:r>
              </a:p>
            </p:txBody>
          </p:sp>
        </p:grpSp>
        <p:grpSp>
          <p:nvGrpSpPr>
            <p:cNvPr id="9" name="Groupe 8">
              <a:extLst>
                <a:ext uri="{FF2B5EF4-FFF2-40B4-BE49-F238E27FC236}">
                  <a16:creationId xmlns:a16="http://schemas.microsoft.com/office/drawing/2014/main" id="{2DD3DCD3-3D9A-C64D-98FE-ECF7E493BEF4}"/>
                </a:ext>
              </a:extLst>
            </p:cNvPr>
            <p:cNvGrpSpPr/>
            <p:nvPr/>
          </p:nvGrpSpPr>
          <p:grpSpPr>
            <a:xfrm>
              <a:off x="87798" y="1456647"/>
              <a:ext cx="3644893" cy="3244329"/>
              <a:chOff x="-49134" y="2067092"/>
              <a:chExt cx="3757754" cy="3762175"/>
            </a:xfrm>
          </p:grpSpPr>
          <p:sp>
            <p:nvSpPr>
              <p:cNvPr id="10" name="Shape 70">
                <a:extLst>
                  <a:ext uri="{FF2B5EF4-FFF2-40B4-BE49-F238E27FC236}">
                    <a16:creationId xmlns:a16="http://schemas.microsoft.com/office/drawing/2014/main" id="{3550F65D-3016-BC4E-8425-BC3F16C67898}"/>
                  </a:ext>
                </a:extLst>
              </p:cNvPr>
              <p:cNvSpPr>
                <a:spLocks/>
              </p:cNvSpPr>
              <p:nvPr>
                <p:custDataLst>
                  <p:tags r:id="rId2"/>
                </p:custDataLst>
              </p:nvPr>
            </p:nvSpPr>
            <p:spPr bwMode="auto">
              <a:xfrm rot="2700000">
                <a:off x="-82473" y="2100431"/>
                <a:ext cx="3762175" cy="3695497"/>
              </a:xfrm>
              <a:custGeom>
                <a:avLst/>
                <a:gdLst>
                  <a:gd name="T0" fmla="*/ 2328578 w 21540"/>
                  <a:gd name="T1" fmla="*/ 2287420 h 21555"/>
                  <a:gd name="T2" fmla="*/ 2328578 w 21540"/>
                  <a:gd name="T3" fmla="*/ 2287420 h 21555"/>
                  <a:gd name="T4" fmla="*/ 2328578 w 21540"/>
                  <a:gd name="T5" fmla="*/ 2287420 h 21555"/>
                  <a:gd name="T6" fmla="*/ 2328578 w 21540"/>
                  <a:gd name="T7" fmla="*/ 2287420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336699"/>
              </a:solidFill>
              <a:ln>
                <a:noFill/>
              </a:ln>
            </p:spPr>
            <p:txBody>
              <a:bodyPr lIns="25400" tIns="25400" rIns="25400" bIns="25400" anchor="ctr"/>
              <a:lstStyle/>
              <a:p>
                <a:endParaRPr lang="fr-FR" sz="900" dirty="0"/>
              </a:p>
            </p:txBody>
          </p:sp>
          <p:sp>
            <p:nvSpPr>
              <p:cNvPr id="11" name="Shape 75">
                <a:extLst>
                  <a:ext uri="{FF2B5EF4-FFF2-40B4-BE49-F238E27FC236}">
                    <a16:creationId xmlns:a16="http://schemas.microsoft.com/office/drawing/2014/main" id="{137D4022-89C8-524D-88E1-B899FB59995E}"/>
                  </a:ext>
                </a:extLst>
              </p:cNvPr>
              <p:cNvSpPr>
                <a:spLocks noChangeArrowheads="1"/>
              </p:cNvSpPr>
              <p:nvPr>
                <p:custDataLst>
                  <p:tags r:id="rId3"/>
                </p:custDataLst>
              </p:nvPr>
            </p:nvSpPr>
            <p:spPr bwMode="auto">
              <a:xfrm>
                <a:off x="43521" y="3447044"/>
                <a:ext cx="3665099" cy="621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lstStyle/>
              <a:p>
                <a:pPr algn="ctr"/>
                <a:r>
                  <a:rPr lang="fr-FR" sz="2800" b="1" dirty="0">
                    <a:solidFill>
                      <a:schemeClr val="bg1"/>
                    </a:solidFill>
                  </a:rPr>
                  <a:t>Histoire</a:t>
                </a:r>
              </a:p>
            </p:txBody>
          </p:sp>
        </p:grpSp>
      </p:grpSp>
    </p:spTree>
    <p:extLst>
      <p:ext uri="{BB962C8B-B14F-4D97-AF65-F5344CB8AC3E}">
        <p14:creationId xmlns:p14="http://schemas.microsoft.com/office/powerpoint/2010/main" val="798581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0" y="0"/>
            <a:ext cx="12192000" cy="6740141"/>
          </a:xfrm>
          <a:prstGeom prst="rect">
            <a:avLst/>
          </a:prstGeom>
        </p:spPr>
      </p:pic>
      <p:sp>
        <p:nvSpPr>
          <p:cNvPr id="3" name="ZoneTexte 2"/>
          <p:cNvSpPr txBox="1"/>
          <p:nvPr/>
        </p:nvSpPr>
        <p:spPr>
          <a:xfrm>
            <a:off x="7368988" y="6113929"/>
            <a:ext cx="3908612" cy="307777"/>
          </a:xfrm>
          <a:prstGeom prst="rect">
            <a:avLst/>
          </a:prstGeom>
          <a:noFill/>
        </p:spPr>
        <p:txBody>
          <a:bodyPr wrap="square" rtlCol="0">
            <a:spAutoFit/>
          </a:bodyPr>
          <a:lstStyle/>
          <a:p>
            <a:r>
              <a:rPr lang="fr-FR" sz="1400" i="1" dirty="0"/>
              <a:t>Source: académie de Limoges</a:t>
            </a:r>
          </a:p>
        </p:txBody>
      </p:sp>
    </p:spTree>
    <p:extLst>
      <p:ext uri="{BB962C8B-B14F-4D97-AF65-F5344CB8AC3E}">
        <p14:creationId xmlns:p14="http://schemas.microsoft.com/office/powerpoint/2010/main" val="201735196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64379" y="0"/>
            <a:ext cx="12063241" cy="6858000"/>
          </a:xfrm>
          <a:prstGeom prst="rect">
            <a:avLst/>
          </a:prstGeom>
        </p:spPr>
      </p:pic>
      <p:sp>
        <p:nvSpPr>
          <p:cNvPr id="2" name="ZoneTexte 1"/>
          <p:cNvSpPr txBox="1"/>
          <p:nvPr/>
        </p:nvSpPr>
        <p:spPr>
          <a:xfrm>
            <a:off x="8982635" y="6267817"/>
            <a:ext cx="3908612" cy="307777"/>
          </a:xfrm>
          <a:prstGeom prst="rect">
            <a:avLst/>
          </a:prstGeom>
          <a:noFill/>
        </p:spPr>
        <p:txBody>
          <a:bodyPr wrap="square" rtlCol="0">
            <a:spAutoFit/>
          </a:bodyPr>
          <a:lstStyle/>
          <a:p>
            <a:r>
              <a:rPr lang="fr-FR" sz="1400" i="1" dirty="0"/>
              <a:t>Source: académie de Limoges</a:t>
            </a:r>
          </a:p>
        </p:txBody>
      </p:sp>
      <p:sp>
        <p:nvSpPr>
          <p:cNvPr id="4" name="Rectangle 3"/>
          <p:cNvSpPr/>
          <p:nvPr/>
        </p:nvSpPr>
        <p:spPr>
          <a:xfrm>
            <a:off x="11241741" y="0"/>
            <a:ext cx="663388" cy="788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11241741" y="6267817"/>
            <a:ext cx="663388" cy="455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88403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7877" y="38439"/>
            <a:ext cx="11835478" cy="1325563"/>
          </a:xfrm>
        </p:spPr>
        <p:txBody>
          <a:bodyPr>
            <a:normAutofit fontScale="90000"/>
          </a:bodyPr>
          <a:lstStyle/>
          <a:p>
            <a:r>
              <a:rPr lang="fr-FR" dirty="0">
                <a:solidFill>
                  <a:srgbClr val="002060"/>
                </a:solidFill>
                <a:latin typeface="+mn-lt"/>
              </a:rPr>
              <a:t>Du temps pour	- </a:t>
            </a:r>
            <a:r>
              <a:rPr lang="fr-FR" sz="3100" b="1" dirty="0">
                <a:solidFill>
                  <a:srgbClr val="002060"/>
                </a:solidFill>
                <a:latin typeface="+mn-lt"/>
              </a:rPr>
              <a:t>travailler les capacités et méthodes, </a:t>
            </a:r>
            <a:br>
              <a:rPr lang="fr-FR" sz="3100" b="1" dirty="0">
                <a:solidFill>
                  <a:srgbClr val="002060"/>
                </a:solidFill>
                <a:latin typeface="+mn-lt"/>
              </a:rPr>
            </a:br>
            <a:r>
              <a:rPr lang="fr-FR" sz="3100" b="1" dirty="0">
                <a:solidFill>
                  <a:srgbClr val="002060"/>
                </a:solidFill>
                <a:latin typeface="+mn-lt"/>
              </a:rPr>
              <a:t>				- construire les questions du grand oral </a:t>
            </a:r>
            <a:br>
              <a:rPr lang="fr-FR" sz="3100" b="1" dirty="0">
                <a:solidFill>
                  <a:srgbClr val="002060"/>
                </a:solidFill>
                <a:latin typeface="+mn-lt"/>
              </a:rPr>
            </a:br>
            <a:r>
              <a:rPr lang="fr-FR" sz="3100" b="1" dirty="0">
                <a:solidFill>
                  <a:srgbClr val="002060"/>
                </a:solidFill>
                <a:latin typeface="+mn-lt"/>
              </a:rPr>
              <a:t>				- préparer au supérieur</a:t>
            </a:r>
          </a:p>
        </p:txBody>
      </p:sp>
      <p:sp>
        <p:nvSpPr>
          <p:cNvPr id="3" name="Espace réservé du contenu 2"/>
          <p:cNvSpPr>
            <a:spLocks noGrp="1"/>
          </p:cNvSpPr>
          <p:nvPr>
            <p:ph idx="1"/>
          </p:nvPr>
        </p:nvSpPr>
        <p:spPr>
          <a:xfrm>
            <a:off x="175846" y="1496726"/>
            <a:ext cx="9223833" cy="5361273"/>
          </a:xfrm>
        </p:spPr>
        <p:txBody>
          <a:bodyPr>
            <a:normAutofit lnSpcReduction="10000"/>
          </a:bodyPr>
          <a:lstStyle/>
          <a:p>
            <a:pPr marL="0" indent="0" algn="ctr">
              <a:buNone/>
            </a:pPr>
            <a:r>
              <a:rPr lang="fr-FR" dirty="0"/>
              <a:t> </a:t>
            </a:r>
            <a:r>
              <a:rPr lang="fr-FR" b="1" dirty="0"/>
              <a:t>6 thèmes  </a:t>
            </a:r>
            <a:endParaRPr lang="fr-FR" dirty="0"/>
          </a:p>
          <a:p>
            <a:pPr marL="0" indent="0" algn="ctr">
              <a:buNone/>
            </a:pPr>
            <a:r>
              <a:rPr lang="fr-FR" dirty="0"/>
              <a:t>= environ </a:t>
            </a:r>
            <a:r>
              <a:rPr lang="fr-FR" b="1" dirty="0"/>
              <a:t>27h</a:t>
            </a:r>
            <a:r>
              <a:rPr lang="fr-FR" dirty="0"/>
              <a:t> soit 4,5 semaines par thème </a:t>
            </a:r>
          </a:p>
          <a:p>
            <a:pPr marL="0" indent="0" algn="ctr">
              <a:buNone/>
            </a:pPr>
            <a:r>
              <a:rPr lang="fr-FR" sz="2000" dirty="0"/>
              <a:t>pour un enseignement hebdomadaire de 6 h</a:t>
            </a:r>
          </a:p>
          <a:p>
            <a:pPr marL="0" indent="0">
              <a:buNone/>
            </a:pPr>
            <a:endParaRPr lang="fr-FR" sz="800" b="1" dirty="0"/>
          </a:p>
          <a:p>
            <a:pPr marL="0" indent="0">
              <a:buNone/>
            </a:pPr>
            <a:r>
              <a:rPr lang="fr-FR" dirty="0"/>
              <a:t>Des capacités et méthodes qui approfondissent celles du tronc commun :</a:t>
            </a:r>
          </a:p>
          <a:p>
            <a:pPr lvl="1"/>
            <a:r>
              <a:rPr lang="fr-FR" b="1" dirty="0">
                <a:solidFill>
                  <a:schemeClr val="accent1">
                    <a:lumMod val="75000"/>
                  </a:schemeClr>
                </a:solidFill>
              </a:rPr>
              <a:t>Analyser, interroger, adopter une démarche réflexive </a:t>
            </a:r>
            <a:r>
              <a:rPr lang="fr-FR" dirty="0"/>
              <a:t>: développer les capacités de réflexion en plus de l’acquisition de connaissance en confrontant les approches et les angles d’études. </a:t>
            </a:r>
          </a:p>
          <a:p>
            <a:pPr lvl="1"/>
            <a:r>
              <a:rPr lang="fr-FR" b="1" dirty="0">
                <a:solidFill>
                  <a:schemeClr val="accent1">
                    <a:lumMod val="75000"/>
                  </a:schemeClr>
                </a:solidFill>
              </a:rPr>
              <a:t>Se documenter </a:t>
            </a:r>
            <a:r>
              <a:rPr lang="fr-FR" dirty="0"/>
              <a:t>: écoute active en classe mais aussi savoir s’approprier le savoir en lisant des articles, des livres </a:t>
            </a:r>
          </a:p>
          <a:p>
            <a:pPr lvl="1"/>
            <a:r>
              <a:rPr lang="fr-FR" b="1" dirty="0">
                <a:solidFill>
                  <a:schemeClr val="accent1">
                    <a:lumMod val="75000"/>
                  </a:schemeClr>
                </a:solidFill>
              </a:rPr>
              <a:t>Travailler de manière autonome </a:t>
            </a:r>
            <a:r>
              <a:rPr lang="fr-FR" dirty="0"/>
              <a:t>en classe et en dehors</a:t>
            </a:r>
          </a:p>
          <a:p>
            <a:pPr lvl="1"/>
            <a:r>
              <a:rPr lang="fr-FR" b="1" dirty="0">
                <a:solidFill>
                  <a:schemeClr val="accent1">
                    <a:lumMod val="75000"/>
                  </a:schemeClr>
                </a:solidFill>
              </a:rPr>
              <a:t>S’exprimer à l’oral </a:t>
            </a:r>
            <a:r>
              <a:rPr lang="fr-FR" dirty="0"/>
              <a:t>pour préparer non seulement le grand oral mais aussi le supérieur. </a:t>
            </a:r>
          </a:p>
          <a:p>
            <a:endParaRPr lang="fr-FR" dirty="0"/>
          </a:p>
          <a:p>
            <a:endParaRPr lang="fr-FR" dirty="0"/>
          </a:p>
        </p:txBody>
      </p:sp>
      <p:sp>
        <p:nvSpPr>
          <p:cNvPr id="4" name="Rectangle à coins arrondis 3"/>
          <p:cNvSpPr/>
          <p:nvPr/>
        </p:nvSpPr>
        <p:spPr>
          <a:xfrm>
            <a:off x="9399680" y="2110154"/>
            <a:ext cx="2435797" cy="784000"/>
          </a:xfrm>
          <a:prstGeom prst="roundRect">
            <a:avLst/>
          </a:prstGeom>
        </p:spPr>
        <p:style>
          <a:lnRef idx="1">
            <a:schemeClr val="accent1"/>
          </a:lnRef>
          <a:fillRef idx="3">
            <a:schemeClr val="accent1"/>
          </a:fillRef>
          <a:effectRef idx="2">
            <a:schemeClr val="accent1"/>
          </a:effectRef>
          <a:fontRef idx="minor">
            <a:schemeClr val="lt1"/>
          </a:fontRef>
        </p:style>
        <p:txBody>
          <a:bodyPr lIns="108000" rtlCol="0" anchor="ctr"/>
          <a:lstStyle/>
          <a:p>
            <a:pPr algn="ctr"/>
            <a:r>
              <a:rPr lang="fr-FR" dirty="0"/>
              <a:t>Travail personnel</a:t>
            </a:r>
          </a:p>
        </p:txBody>
      </p:sp>
      <p:sp>
        <p:nvSpPr>
          <p:cNvPr id="5" name="Rectangle à coins arrondis 4"/>
          <p:cNvSpPr/>
          <p:nvPr/>
        </p:nvSpPr>
        <p:spPr>
          <a:xfrm>
            <a:off x="9399681" y="3518792"/>
            <a:ext cx="2435797" cy="822439"/>
          </a:xfrm>
          <a:prstGeom prst="roundRect">
            <a:avLst/>
          </a:prstGeom>
        </p:spPr>
        <p:style>
          <a:lnRef idx="1">
            <a:schemeClr val="accent1"/>
          </a:lnRef>
          <a:fillRef idx="3">
            <a:schemeClr val="accent1"/>
          </a:fillRef>
          <a:effectRef idx="2">
            <a:schemeClr val="accent1"/>
          </a:effectRef>
          <a:fontRef idx="minor">
            <a:schemeClr val="lt1"/>
          </a:fontRef>
        </p:style>
        <p:txBody>
          <a:bodyPr lIns="108000" rtlCol="0" anchor="ctr"/>
          <a:lstStyle/>
          <a:p>
            <a:pPr algn="ctr"/>
            <a:r>
              <a:rPr lang="fr-FR" dirty="0"/>
              <a:t>Travaux individuels ou collectifs</a:t>
            </a:r>
          </a:p>
        </p:txBody>
      </p:sp>
      <p:sp>
        <p:nvSpPr>
          <p:cNvPr id="6" name="Rectangle à coins arrondis 5"/>
          <p:cNvSpPr/>
          <p:nvPr/>
        </p:nvSpPr>
        <p:spPr>
          <a:xfrm>
            <a:off x="9399681" y="4965869"/>
            <a:ext cx="2435797" cy="822439"/>
          </a:xfrm>
          <a:prstGeom prst="roundRect">
            <a:avLst/>
          </a:prstGeom>
        </p:spPr>
        <p:style>
          <a:lnRef idx="1">
            <a:schemeClr val="accent1"/>
          </a:lnRef>
          <a:fillRef idx="3">
            <a:schemeClr val="accent1"/>
          </a:fillRef>
          <a:effectRef idx="2">
            <a:schemeClr val="accent1"/>
          </a:effectRef>
          <a:fontRef idx="minor">
            <a:schemeClr val="lt1"/>
          </a:fontRef>
        </p:style>
        <p:txBody>
          <a:bodyPr lIns="108000" rtlCol="0" anchor="ctr"/>
          <a:lstStyle/>
          <a:p>
            <a:pPr algn="ctr"/>
            <a:r>
              <a:rPr lang="fr-FR" dirty="0"/>
              <a:t>Travailler l’oral</a:t>
            </a:r>
          </a:p>
        </p:txBody>
      </p:sp>
      <p:sp>
        <p:nvSpPr>
          <p:cNvPr id="8" name="Nuage 7"/>
          <p:cNvSpPr/>
          <p:nvPr/>
        </p:nvSpPr>
        <p:spPr>
          <a:xfrm>
            <a:off x="322729" y="673746"/>
            <a:ext cx="2779059" cy="1246474"/>
          </a:xfrm>
          <a:prstGeom prst="cloud">
            <a:avLst/>
          </a:prstGeom>
          <a:solidFill>
            <a:srgbClr val="E87C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Se donner le temps</a:t>
            </a:r>
          </a:p>
        </p:txBody>
      </p:sp>
    </p:spTree>
    <p:extLst>
      <p:ext uri="{BB962C8B-B14F-4D97-AF65-F5344CB8AC3E}">
        <p14:creationId xmlns:p14="http://schemas.microsoft.com/office/powerpoint/2010/main" val="3915994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E6AEA5E-1B25-FB40-BB43-E3F2753E6F0E}"/>
              </a:ext>
            </a:extLst>
          </p:cNvPr>
          <p:cNvSpPr>
            <a:spLocks noGrp="1"/>
          </p:cNvSpPr>
          <p:nvPr>
            <p:ph type="title"/>
          </p:nvPr>
        </p:nvSpPr>
        <p:spPr>
          <a:xfrm>
            <a:off x="134162" y="96106"/>
            <a:ext cx="4171749" cy="906269"/>
          </a:xfrm>
        </p:spPr>
        <p:txBody>
          <a:bodyPr>
            <a:normAutofit fontScale="90000"/>
          </a:bodyPr>
          <a:lstStyle/>
          <a:p>
            <a:r>
              <a:rPr lang="fr-FR" sz="2000" dirty="0">
                <a:latin typeface="+mn-lt"/>
              </a:rPr>
              <a:t>6 thèmes pour </a:t>
            </a:r>
            <a:r>
              <a:rPr lang="fr-FR" sz="2000" dirty="0">
                <a:solidFill>
                  <a:srgbClr val="683086"/>
                </a:solidFill>
                <a:latin typeface="+mn-lt"/>
              </a:rPr>
              <a:t>acquérir des clés de compréhension du monde contemporain</a:t>
            </a:r>
            <a:r>
              <a:rPr lang="fr-FR" sz="2000" dirty="0">
                <a:latin typeface="+mn-lt"/>
              </a:rPr>
              <a:t> </a:t>
            </a:r>
          </a:p>
        </p:txBody>
      </p:sp>
      <p:grpSp>
        <p:nvGrpSpPr>
          <p:cNvPr id="10" name="Groupe 9">
            <a:extLst>
              <a:ext uri="{FF2B5EF4-FFF2-40B4-BE49-F238E27FC236}">
                <a16:creationId xmlns:a16="http://schemas.microsoft.com/office/drawing/2014/main" id="{7E7F7DBA-7DCC-E343-AC10-4D71CE78D723}"/>
              </a:ext>
            </a:extLst>
          </p:cNvPr>
          <p:cNvGrpSpPr/>
          <p:nvPr/>
        </p:nvGrpSpPr>
        <p:grpSpPr>
          <a:xfrm>
            <a:off x="8443775" y="-127196"/>
            <a:ext cx="3748225" cy="1395557"/>
            <a:chOff x="87798" y="963157"/>
            <a:chExt cx="12358416" cy="3737819"/>
          </a:xfrm>
        </p:grpSpPr>
        <p:grpSp>
          <p:nvGrpSpPr>
            <p:cNvPr id="11" name="Groupe 10">
              <a:extLst>
                <a:ext uri="{FF2B5EF4-FFF2-40B4-BE49-F238E27FC236}">
                  <a16:creationId xmlns:a16="http://schemas.microsoft.com/office/drawing/2014/main" id="{DB38CAB9-89B5-824A-8290-9437E6700023}"/>
                </a:ext>
              </a:extLst>
            </p:cNvPr>
            <p:cNvGrpSpPr/>
            <p:nvPr/>
          </p:nvGrpSpPr>
          <p:grpSpPr>
            <a:xfrm>
              <a:off x="8894828" y="963157"/>
              <a:ext cx="3551386" cy="2681002"/>
              <a:chOff x="4272913" y="3302894"/>
              <a:chExt cx="4034754" cy="3452778"/>
            </a:xfrm>
          </p:grpSpPr>
          <p:sp>
            <p:nvSpPr>
              <p:cNvPr id="21" name="Shape 71">
                <a:extLst>
                  <a:ext uri="{FF2B5EF4-FFF2-40B4-BE49-F238E27FC236}">
                    <a16:creationId xmlns:a16="http://schemas.microsoft.com/office/drawing/2014/main" id="{25818F6D-77A8-6549-A255-6D121FB1C5D8}"/>
                  </a:ext>
                </a:extLst>
              </p:cNvPr>
              <p:cNvSpPr>
                <a:spLocks/>
              </p:cNvSpPr>
              <p:nvPr>
                <p:custDataLst>
                  <p:tags r:id="rId6"/>
                </p:custDataLst>
              </p:nvPr>
            </p:nvSpPr>
            <p:spPr bwMode="auto">
              <a:xfrm rot="11015918">
                <a:off x="4272913" y="3302894"/>
                <a:ext cx="3994851" cy="3452778"/>
              </a:xfrm>
              <a:custGeom>
                <a:avLst/>
                <a:gdLst>
                  <a:gd name="T0" fmla="*/ 1901127 w 21540"/>
                  <a:gd name="T1" fmla="*/ 1867525 h 21555"/>
                  <a:gd name="T2" fmla="*/ 1901127 w 21540"/>
                  <a:gd name="T3" fmla="*/ 1867525 h 21555"/>
                  <a:gd name="T4" fmla="*/ 1901127 w 21540"/>
                  <a:gd name="T5" fmla="*/ 1867525 h 21555"/>
                  <a:gd name="T6" fmla="*/ 1901127 w 21540"/>
                  <a:gd name="T7" fmla="*/ 1867525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919DFF"/>
              </a:solidFill>
              <a:ln>
                <a:noFill/>
              </a:ln>
            </p:spPr>
            <p:txBody>
              <a:bodyPr lIns="25400" tIns="25400" rIns="25400" bIns="25400" anchor="ctr"/>
              <a:lstStyle/>
              <a:p>
                <a:endParaRPr lang="fr-FR" sz="900" dirty="0"/>
              </a:p>
            </p:txBody>
          </p:sp>
          <p:sp>
            <p:nvSpPr>
              <p:cNvPr id="22" name="Shape 67">
                <a:extLst>
                  <a:ext uri="{FF2B5EF4-FFF2-40B4-BE49-F238E27FC236}">
                    <a16:creationId xmlns:a16="http://schemas.microsoft.com/office/drawing/2014/main" id="{8F80516E-A885-B94C-A992-930FBC3A6AE1}"/>
                  </a:ext>
                </a:extLst>
              </p:cNvPr>
              <p:cNvSpPr>
                <a:spLocks noChangeArrowheads="1"/>
              </p:cNvSpPr>
              <p:nvPr>
                <p:custDataLst>
                  <p:tags r:id="rId7"/>
                </p:custDataLst>
              </p:nvPr>
            </p:nvSpPr>
            <p:spPr bwMode="auto">
              <a:xfrm>
                <a:off x="4490216" y="5168342"/>
                <a:ext cx="3817451" cy="36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style>
              <a:lnRef idx="0">
                <a:scrgbClr r="0" g="0" b="0"/>
              </a:lnRef>
              <a:fillRef idx="0">
                <a:scrgbClr r="0" g="0" b="0"/>
              </a:fillRef>
              <a:effectRef idx="0">
                <a:scrgbClr r="0" g="0" b="0"/>
              </a:effectRef>
              <a:fontRef idx="minor">
                <a:schemeClr val="accent1"/>
              </a:fontRef>
            </p:style>
            <p:txBody>
              <a:bodyPr lIns="25400" tIns="25400" rIns="25400" bIns="25400"/>
              <a:lstStyle/>
              <a:p>
                <a:pPr algn="ctr"/>
                <a:r>
                  <a:rPr lang="fr-FR" sz="900" b="1" dirty="0">
                    <a:solidFill>
                      <a:srgbClr val="002060"/>
                    </a:solidFill>
                  </a:rPr>
                  <a:t>Sciences politiques</a:t>
                </a:r>
              </a:p>
            </p:txBody>
          </p:sp>
        </p:grpSp>
        <p:grpSp>
          <p:nvGrpSpPr>
            <p:cNvPr id="12" name="Groupe 11">
              <a:extLst>
                <a:ext uri="{FF2B5EF4-FFF2-40B4-BE49-F238E27FC236}">
                  <a16:creationId xmlns:a16="http://schemas.microsoft.com/office/drawing/2014/main" id="{2063E978-A01A-0449-B5A4-E88080B2DD56}"/>
                </a:ext>
              </a:extLst>
            </p:cNvPr>
            <p:cNvGrpSpPr/>
            <p:nvPr/>
          </p:nvGrpSpPr>
          <p:grpSpPr>
            <a:xfrm>
              <a:off x="5803201" y="1039613"/>
              <a:ext cx="3532462" cy="3218396"/>
              <a:chOff x="3285794" y="322833"/>
              <a:chExt cx="4073139" cy="4216830"/>
            </a:xfrm>
          </p:grpSpPr>
          <p:sp>
            <p:nvSpPr>
              <p:cNvPr id="19" name="Shape 71">
                <a:extLst>
                  <a:ext uri="{FF2B5EF4-FFF2-40B4-BE49-F238E27FC236}">
                    <a16:creationId xmlns:a16="http://schemas.microsoft.com/office/drawing/2014/main" id="{01372767-AE8A-E64B-A1C6-25F4A4F6B472}"/>
                  </a:ext>
                </a:extLst>
              </p:cNvPr>
              <p:cNvSpPr>
                <a:spLocks/>
              </p:cNvSpPr>
              <p:nvPr>
                <p:custDataLst>
                  <p:tags r:id="rId4"/>
                </p:custDataLst>
              </p:nvPr>
            </p:nvSpPr>
            <p:spPr bwMode="auto">
              <a:xfrm rot="3600000">
                <a:off x="3078498" y="530129"/>
                <a:ext cx="4216830" cy="3802238"/>
              </a:xfrm>
              <a:custGeom>
                <a:avLst/>
                <a:gdLst>
                  <a:gd name="T0" fmla="*/ 1901127 w 21540"/>
                  <a:gd name="T1" fmla="*/ 1867525 h 21555"/>
                  <a:gd name="T2" fmla="*/ 1901127 w 21540"/>
                  <a:gd name="T3" fmla="*/ 1867525 h 21555"/>
                  <a:gd name="T4" fmla="*/ 1901127 w 21540"/>
                  <a:gd name="T5" fmla="*/ 1867525 h 21555"/>
                  <a:gd name="T6" fmla="*/ 1901127 w 21540"/>
                  <a:gd name="T7" fmla="*/ 1867525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E7593F"/>
              </a:solidFill>
              <a:ln>
                <a:noFill/>
              </a:ln>
            </p:spPr>
            <p:txBody>
              <a:bodyPr lIns="25400" tIns="25400" rIns="25400" bIns="25400" anchor="ctr"/>
              <a:lstStyle/>
              <a:p>
                <a:endParaRPr lang="fr-FR" sz="900"/>
              </a:p>
            </p:txBody>
          </p:sp>
          <p:sp>
            <p:nvSpPr>
              <p:cNvPr id="20" name="Shape 75">
                <a:extLst>
                  <a:ext uri="{FF2B5EF4-FFF2-40B4-BE49-F238E27FC236}">
                    <a16:creationId xmlns:a16="http://schemas.microsoft.com/office/drawing/2014/main" id="{7CAA2387-72DD-C044-9F35-7621A2F9BFDD}"/>
                  </a:ext>
                </a:extLst>
              </p:cNvPr>
              <p:cNvSpPr>
                <a:spLocks noChangeArrowheads="1"/>
              </p:cNvSpPr>
              <p:nvPr>
                <p:custDataLst>
                  <p:tags r:id="rId5"/>
                </p:custDataLst>
              </p:nvPr>
            </p:nvSpPr>
            <p:spPr bwMode="auto">
              <a:xfrm>
                <a:off x="3951114" y="2038397"/>
                <a:ext cx="3407819" cy="62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lstStyle/>
              <a:p>
                <a:pPr algn="ctr"/>
                <a:r>
                  <a:rPr lang="fr-FR" sz="900" b="1" dirty="0">
                    <a:solidFill>
                      <a:srgbClr val="992918"/>
                    </a:solidFill>
                  </a:rPr>
                  <a:t>Géopolitique</a:t>
                </a:r>
                <a:endParaRPr lang="fr-FR" sz="900" dirty="0">
                  <a:solidFill>
                    <a:srgbClr val="992918"/>
                  </a:solidFill>
                </a:endParaRPr>
              </a:p>
            </p:txBody>
          </p:sp>
        </p:grpSp>
        <p:grpSp>
          <p:nvGrpSpPr>
            <p:cNvPr id="13" name="Groupe 12">
              <a:extLst>
                <a:ext uri="{FF2B5EF4-FFF2-40B4-BE49-F238E27FC236}">
                  <a16:creationId xmlns:a16="http://schemas.microsoft.com/office/drawing/2014/main" id="{A5064DE8-0DFA-CB43-BA3F-2320764205FA}"/>
                </a:ext>
              </a:extLst>
            </p:cNvPr>
            <p:cNvGrpSpPr/>
            <p:nvPr>
              <p:custDataLst>
                <p:tags r:id="rId1"/>
              </p:custDataLst>
            </p:nvPr>
          </p:nvGrpSpPr>
          <p:grpSpPr>
            <a:xfrm>
              <a:off x="3154496" y="1450822"/>
              <a:ext cx="3837047" cy="2872109"/>
              <a:chOff x="896672" y="7545243"/>
              <a:chExt cx="8717188" cy="7115953"/>
            </a:xfrm>
          </p:grpSpPr>
          <p:sp>
            <p:nvSpPr>
              <p:cNvPr id="17" name="Shape 69">
                <a:extLst>
                  <a:ext uri="{FF2B5EF4-FFF2-40B4-BE49-F238E27FC236}">
                    <a16:creationId xmlns:a16="http://schemas.microsoft.com/office/drawing/2014/main" id="{52A18498-E45C-0143-94AB-76D0C7F6C74A}"/>
                  </a:ext>
                </a:extLst>
              </p:cNvPr>
              <p:cNvSpPr>
                <a:spLocks/>
              </p:cNvSpPr>
              <p:nvPr/>
            </p:nvSpPr>
            <p:spPr bwMode="auto">
              <a:xfrm rot="20634459">
                <a:off x="896672" y="7545243"/>
                <a:ext cx="8717188" cy="7115953"/>
              </a:xfrm>
              <a:custGeom>
                <a:avLst/>
                <a:gdLst>
                  <a:gd name="T0" fmla="*/ 3559867 w 21540"/>
                  <a:gd name="T1" fmla="*/ 3496945 h 21555"/>
                  <a:gd name="T2" fmla="*/ 3559867 w 21540"/>
                  <a:gd name="T3" fmla="*/ 3496945 h 21555"/>
                  <a:gd name="T4" fmla="*/ 3559867 w 21540"/>
                  <a:gd name="T5" fmla="*/ 3496945 h 21555"/>
                  <a:gd name="T6" fmla="*/ 3559867 w 21540"/>
                  <a:gd name="T7" fmla="*/ 3496945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FF8D09"/>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nchor="ctr"/>
              <a:lstStyle/>
              <a:p>
                <a:endParaRPr lang="fr-FR" sz="900" dirty="0"/>
              </a:p>
            </p:txBody>
          </p:sp>
          <p:sp>
            <p:nvSpPr>
              <p:cNvPr id="18" name="Shape 75">
                <a:extLst>
                  <a:ext uri="{FF2B5EF4-FFF2-40B4-BE49-F238E27FC236}">
                    <a16:creationId xmlns:a16="http://schemas.microsoft.com/office/drawing/2014/main" id="{2D2450F7-EC5A-E44D-80B7-B9C3B6EF0890}"/>
                  </a:ext>
                </a:extLst>
              </p:cNvPr>
              <p:cNvSpPr>
                <a:spLocks noChangeArrowheads="1"/>
              </p:cNvSpPr>
              <p:nvPr/>
            </p:nvSpPr>
            <p:spPr bwMode="auto">
              <a:xfrm>
                <a:off x="1770370" y="9961529"/>
                <a:ext cx="6667604" cy="114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lstStyle/>
              <a:p>
                <a:pPr algn="ctr"/>
                <a:r>
                  <a:rPr lang="fr-FR" sz="900" b="1" dirty="0">
                    <a:solidFill>
                      <a:schemeClr val="bg1"/>
                    </a:solidFill>
                  </a:rPr>
                  <a:t>Géographie  </a:t>
                </a:r>
              </a:p>
            </p:txBody>
          </p:sp>
        </p:grpSp>
        <p:grpSp>
          <p:nvGrpSpPr>
            <p:cNvPr id="14" name="Groupe 13">
              <a:extLst>
                <a:ext uri="{FF2B5EF4-FFF2-40B4-BE49-F238E27FC236}">
                  <a16:creationId xmlns:a16="http://schemas.microsoft.com/office/drawing/2014/main" id="{B343A271-9E43-6244-A554-1753F33AAA2B}"/>
                </a:ext>
              </a:extLst>
            </p:cNvPr>
            <p:cNvGrpSpPr/>
            <p:nvPr/>
          </p:nvGrpSpPr>
          <p:grpSpPr>
            <a:xfrm>
              <a:off x="87798" y="1456647"/>
              <a:ext cx="3644893" cy="3244329"/>
              <a:chOff x="-49134" y="2067092"/>
              <a:chExt cx="3757754" cy="3762175"/>
            </a:xfrm>
          </p:grpSpPr>
          <p:sp>
            <p:nvSpPr>
              <p:cNvPr id="15" name="Shape 70">
                <a:extLst>
                  <a:ext uri="{FF2B5EF4-FFF2-40B4-BE49-F238E27FC236}">
                    <a16:creationId xmlns:a16="http://schemas.microsoft.com/office/drawing/2014/main" id="{8B5E764E-B8D1-E042-BA85-38571F33B323}"/>
                  </a:ext>
                </a:extLst>
              </p:cNvPr>
              <p:cNvSpPr>
                <a:spLocks/>
              </p:cNvSpPr>
              <p:nvPr>
                <p:custDataLst>
                  <p:tags r:id="rId2"/>
                </p:custDataLst>
              </p:nvPr>
            </p:nvSpPr>
            <p:spPr bwMode="auto">
              <a:xfrm rot="2700000">
                <a:off x="-82473" y="2100431"/>
                <a:ext cx="3762175" cy="3695497"/>
              </a:xfrm>
              <a:custGeom>
                <a:avLst/>
                <a:gdLst>
                  <a:gd name="T0" fmla="*/ 2328578 w 21540"/>
                  <a:gd name="T1" fmla="*/ 2287420 h 21555"/>
                  <a:gd name="T2" fmla="*/ 2328578 w 21540"/>
                  <a:gd name="T3" fmla="*/ 2287420 h 21555"/>
                  <a:gd name="T4" fmla="*/ 2328578 w 21540"/>
                  <a:gd name="T5" fmla="*/ 2287420 h 21555"/>
                  <a:gd name="T6" fmla="*/ 2328578 w 21540"/>
                  <a:gd name="T7" fmla="*/ 2287420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336699"/>
              </a:solidFill>
              <a:ln>
                <a:noFill/>
              </a:ln>
            </p:spPr>
            <p:txBody>
              <a:bodyPr lIns="25400" tIns="25400" rIns="25400" bIns="25400" anchor="ctr"/>
              <a:lstStyle/>
              <a:p>
                <a:endParaRPr lang="fr-FR" sz="900" dirty="0"/>
              </a:p>
            </p:txBody>
          </p:sp>
          <p:sp>
            <p:nvSpPr>
              <p:cNvPr id="16" name="Shape 75">
                <a:extLst>
                  <a:ext uri="{FF2B5EF4-FFF2-40B4-BE49-F238E27FC236}">
                    <a16:creationId xmlns:a16="http://schemas.microsoft.com/office/drawing/2014/main" id="{A26C9B9D-419A-D340-9572-614CE6E96326}"/>
                  </a:ext>
                </a:extLst>
              </p:cNvPr>
              <p:cNvSpPr>
                <a:spLocks noChangeArrowheads="1"/>
              </p:cNvSpPr>
              <p:nvPr>
                <p:custDataLst>
                  <p:tags r:id="rId3"/>
                </p:custDataLst>
              </p:nvPr>
            </p:nvSpPr>
            <p:spPr bwMode="auto">
              <a:xfrm>
                <a:off x="43521" y="3447044"/>
                <a:ext cx="3665099" cy="621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lstStyle/>
              <a:p>
                <a:pPr algn="ctr"/>
                <a:r>
                  <a:rPr lang="fr-FR" sz="900" b="1" dirty="0">
                    <a:solidFill>
                      <a:schemeClr val="bg1"/>
                    </a:solidFill>
                  </a:rPr>
                  <a:t>Histoire</a:t>
                </a:r>
              </a:p>
            </p:txBody>
          </p:sp>
        </p:grpSp>
      </p:grpSp>
      <p:sp>
        <p:nvSpPr>
          <p:cNvPr id="3" name="ZoneTexte 2">
            <a:extLst>
              <a:ext uri="{FF2B5EF4-FFF2-40B4-BE49-F238E27FC236}">
                <a16:creationId xmlns:a16="http://schemas.microsoft.com/office/drawing/2014/main" id="{1A75123A-B16E-BE45-A065-E6F8548E9D96}"/>
              </a:ext>
            </a:extLst>
          </p:cNvPr>
          <p:cNvSpPr txBox="1"/>
          <p:nvPr/>
        </p:nvSpPr>
        <p:spPr>
          <a:xfrm>
            <a:off x="2420974" y="1234793"/>
            <a:ext cx="9399404" cy="1200329"/>
          </a:xfrm>
          <a:prstGeom prst="rect">
            <a:avLst/>
          </a:prstGeom>
          <a:noFill/>
        </p:spPr>
        <p:txBody>
          <a:bodyPr wrap="square" rtlCol="0">
            <a:spAutoFit/>
          </a:bodyPr>
          <a:lstStyle/>
          <a:p>
            <a:pPr marL="285750" indent="-285750">
              <a:buFontTx/>
              <a:buChar char="-"/>
            </a:pPr>
            <a:r>
              <a:rPr lang="fr-FR" dirty="0">
                <a:latin typeface="Arial" panose="020B0604020202020204" pitchFamily="34" charset="0"/>
                <a:ea typeface="Calibri" panose="020F0502020204030204" pitchFamily="34" charset="0"/>
                <a:cs typeface="Times New Roman" panose="02020603050405020304" pitchFamily="18" charset="0"/>
              </a:rPr>
              <a:t>Identifier possibilités d’affirmation et de développement des États au-delà des territoires terrestres,</a:t>
            </a:r>
          </a:p>
          <a:p>
            <a:pPr marL="285750" indent="-285750">
              <a:buFontTx/>
              <a:buChar char="-"/>
            </a:pPr>
            <a:r>
              <a:rPr lang="fr-FR" dirty="0">
                <a:latin typeface="Arial" panose="020B0604020202020204" pitchFamily="34" charset="0"/>
                <a:ea typeface="Calibri" panose="020F0502020204030204" pitchFamily="34" charset="0"/>
                <a:cs typeface="Times New Roman" panose="02020603050405020304" pitchFamily="18" charset="0"/>
              </a:rPr>
              <a:t>Comprendre défis et rivalités avec l’entrée en jeu de nouveaux acteurs notamment les entreprises privées</a:t>
            </a:r>
          </a:p>
        </p:txBody>
      </p:sp>
      <p:sp>
        <p:nvSpPr>
          <p:cNvPr id="8" name="Rectangle 7">
            <a:extLst>
              <a:ext uri="{FF2B5EF4-FFF2-40B4-BE49-F238E27FC236}">
                <a16:creationId xmlns:a16="http://schemas.microsoft.com/office/drawing/2014/main" id="{D35C970E-BA7F-494D-8C30-4AB88732CD8F}"/>
              </a:ext>
            </a:extLst>
          </p:cNvPr>
          <p:cNvSpPr/>
          <p:nvPr/>
        </p:nvSpPr>
        <p:spPr>
          <a:xfrm>
            <a:off x="2435010" y="2641738"/>
            <a:ext cx="8242266" cy="1685077"/>
          </a:xfrm>
          <a:prstGeom prst="rect">
            <a:avLst/>
          </a:prstGeom>
        </p:spPr>
        <p:txBody>
          <a:bodyPr wrap="square">
            <a:spAutoFit/>
          </a:bodyPr>
          <a:lstStyle/>
          <a:p>
            <a:pPr marL="285750" indent="-285750">
              <a:lnSpc>
                <a:spcPct val="115000"/>
              </a:lnSpc>
              <a:spcAft>
                <a:spcPts val="0"/>
              </a:spcAft>
              <a:buFontTx/>
              <a:buChar char="-"/>
            </a:pPr>
            <a:r>
              <a:rPr lang="fr-FR" dirty="0">
                <a:latin typeface="Arial" panose="020B0604020202020204" pitchFamily="34" charset="0"/>
                <a:ea typeface="Calibri" panose="020F0502020204030204" pitchFamily="34" charset="0"/>
                <a:cs typeface="Times New Roman" panose="02020603050405020304" pitchFamily="18" charset="0"/>
              </a:rPr>
              <a:t>Rivalités entre États avec enjeux militaires (course à l’espace ab 1950s, dissuasion nucléaire, forces de protection maritime)</a:t>
            </a:r>
          </a:p>
          <a:p>
            <a:pPr marL="285750" indent="-285750">
              <a:lnSpc>
                <a:spcPct val="115000"/>
              </a:lnSpc>
              <a:buFontTx/>
              <a:buChar char="-"/>
            </a:pPr>
            <a:r>
              <a:rPr lang="fr-FR" dirty="0">
                <a:latin typeface="Arial" panose="020B0604020202020204" pitchFamily="34" charset="0"/>
                <a:ea typeface="Calibri" panose="020F0502020204030204" pitchFamily="34" charset="0"/>
                <a:cs typeface="Times New Roman" panose="02020603050405020304" pitchFamily="18" charset="0"/>
              </a:rPr>
              <a:t>Négociations diplomatiques pour encadrer rivalités interétatiques + coopérations internationales  à partir exemple station spatiale internationale et gestion internationale mers et océans</a:t>
            </a:r>
          </a:p>
        </p:txBody>
      </p:sp>
      <p:grpSp>
        <p:nvGrpSpPr>
          <p:cNvPr id="25" name="Grouper 13">
            <a:extLst>
              <a:ext uri="{FF2B5EF4-FFF2-40B4-BE49-F238E27FC236}">
                <a16:creationId xmlns:a16="http://schemas.microsoft.com/office/drawing/2014/main" id="{9F86BC36-5E62-6F4B-99E8-7D1BF61B0DF4}"/>
              </a:ext>
            </a:extLst>
          </p:cNvPr>
          <p:cNvGrpSpPr/>
          <p:nvPr/>
        </p:nvGrpSpPr>
        <p:grpSpPr>
          <a:xfrm>
            <a:off x="134161" y="1182631"/>
            <a:ext cx="2268499" cy="1096157"/>
            <a:chOff x="307563" y="1856506"/>
            <a:chExt cx="1459451" cy="651301"/>
          </a:xfrm>
        </p:grpSpPr>
        <p:sp>
          <p:nvSpPr>
            <p:cNvPr id="26" name="Ellipse 25">
              <a:extLst>
                <a:ext uri="{FF2B5EF4-FFF2-40B4-BE49-F238E27FC236}">
                  <a16:creationId xmlns:a16="http://schemas.microsoft.com/office/drawing/2014/main" id="{B1394B6C-D495-274F-A4B2-A5C19BFBFCE3}"/>
                </a:ext>
              </a:extLst>
            </p:cNvPr>
            <p:cNvSpPr/>
            <p:nvPr/>
          </p:nvSpPr>
          <p:spPr>
            <a:xfrm>
              <a:off x="307563" y="1856506"/>
              <a:ext cx="1459451" cy="651301"/>
            </a:xfrm>
            <a:prstGeom prst="ellipse">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7" name="ZoneTexte 26">
              <a:extLst>
                <a:ext uri="{FF2B5EF4-FFF2-40B4-BE49-F238E27FC236}">
                  <a16:creationId xmlns:a16="http://schemas.microsoft.com/office/drawing/2014/main" id="{1E8D2C47-F7C3-0647-96AF-01AC12C60AB1}"/>
                </a:ext>
              </a:extLst>
            </p:cNvPr>
            <p:cNvSpPr txBox="1"/>
            <p:nvPr/>
          </p:nvSpPr>
          <p:spPr>
            <a:xfrm>
              <a:off x="363171" y="2047734"/>
              <a:ext cx="1360018" cy="347454"/>
            </a:xfrm>
            <a:prstGeom prst="rect">
              <a:avLst/>
            </a:prstGeom>
            <a:noFill/>
          </p:spPr>
          <p:txBody>
            <a:bodyPr wrap="square" rtlCol="0">
              <a:spAutoFit/>
            </a:bodyPr>
            <a:lstStyle/>
            <a:p>
              <a:pPr algn="ctr"/>
              <a:r>
                <a:rPr lang="fr-FR" sz="1600" dirty="0">
                  <a:solidFill>
                    <a:srgbClr val="3366FF"/>
                  </a:solidFill>
                </a:rPr>
                <a:t>L’orientation générale du thème</a:t>
              </a:r>
            </a:p>
          </p:txBody>
        </p:sp>
      </p:grpSp>
      <p:grpSp>
        <p:nvGrpSpPr>
          <p:cNvPr id="31" name="Grouper 13">
            <a:extLst>
              <a:ext uri="{FF2B5EF4-FFF2-40B4-BE49-F238E27FC236}">
                <a16:creationId xmlns:a16="http://schemas.microsoft.com/office/drawing/2014/main" id="{C6C72EDE-28FB-AD4D-A4E1-07195ECA0870}"/>
              </a:ext>
            </a:extLst>
          </p:cNvPr>
          <p:cNvGrpSpPr/>
          <p:nvPr/>
        </p:nvGrpSpPr>
        <p:grpSpPr>
          <a:xfrm>
            <a:off x="134159" y="3071120"/>
            <a:ext cx="2268499" cy="1096157"/>
            <a:chOff x="307563" y="1856506"/>
            <a:chExt cx="1459451" cy="651301"/>
          </a:xfrm>
        </p:grpSpPr>
        <p:sp>
          <p:nvSpPr>
            <p:cNvPr id="32" name="Ellipse 31">
              <a:extLst>
                <a:ext uri="{FF2B5EF4-FFF2-40B4-BE49-F238E27FC236}">
                  <a16:creationId xmlns:a16="http://schemas.microsoft.com/office/drawing/2014/main" id="{30308D1F-912F-754A-BDE9-7354DEC8AB5E}"/>
                </a:ext>
              </a:extLst>
            </p:cNvPr>
            <p:cNvSpPr/>
            <p:nvPr/>
          </p:nvSpPr>
          <p:spPr>
            <a:xfrm>
              <a:off x="307563" y="1856506"/>
              <a:ext cx="1459451" cy="651301"/>
            </a:xfrm>
            <a:prstGeom prst="ellipse">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3" name="ZoneTexte 32">
              <a:extLst>
                <a:ext uri="{FF2B5EF4-FFF2-40B4-BE49-F238E27FC236}">
                  <a16:creationId xmlns:a16="http://schemas.microsoft.com/office/drawing/2014/main" id="{B06C2F8E-1FE8-6E45-B77C-8D233C01FC7C}"/>
                </a:ext>
              </a:extLst>
            </p:cNvPr>
            <p:cNvSpPr txBox="1"/>
            <p:nvPr/>
          </p:nvSpPr>
          <p:spPr>
            <a:xfrm>
              <a:off x="363171" y="2047734"/>
              <a:ext cx="1360018" cy="201158"/>
            </a:xfrm>
            <a:prstGeom prst="rect">
              <a:avLst/>
            </a:prstGeom>
            <a:noFill/>
          </p:spPr>
          <p:txBody>
            <a:bodyPr wrap="square" rtlCol="0">
              <a:spAutoFit/>
            </a:bodyPr>
            <a:lstStyle/>
            <a:p>
              <a:pPr algn="ctr"/>
              <a:r>
                <a:rPr lang="fr-FR" sz="1600" dirty="0">
                  <a:solidFill>
                    <a:srgbClr val="3366FF"/>
                  </a:solidFill>
                </a:rPr>
                <a:t>Axes d’étude</a:t>
              </a:r>
            </a:p>
          </p:txBody>
        </p:sp>
      </p:grpSp>
      <p:grpSp>
        <p:nvGrpSpPr>
          <p:cNvPr id="34" name="Grouper 13">
            <a:extLst>
              <a:ext uri="{FF2B5EF4-FFF2-40B4-BE49-F238E27FC236}">
                <a16:creationId xmlns:a16="http://schemas.microsoft.com/office/drawing/2014/main" id="{7B28CF27-3C7C-BD4D-873B-97C77D44BCA0}"/>
              </a:ext>
            </a:extLst>
          </p:cNvPr>
          <p:cNvGrpSpPr/>
          <p:nvPr/>
        </p:nvGrpSpPr>
        <p:grpSpPr>
          <a:xfrm>
            <a:off x="143315" y="4807743"/>
            <a:ext cx="2268499" cy="1096157"/>
            <a:chOff x="307563" y="1856506"/>
            <a:chExt cx="1459451" cy="651301"/>
          </a:xfrm>
        </p:grpSpPr>
        <p:sp>
          <p:nvSpPr>
            <p:cNvPr id="35" name="Ellipse 34">
              <a:extLst>
                <a:ext uri="{FF2B5EF4-FFF2-40B4-BE49-F238E27FC236}">
                  <a16:creationId xmlns:a16="http://schemas.microsoft.com/office/drawing/2014/main" id="{52EA9E74-8BB2-5549-A98A-9551B8090B5F}"/>
                </a:ext>
              </a:extLst>
            </p:cNvPr>
            <p:cNvSpPr/>
            <p:nvPr/>
          </p:nvSpPr>
          <p:spPr>
            <a:xfrm>
              <a:off x="307563" y="1856506"/>
              <a:ext cx="1459451" cy="651301"/>
            </a:xfrm>
            <a:prstGeom prst="ellipse">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6" name="ZoneTexte 35">
              <a:extLst>
                <a:ext uri="{FF2B5EF4-FFF2-40B4-BE49-F238E27FC236}">
                  <a16:creationId xmlns:a16="http://schemas.microsoft.com/office/drawing/2014/main" id="{B8C2AF5B-95C5-E44C-B1CD-8E324ABC3E60}"/>
                </a:ext>
              </a:extLst>
            </p:cNvPr>
            <p:cNvSpPr txBox="1"/>
            <p:nvPr/>
          </p:nvSpPr>
          <p:spPr>
            <a:xfrm>
              <a:off x="363171" y="2047734"/>
              <a:ext cx="1360018" cy="347454"/>
            </a:xfrm>
            <a:prstGeom prst="rect">
              <a:avLst/>
            </a:prstGeom>
            <a:noFill/>
          </p:spPr>
          <p:txBody>
            <a:bodyPr wrap="square" rtlCol="0">
              <a:spAutoFit/>
            </a:bodyPr>
            <a:lstStyle/>
            <a:p>
              <a:pPr algn="ctr"/>
              <a:r>
                <a:rPr lang="fr-FR" sz="1600" dirty="0">
                  <a:solidFill>
                    <a:srgbClr val="3366FF"/>
                  </a:solidFill>
                </a:rPr>
                <a:t>Objet de travail conclusif</a:t>
              </a:r>
            </a:p>
          </p:txBody>
        </p:sp>
      </p:grpSp>
      <p:sp>
        <p:nvSpPr>
          <p:cNvPr id="38" name="Accolade fermante 37">
            <a:extLst>
              <a:ext uri="{FF2B5EF4-FFF2-40B4-BE49-F238E27FC236}">
                <a16:creationId xmlns:a16="http://schemas.microsoft.com/office/drawing/2014/main" id="{48F9A4AA-AB6D-1A43-8087-95F8B9B685DF}"/>
              </a:ext>
            </a:extLst>
          </p:cNvPr>
          <p:cNvSpPr/>
          <p:nvPr/>
        </p:nvSpPr>
        <p:spPr>
          <a:xfrm>
            <a:off x="2411814" y="3392962"/>
            <a:ext cx="193363" cy="196285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5" name="Rectangle 37">
            <a:extLst>
              <a:ext uri="{FF2B5EF4-FFF2-40B4-BE49-F238E27FC236}">
                <a16:creationId xmlns:a16="http://schemas.microsoft.com/office/drawing/2014/main" id="{36249C76-B917-FC43-B66C-297F82E4AE85}"/>
              </a:ext>
            </a:extLst>
          </p:cNvPr>
          <p:cNvSpPr>
            <a:spLocks noChangeArrowheads="1"/>
          </p:cNvSpPr>
          <p:nvPr/>
        </p:nvSpPr>
        <p:spPr bwMode="auto">
          <a:xfrm>
            <a:off x="4714324" y="303758"/>
            <a:ext cx="3786449" cy="646331"/>
          </a:xfrm>
          <a:prstGeom prst="rect">
            <a:avLst/>
          </a:prstGeom>
          <a:solidFill>
            <a:srgbClr val="AE75CD"/>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dirty="0">
                <a:latin typeface="Bahnschrift SemiLight" pitchFamily="34" charset="0"/>
              </a:rPr>
              <a:t>De nouveaux espaces de conquête</a:t>
            </a:r>
          </a:p>
          <a:p>
            <a:pPr algn="ctr">
              <a:spcBef>
                <a:spcPct val="0"/>
              </a:spcBef>
              <a:buNone/>
            </a:pPr>
            <a:r>
              <a:rPr lang="fr-FR" altLang="fr-FR" sz="1800" dirty="0">
                <a:latin typeface="Bahnschrift SemiLight" pitchFamily="34" charset="0"/>
              </a:rPr>
              <a:t>= </a:t>
            </a:r>
            <a:r>
              <a:rPr lang="fr-FR" sz="1800" dirty="0">
                <a:ea typeface="Calibri" panose="020F0502020204030204" pitchFamily="34" charset="0"/>
                <a:cs typeface="Times New Roman" panose="02020603050405020304" pitchFamily="18" charset="0"/>
              </a:rPr>
              <a:t>L’espace et les océans</a:t>
            </a:r>
            <a:endParaRPr lang="fr-FR" altLang="fr-FR" sz="1800" dirty="0">
              <a:latin typeface="Bahnschrift SemiLight" pitchFamily="34" charset="0"/>
            </a:endParaRPr>
          </a:p>
        </p:txBody>
      </p:sp>
      <p:sp>
        <p:nvSpPr>
          <p:cNvPr id="5" name="ZoneTexte 4">
            <a:extLst>
              <a:ext uri="{FF2B5EF4-FFF2-40B4-BE49-F238E27FC236}">
                <a16:creationId xmlns:a16="http://schemas.microsoft.com/office/drawing/2014/main" id="{7D88756F-458B-1E4C-BBA5-BED6F6CEB80C}"/>
              </a:ext>
            </a:extLst>
          </p:cNvPr>
          <p:cNvSpPr txBox="1"/>
          <p:nvPr/>
        </p:nvSpPr>
        <p:spPr>
          <a:xfrm>
            <a:off x="2605177" y="4717755"/>
            <a:ext cx="7762671" cy="1415772"/>
          </a:xfrm>
          <a:prstGeom prst="rect">
            <a:avLst/>
          </a:prstGeom>
          <a:noFill/>
        </p:spPr>
        <p:txBody>
          <a:bodyPr wrap="square" rtlCol="0">
            <a:spAutoFit/>
          </a:bodyPr>
          <a:lstStyle/>
          <a:p>
            <a:r>
              <a:rPr lang="fr-FR" b="1" dirty="0">
                <a:latin typeface="Arial" panose="020B0604020202020204" pitchFamily="34" charset="0"/>
                <a:cs typeface="Arial" panose="020B0604020202020204" pitchFamily="34" charset="0"/>
              </a:rPr>
              <a:t>LA CHINE: à la conquête de l’espace, des mers et des océans</a:t>
            </a:r>
          </a:p>
          <a:p>
            <a:r>
              <a:rPr lang="fr-FR" dirty="0">
                <a:latin typeface="Arial" panose="020B0604020202020204" pitchFamily="34" charset="0"/>
                <a:cs typeface="Arial" panose="020B0604020202020204" pitchFamily="34" charset="0"/>
              </a:rPr>
              <a:t>Volonté politique, enjeux économiques et géopolitiques mondiaux</a:t>
            </a:r>
          </a:p>
          <a:p>
            <a:r>
              <a:rPr lang="fr-FR" sz="1600" i="1" dirty="0">
                <a:solidFill>
                  <a:schemeClr val="tx1">
                    <a:lumMod val="65000"/>
                    <a:lumOff val="35000"/>
                  </a:schemeClr>
                </a:solidFill>
                <a:latin typeface="Arial" panose="020B0604020202020204" pitchFamily="34" charset="0"/>
                <a:cs typeface="Arial" panose="020B0604020202020204" pitchFamily="34" charset="0"/>
              </a:rPr>
              <a:t>= 1</a:t>
            </a:r>
            <a:r>
              <a:rPr lang="fr-FR" sz="1600" i="1" baseline="30000" dirty="0">
                <a:solidFill>
                  <a:schemeClr val="tx1">
                    <a:lumMod val="65000"/>
                    <a:lumOff val="35000"/>
                  </a:schemeClr>
                </a:solidFill>
                <a:latin typeface="Arial" panose="020B0604020202020204" pitchFamily="34" charset="0"/>
                <a:cs typeface="Arial" panose="020B0604020202020204" pitchFamily="34" charset="0"/>
              </a:rPr>
              <a:t>ère</a:t>
            </a:r>
            <a:r>
              <a:rPr lang="fr-FR" sz="1600" i="1" dirty="0">
                <a:solidFill>
                  <a:schemeClr val="tx1">
                    <a:lumMod val="65000"/>
                    <a:lumOff val="35000"/>
                  </a:schemeClr>
                </a:solidFill>
                <a:latin typeface="Arial" panose="020B0604020202020204" pitchFamily="34" charset="0"/>
                <a:cs typeface="Arial" panose="020B0604020202020204" pitchFamily="34" charset="0"/>
              </a:rPr>
              <a:t> puissance au XXIe siècle? Concurrences et interdépendances avec USA (</a:t>
            </a:r>
            <a:r>
              <a:rPr lang="fr-FR" sz="1600" i="1" dirty="0" err="1">
                <a:solidFill>
                  <a:schemeClr val="tx1">
                    <a:lumMod val="65000"/>
                    <a:lumOff val="35000"/>
                  </a:schemeClr>
                </a:solidFill>
                <a:latin typeface="Arial" panose="020B0604020202020204" pitchFamily="34" charset="0"/>
                <a:cs typeface="Arial" panose="020B0604020202020204" pitchFamily="34" charset="0"/>
              </a:rPr>
              <a:t>Chinamérique</a:t>
            </a:r>
            <a:r>
              <a:rPr lang="fr-FR" sz="1600" i="1" dirty="0">
                <a:solidFill>
                  <a:schemeClr val="tx1">
                    <a:lumMod val="65000"/>
                    <a:lumOff val="35000"/>
                  </a:schemeClr>
                </a:solidFill>
                <a:latin typeface="Arial" panose="020B0604020202020204" pitchFamily="34" charset="0"/>
                <a:cs typeface="Arial" panose="020B0604020202020204" pitchFamily="34" charset="0"/>
              </a:rPr>
              <a:t>)? Quid du contexte de crise écologique et climatique?</a:t>
            </a:r>
          </a:p>
          <a:p>
            <a:endParaRPr lang="fr-FR" dirty="0">
              <a:latin typeface="Arial" panose="020B0604020202020204" pitchFamily="34" charset="0"/>
              <a:cs typeface="Arial" panose="020B0604020202020204" pitchFamily="34" charset="0"/>
            </a:endParaRPr>
          </a:p>
        </p:txBody>
      </p:sp>
      <p:sp>
        <p:nvSpPr>
          <p:cNvPr id="7" name="ZoneTexte 6"/>
          <p:cNvSpPr txBox="1"/>
          <p:nvPr/>
        </p:nvSpPr>
        <p:spPr>
          <a:xfrm>
            <a:off x="2555533" y="5986520"/>
            <a:ext cx="8495903" cy="646331"/>
          </a:xfrm>
          <a:prstGeom prst="rect">
            <a:avLst/>
          </a:prstGeom>
          <a:noFill/>
        </p:spPr>
        <p:txBody>
          <a:bodyPr wrap="square" rtlCol="0">
            <a:spAutoFit/>
          </a:bodyPr>
          <a:lstStyle/>
          <a:p>
            <a:pPr algn="ctr"/>
            <a:r>
              <a:rPr lang="fr-FR" b="1" dirty="0">
                <a:latin typeface="Arial" panose="020B0604020202020204" pitchFamily="34" charset="0"/>
                <a:ea typeface="Calibri" panose="020F0502020204030204" pitchFamily="34" charset="0"/>
                <a:cs typeface="Times New Roman" panose="02020603050405020304" pitchFamily="18" charset="0"/>
              </a:rPr>
              <a:t>ETATS / ACTEURS NON ETATIQUES </a:t>
            </a:r>
          </a:p>
          <a:p>
            <a:pPr algn="ctr"/>
            <a:r>
              <a:rPr lang="fr-FR" b="1" dirty="0">
                <a:latin typeface="Arial" panose="020B0604020202020204" pitchFamily="34" charset="0"/>
                <a:ea typeface="Calibri" panose="020F0502020204030204" pitchFamily="34" charset="0"/>
                <a:cs typeface="Times New Roman" panose="02020603050405020304" pitchFamily="18" charset="0"/>
              </a:rPr>
              <a:t>(Espaces de) PUISSANCE / RIVALITE / COOPERATION INTERNATIONALE</a:t>
            </a:r>
          </a:p>
        </p:txBody>
      </p:sp>
      <p:sp>
        <p:nvSpPr>
          <p:cNvPr id="23" name="ZoneTexte 22"/>
          <p:cNvSpPr txBox="1"/>
          <p:nvPr/>
        </p:nvSpPr>
        <p:spPr>
          <a:xfrm>
            <a:off x="0" y="6037090"/>
            <a:ext cx="2605177" cy="646331"/>
          </a:xfrm>
          <a:prstGeom prst="rect">
            <a:avLst/>
          </a:prstGeom>
          <a:noFill/>
        </p:spPr>
        <p:txBody>
          <a:bodyPr wrap="square" rtlCol="0">
            <a:spAutoFit/>
          </a:bodyPr>
          <a:lstStyle/>
          <a:p>
            <a:r>
              <a:rPr lang="fr-FR" dirty="0">
                <a:solidFill>
                  <a:srgbClr val="002060"/>
                </a:solidFill>
              </a:rPr>
              <a:t>1950s à nos jours</a:t>
            </a:r>
          </a:p>
          <a:p>
            <a:r>
              <a:rPr lang="fr-FR" dirty="0">
                <a:solidFill>
                  <a:srgbClr val="7030A0"/>
                </a:solidFill>
              </a:rPr>
              <a:t>National/région./mondial</a:t>
            </a:r>
            <a:r>
              <a:rPr lang="fr-FR" dirty="0">
                <a:solidFill>
                  <a:srgbClr val="7030A0"/>
                </a:solidFill>
                <a:sym typeface="Wingdings" panose="05000000000000000000" pitchFamily="2" charset="2"/>
              </a:rPr>
              <a:t> </a:t>
            </a:r>
            <a:endParaRPr lang="fr-FR" dirty="0">
              <a:solidFill>
                <a:srgbClr val="7030A0"/>
              </a:solidFill>
            </a:endParaRPr>
          </a:p>
        </p:txBody>
      </p:sp>
      <p:sp>
        <p:nvSpPr>
          <p:cNvPr id="24" name="Losange 23"/>
          <p:cNvSpPr/>
          <p:nvPr/>
        </p:nvSpPr>
        <p:spPr>
          <a:xfrm>
            <a:off x="4169582" y="133846"/>
            <a:ext cx="588179" cy="914400"/>
          </a:xfrm>
          <a:prstGeom prst="diamond">
            <a:avLst/>
          </a:prstGeom>
          <a:solidFill>
            <a:srgbClr val="6830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1</a:t>
            </a:r>
          </a:p>
        </p:txBody>
      </p:sp>
      <p:sp>
        <p:nvSpPr>
          <p:cNvPr id="6" name="Rectangle à coins arrondis 5"/>
          <p:cNvSpPr/>
          <p:nvPr/>
        </p:nvSpPr>
        <p:spPr>
          <a:xfrm>
            <a:off x="1" y="5997608"/>
            <a:ext cx="2605176" cy="676446"/>
          </a:xfrm>
          <a:prstGeom prst="roundRect">
            <a:avLst/>
          </a:prstGeom>
          <a:noFill/>
          <a:ln>
            <a:solidFill>
              <a:srgbClr val="E75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à coins arrondis 8"/>
          <p:cNvSpPr/>
          <p:nvPr/>
        </p:nvSpPr>
        <p:spPr>
          <a:xfrm>
            <a:off x="2727232" y="5903900"/>
            <a:ext cx="8383149" cy="865287"/>
          </a:xfrm>
          <a:prstGeom prst="roundRect">
            <a:avLst/>
          </a:prstGeom>
          <a:noFill/>
          <a:ln>
            <a:solidFill>
              <a:srgbClr val="E87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p:cNvSpPr/>
          <p:nvPr/>
        </p:nvSpPr>
        <p:spPr>
          <a:xfrm>
            <a:off x="9943807" y="4409435"/>
            <a:ext cx="2050969" cy="13049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Chine:  thème conclusif géographie première</a:t>
            </a:r>
          </a:p>
        </p:txBody>
      </p:sp>
      <p:sp>
        <p:nvSpPr>
          <p:cNvPr id="29" name="Rectangle 28"/>
          <p:cNvSpPr/>
          <p:nvPr/>
        </p:nvSpPr>
        <p:spPr>
          <a:xfrm>
            <a:off x="10094259" y="2089247"/>
            <a:ext cx="1900517" cy="736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Mers et océans </a:t>
            </a:r>
          </a:p>
          <a:p>
            <a:pPr algn="ctr"/>
            <a:r>
              <a:rPr lang="fr-FR" dirty="0"/>
              <a:t>th 1 géo terminale</a:t>
            </a:r>
          </a:p>
        </p:txBody>
      </p:sp>
      <p:sp>
        <p:nvSpPr>
          <p:cNvPr id="30" name="Rectangle 29"/>
          <p:cNvSpPr/>
          <p:nvPr/>
        </p:nvSpPr>
        <p:spPr>
          <a:xfrm>
            <a:off x="10524565" y="3071120"/>
            <a:ext cx="1470211" cy="10961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Contexte thèmes 2 à4 histoire terminale</a:t>
            </a:r>
          </a:p>
        </p:txBody>
      </p:sp>
    </p:spTree>
    <p:extLst>
      <p:ext uri="{BB962C8B-B14F-4D97-AF65-F5344CB8AC3E}">
        <p14:creationId xmlns:p14="http://schemas.microsoft.com/office/powerpoint/2010/main" val="3245429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à coins arrondis 27"/>
          <p:cNvSpPr/>
          <p:nvPr/>
        </p:nvSpPr>
        <p:spPr>
          <a:xfrm>
            <a:off x="5966175" y="3445878"/>
            <a:ext cx="2208548" cy="3505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re 3">
            <a:extLst>
              <a:ext uri="{FF2B5EF4-FFF2-40B4-BE49-F238E27FC236}">
                <a16:creationId xmlns:a16="http://schemas.microsoft.com/office/drawing/2014/main" id="{7E6AEA5E-1B25-FB40-BB43-E3F2753E6F0E}"/>
              </a:ext>
            </a:extLst>
          </p:cNvPr>
          <p:cNvSpPr>
            <a:spLocks noGrp="1"/>
          </p:cNvSpPr>
          <p:nvPr>
            <p:ph type="title"/>
          </p:nvPr>
        </p:nvSpPr>
        <p:spPr>
          <a:xfrm>
            <a:off x="134162" y="96106"/>
            <a:ext cx="4171749" cy="906269"/>
          </a:xfrm>
        </p:spPr>
        <p:txBody>
          <a:bodyPr>
            <a:normAutofit fontScale="90000"/>
          </a:bodyPr>
          <a:lstStyle/>
          <a:p>
            <a:r>
              <a:rPr lang="fr-FR" sz="2000" dirty="0">
                <a:latin typeface="+mn-lt"/>
              </a:rPr>
              <a:t>6 thèmes pour </a:t>
            </a:r>
            <a:r>
              <a:rPr lang="fr-FR" sz="2000" dirty="0">
                <a:solidFill>
                  <a:srgbClr val="683086"/>
                </a:solidFill>
                <a:latin typeface="+mn-lt"/>
              </a:rPr>
              <a:t>acquérir des clés de compréhension du monde contemporain</a:t>
            </a:r>
            <a:r>
              <a:rPr lang="fr-FR" sz="2000" dirty="0">
                <a:latin typeface="+mn-lt"/>
              </a:rPr>
              <a:t> </a:t>
            </a:r>
          </a:p>
        </p:txBody>
      </p:sp>
      <p:grpSp>
        <p:nvGrpSpPr>
          <p:cNvPr id="10" name="Groupe 9">
            <a:extLst>
              <a:ext uri="{FF2B5EF4-FFF2-40B4-BE49-F238E27FC236}">
                <a16:creationId xmlns:a16="http://schemas.microsoft.com/office/drawing/2014/main" id="{7E7F7DBA-7DCC-E343-AC10-4D71CE78D723}"/>
              </a:ext>
            </a:extLst>
          </p:cNvPr>
          <p:cNvGrpSpPr/>
          <p:nvPr/>
        </p:nvGrpSpPr>
        <p:grpSpPr>
          <a:xfrm>
            <a:off x="8443775" y="-127196"/>
            <a:ext cx="3748225" cy="1395557"/>
            <a:chOff x="87798" y="963157"/>
            <a:chExt cx="12358416" cy="3737819"/>
          </a:xfrm>
        </p:grpSpPr>
        <p:grpSp>
          <p:nvGrpSpPr>
            <p:cNvPr id="11" name="Groupe 10">
              <a:extLst>
                <a:ext uri="{FF2B5EF4-FFF2-40B4-BE49-F238E27FC236}">
                  <a16:creationId xmlns:a16="http://schemas.microsoft.com/office/drawing/2014/main" id="{DB38CAB9-89B5-824A-8290-9437E6700023}"/>
                </a:ext>
              </a:extLst>
            </p:cNvPr>
            <p:cNvGrpSpPr/>
            <p:nvPr/>
          </p:nvGrpSpPr>
          <p:grpSpPr>
            <a:xfrm>
              <a:off x="8894828" y="963157"/>
              <a:ext cx="3551386" cy="2681002"/>
              <a:chOff x="4272913" y="3302894"/>
              <a:chExt cx="4034754" cy="3452778"/>
            </a:xfrm>
          </p:grpSpPr>
          <p:sp>
            <p:nvSpPr>
              <p:cNvPr id="21" name="Shape 71">
                <a:extLst>
                  <a:ext uri="{FF2B5EF4-FFF2-40B4-BE49-F238E27FC236}">
                    <a16:creationId xmlns:a16="http://schemas.microsoft.com/office/drawing/2014/main" id="{25818F6D-77A8-6549-A255-6D121FB1C5D8}"/>
                  </a:ext>
                </a:extLst>
              </p:cNvPr>
              <p:cNvSpPr>
                <a:spLocks/>
              </p:cNvSpPr>
              <p:nvPr>
                <p:custDataLst>
                  <p:tags r:id="rId6"/>
                </p:custDataLst>
              </p:nvPr>
            </p:nvSpPr>
            <p:spPr bwMode="auto">
              <a:xfrm rot="11015918">
                <a:off x="4272913" y="3302894"/>
                <a:ext cx="3994851" cy="3452778"/>
              </a:xfrm>
              <a:custGeom>
                <a:avLst/>
                <a:gdLst>
                  <a:gd name="T0" fmla="*/ 1901127 w 21540"/>
                  <a:gd name="T1" fmla="*/ 1867525 h 21555"/>
                  <a:gd name="T2" fmla="*/ 1901127 w 21540"/>
                  <a:gd name="T3" fmla="*/ 1867525 h 21555"/>
                  <a:gd name="T4" fmla="*/ 1901127 w 21540"/>
                  <a:gd name="T5" fmla="*/ 1867525 h 21555"/>
                  <a:gd name="T6" fmla="*/ 1901127 w 21540"/>
                  <a:gd name="T7" fmla="*/ 1867525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919DFF"/>
              </a:solidFill>
              <a:ln>
                <a:noFill/>
              </a:ln>
            </p:spPr>
            <p:txBody>
              <a:bodyPr lIns="25400" tIns="25400" rIns="25400" bIns="25400" anchor="ctr"/>
              <a:lstStyle/>
              <a:p>
                <a:endParaRPr lang="fr-FR" sz="900" dirty="0"/>
              </a:p>
            </p:txBody>
          </p:sp>
          <p:sp>
            <p:nvSpPr>
              <p:cNvPr id="22" name="Shape 67">
                <a:extLst>
                  <a:ext uri="{FF2B5EF4-FFF2-40B4-BE49-F238E27FC236}">
                    <a16:creationId xmlns:a16="http://schemas.microsoft.com/office/drawing/2014/main" id="{8F80516E-A885-B94C-A992-930FBC3A6AE1}"/>
                  </a:ext>
                </a:extLst>
              </p:cNvPr>
              <p:cNvSpPr>
                <a:spLocks noChangeArrowheads="1"/>
              </p:cNvSpPr>
              <p:nvPr>
                <p:custDataLst>
                  <p:tags r:id="rId7"/>
                </p:custDataLst>
              </p:nvPr>
            </p:nvSpPr>
            <p:spPr bwMode="auto">
              <a:xfrm>
                <a:off x="4490216" y="5168342"/>
                <a:ext cx="3817451" cy="36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style>
              <a:lnRef idx="0">
                <a:scrgbClr r="0" g="0" b="0"/>
              </a:lnRef>
              <a:fillRef idx="0">
                <a:scrgbClr r="0" g="0" b="0"/>
              </a:fillRef>
              <a:effectRef idx="0">
                <a:scrgbClr r="0" g="0" b="0"/>
              </a:effectRef>
              <a:fontRef idx="minor">
                <a:schemeClr val="accent1"/>
              </a:fontRef>
            </p:style>
            <p:txBody>
              <a:bodyPr lIns="25400" tIns="25400" rIns="25400" bIns="25400"/>
              <a:lstStyle/>
              <a:p>
                <a:pPr algn="ctr"/>
                <a:r>
                  <a:rPr lang="fr-FR" sz="900" b="1" dirty="0">
                    <a:solidFill>
                      <a:srgbClr val="002060"/>
                    </a:solidFill>
                  </a:rPr>
                  <a:t>Sciences politiques</a:t>
                </a:r>
              </a:p>
            </p:txBody>
          </p:sp>
        </p:grpSp>
        <p:grpSp>
          <p:nvGrpSpPr>
            <p:cNvPr id="12" name="Groupe 11">
              <a:extLst>
                <a:ext uri="{FF2B5EF4-FFF2-40B4-BE49-F238E27FC236}">
                  <a16:creationId xmlns:a16="http://schemas.microsoft.com/office/drawing/2014/main" id="{2063E978-A01A-0449-B5A4-E88080B2DD56}"/>
                </a:ext>
              </a:extLst>
            </p:cNvPr>
            <p:cNvGrpSpPr/>
            <p:nvPr/>
          </p:nvGrpSpPr>
          <p:grpSpPr>
            <a:xfrm>
              <a:off x="5803201" y="1039613"/>
              <a:ext cx="3532462" cy="3218396"/>
              <a:chOff x="3285794" y="322833"/>
              <a:chExt cx="4073139" cy="4216830"/>
            </a:xfrm>
          </p:grpSpPr>
          <p:sp>
            <p:nvSpPr>
              <p:cNvPr id="19" name="Shape 71">
                <a:extLst>
                  <a:ext uri="{FF2B5EF4-FFF2-40B4-BE49-F238E27FC236}">
                    <a16:creationId xmlns:a16="http://schemas.microsoft.com/office/drawing/2014/main" id="{01372767-AE8A-E64B-A1C6-25F4A4F6B472}"/>
                  </a:ext>
                </a:extLst>
              </p:cNvPr>
              <p:cNvSpPr>
                <a:spLocks/>
              </p:cNvSpPr>
              <p:nvPr>
                <p:custDataLst>
                  <p:tags r:id="rId4"/>
                </p:custDataLst>
              </p:nvPr>
            </p:nvSpPr>
            <p:spPr bwMode="auto">
              <a:xfrm rot="3600000">
                <a:off x="3078498" y="530129"/>
                <a:ext cx="4216830" cy="3802238"/>
              </a:xfrm>
              <a:custGeom>
                <a:avLst/>
                <a:gdLst>
                  <a:gd name="T0" fmla="*/ 1901127 w 21540"/>
                  <a:gd name="T1" fmla="*/ 1867525 h 21555"/>
                  <a:gd name="T2" fmla="*/ 1901127 w 21540"/>
                  <a:gd name="T3" fmla="*/ 1867525 h 21555"/>
                  <a:gd name="T4" fmla="*/ 1901127 w 21540"/>
                  <a:gd name="T5" fmla="*/ 1867525 h 21555"/>
                  <a:gd name="T6" fmla="*/ 1901127 w 21540"/>
                  <a:gd name="T7" fmla="*/ 1867525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E7593F"/>
              </a:solidFill>
              <a:ln>
                <a:noFill/>
              </a:ln>
            </p:spPr>
            <p:txBody>
              <a:bodyPr lIns="25400" tIns="25400" rIns="25400" bIns="25400" anchor="ctr"/>
              <a:lstStyle/>
              <a:p>
                <a:endParaRPr lang="fr-FR" sz="900"/>
              </a:p>
            </p:txBody>
          </p:sp>
          <p:sp>
            <p:nvSpPr>
              <p:cNvPr id="20" name="Shape 75">
                <a:extLst>
                  <a:ext uri="{FF2B5EF4-FFF2-40B4-BE49-F238E27FC236}">
                    <a16:creationId xmlns:a16="http://schemas.microsoft.com/office/drawing/2014/main" id="{7CAA2387-72DD-C044-9F35-7621A2F9BFDD}"/>
                  </a:ext>
                </a:extLst>
              </p:cNvPr>
              <p:cNvSpPr>
                <a:spLocks noChangeArrowheads="1"/>
              </p:cNvSpPr>
              <p:nvPr>
                <p:custDataLst>
                  <p:tags r:id="rId5"/>
                </p:custDataLst>
              </p:nvPr>
            </p:nvSpPr>
            <p:spPr bwMode="auto">
              <a:xfrm>
                <a:off x="3951114" y="2038397"/>
                <a:ext cx="3407819" cy="62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lstStyle/>
              <a:p>
                <a:pPr algn="ctr"/>
                <a:r>
                  <a:rPr lang="fr-FR" sz="900" b="1" dirty="0">
                    <a:solidFill>
                      <a:srgbClr val="992918"/>
                    </a:solidFill>
                  </a:rPr>
                  <a:t>Géopolitique</a:t>
                </a:r>
                <a:endParaRPr lang="fr-FR" sz="900" dirty="0">
                  <a:solidFill>
                    <a:srgbClr val="992918"/>
                  </a:solidFill>
                </a:endParaRPr>
              </a:p>
            </p:txBody>
          </p:sp>
        </p:grpSp>
        <p:grpSp>
          <p:nvGrpSpPr>
            <p:cNvPr id="13" name="Groupe 12">
              <a:extLst>
                <a:ext uri="{FF2B5EF4-FFF2-40B4-BE49-F238E27FC236}">
                  <a16:creationId xmlns:a16="http://schemas.microsoft.com/office/drawing/2014/main" id="{A5064DE8-0DFA-CB43-BA3F-2320764205FA}"/>
                </a:ext>
              </a:extLst>
            </p:cNvPr>
            <p:cNvGrpSpPr/>
            <p:nvPr>
              <p:custDataLst>
                <p:tags r:id="rId1"/>
              </p:custDataLst>
            </p:nvPr>
          </p:nvGrpSpPr>
          <p:grpSpPr>
            <a:xfrm>
              <a:off x="3154496" y="1450822"/>
              <a:ext cx="3837047" cy="2872109"/>
              <a:chOff x="896672" y="7545243"/>
              <a:chExt cx="8717188" cy="7115953"/>
            </a:xfrm>
          </p:grpSpPr>
          <p:sp>
            <p:nvSpPr>
              <p:cNvPr id="17" name="Shape 69">
                <a:extLst>
                  <a:ext uri="{FF2B5EF4-FFF2-40B4-BE49-F238E27FC236}">
                    <a16:creationId xmlns:a16="http://schemas.microsoft.com/office/drawing/2014/main" id="{52A18498-E45C-0143-94AB-76D0C7F6C74A}"/>
                  </a:ext>
                </a:extLst>
              </p:cNvPr>
              <p:cNvSpPr>
                <a:spLocks/>
              </p:cNvSpPr>
              <p:nvPr/>
            </p:nvSpPr>
            <p:spPr bwMode="auto">
              <a:xfrm rot="20634459">
                <a:off x="896672" y="7545243"/>
                <a:ext cx="8717188" cy="7115953"/>
              </a:xfrm>
              <a:custGeom>
                <a:avLst/>
                <a:gdLst>
                  <a:gd name="T0" fmla="*/ 3559867 w 21540"/>
                  <a:gd name="T1" fmla="*/ 3496945 h 21555"/>
                  <a:gd name="T2" fmla="*/ 3559867 w 21540"/>
                  <a:gd name="T3" fmla="*/ 3496945 h 21555"/>
                  <a:gd name="T4" fmla="*/ 3559867 w 21540"/>
                  <a:gd name="T5" fmla="*/ 3496945 h 21555"/>
                  <a:gd name="T6" fmla="*/ 3559867 w 21540"/>
                  <a:gd name="T7" fmla="*/ 3496945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FF8D09"/>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nchor="ctr"/>
              <a:lstStyle/>
              <a:p>
                <a:endParaRPr lang="fr-FR" sz="900" dirty="0"/>
              </a:p>
            </p:txBody>
          </p:sp>
          <p:sp>
            <p:nvSpPr>
              <p:cNvPr id="18" name="Shape 75">
                <a:extLst>
                  <a:ext uri="{FF2B5EF4-FFF2-40B4-BE49-F238E27FC236}">
                    <a16:creationId xmlns:a16="http://schemas.microsoft.com/office/drawing/2014/main" id="{2D2450F7-EC5A-E44D-80B7-B9C3B6EF0890}"/>
                  </a:ext>
                </a:extLst>
              </p:cNvPr>
              <p:cNvSpPr>
                <a:spLocks noChangeArrowheads="1"/>
              </p:cNvSpPr>
              <p:nvPr/>
            </p:nvSpPr>
            <p:spPr bwMode="auto">
              <a:xfrm>
                <a:off x="1770370" y="9961529"/>
                <a:ext cx="6667604" cy="114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lstStyle/>
              <a:p>
                <a:pPr algn="ctr"/>
                <a:r>
                  <a:rPr lang="fr-FR" sz="900" b="1" dirty="0">
                    <a:solidFill>
                      <a:schemeClr val="bg1"/>
                    </a:solidFill>
                  </a:rPr>
                  <a:t>Géographie  </a:t>
                </a:r>
              </a:p>
            </p:txBody>
          </p:sp>
        </p:grpSp>
        <p:grpSp>
          <p:nvGrpSpPr>
            <p:cNvPr id="14" name="Groupe 13">
              <a:extLst>
                <a:ext uri="{FF2B5EF4-FFF2-40B4-BE49-F238E27FC236}">
                  <a16:creationId xmlns:a16="http://schemas.microsoft.com/office/drawing/2014/main" id="{B343A271-9E43-6244-A554-1753F33AAA2B}"/>
                </a:ext>
              </a:extLst>
            </p:cNvPr>
            <p:cNvGrpSpPr/>
            <p:nvPr/>
          </p:nvGrpSpPr>
          <p:grpSpPr>
            <a:xfrm>
              <a:off x="87798" y="1456647"/>
              <a:ext cx="3644893" cy="3244329"/>
              <a:chOff x="-49134" y="2067092"/>
              <a:chExt cx="3757754" cy="3762175"/>
            </a:xfrm>
          </p:grpSpPr>
          <p:sp>
            <p:nvSpPr>
              <p:cNvPr id="15" name="Shape 70">
                <a:extLst>
                  <a:ext uri="{FF2B5EF4-FFF2-40B4-BE49-F238E27FC236}">
                    <a16:creationId xmlns:a16="http://schemas.microsoft.com/office/drawing/2014/main" id="{8B5E764E-B8D1-E042-BA85-38571F33B323}"/>
                  </a:ext>
                </a:extLst>
              </p:cNvPr>
              <p:cNvSpPr>
                <a:spLocks/>
              </p:cNvSpPr>
              <p:nvPr>
                <p:custDataLst>
                  <p:tags r:id="rId2"/>
                </p:custDataLst>
              </p:nvPr>
            </p:nvSpPr>
            <p:spPr bwMode="auto">
              <a:xfrm rot="2700000">
                <a:off x="-82473" y="2100431"/>
                <a:ext cx="3762175" cy="3695497"/>
              </a:xfrm>
              <a:custGeom>
                <a:avLst/>
                <a:gdLst>
                  <a:gd name="T0" fmla="*/ 2328578 w 21540"/>
                  <a:gd name="T1" fmla="*/ 2287420 h 21555"/>
                  <a:gd name="T2" fmla="*/ 2328578 w 21540"/>
                  <a:gd name="T3" fmla="*/ 2287420 h 21555"/>
                  <a:gd name="T4" fmla="*/ 2328578 w 21540"/>
                  <a:gd name="T5" fmla="*/ 2287420 h 21555"/>
                  <a:gd name="T6" fmla="*/ 2328578 w 21540"/>
                  <a:gd name="T7" fmla="*/ 2287420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336699"/>
              </a:solidFill>
              <a:ln>
                <a:noFill/>
              </a:ln>
            </p:spPr>
            <p:txBody>
              <a:bodyPr lIns="25400" tIns="25400" rIns="25400" bIns="25400" anchor="ctr"/>
              <a:lstStyle/>
              <a:p>
                <a:endParaRPr lang="fr-FR" sz="900" dirty="0"/>
              </a:p>
            </p:txBody>
          </p:sp>
          <p:sp>
            <p:nvSpPr>
              <p:cNvPr id="16" name="Shape 75">
                <a:extLst>
                  <a:ext uri="{FF2B5EF4-FFF2-40B4-BE49-F238E27FC236}">
                    <a16:creationId xmlns:a16="http://schemas.microsoft.com/office/drawing/2014/main" id="{A26C9B9D-419A-D340-9572-614CE6E96326}"/>
                  </a:ext>
                </a:extLst>
              </p:cNvPr>
              <p:cNvSpPr>
                <a:spLocks noChangeArrowheads="1"/>
              </p:cNvSpPr>
              <p:nvPr>
                <p:custDataLst>
                  <p:tags r:id="rId3"/>
                </p:custDataLst>
              </p:nvPr>
            </p:nvSpPr>
            <p:spPr bwMode="auto">
              <a:xfrm>
                <a:off x="43521" y="3447044"/>
                <a:ext cx="3665099" cy="621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lstStyle/>
              <a:p>
                <a:pPr algn="ctr"/>
                <a:r>
                  <a:rPr lang="fr-FR" sz="900" b="1" dirty="0">
                    <a:solidFill>
                      <a:schemeClr val="bg1"/>
                    </a:solidFill>
                  </a:rPr>
                  <a:t>Histoire</a:t>
                </a:r>
              </a:p>
            </p:txBody>
          </p:sp>
        </p:grpSp>
      </p:grpSp>
      <p:sp>
        <p:nvSpPr>
          <p:cNvPr id="3" name="ZoneTexte 2">
            <a:extLst>
              <a:ext uri="{FF2B5EF4-FFF2-40B4-BE49-F238E27FC236}">
                <a16:creationId xmlns:a16="http://schemas.microsoft.com/office/drawing/2014/main" id="{1A75123A-B16E-BE45-A065-E6F8548E9D96}"/>
              </a:ext>
            </a:extLst>
          </p:cNvPr>
          <p:cNvSpPr txBox="1"/>
          <p:nvPr/>
        </p:nvSpPr>
        <p:spPr>
          <a:xfrm>
            <a:off x="2489094" y="1287494"/>
            <a:ext cx="9399404" cy="646331"/>
          </a:xfrm>
          <a:prstGeom prst="rect">
            <a:avLst/>
          </a:prstGeom>
          <a:noFill/>
        </p:spPr>
        <p:txBody>
          <a:bodyPr wrap="square" rtlCol="0">
            <a:spAutoFit/>
          </a:bodyPr>
          <a:lstStyle/>
          <a:p>
            <a:pPr marL="285750" indent="-285750">
              <a:buFontTx/>
              <a:buChar char="-"/>
            </a:pPr>
            <a:r>
              <a:rPr lang="fr-FR" dirty="0">
                <a:latin typeface="Arial" panose="020B0604020202020204" pitchFamily="34" charset="0"/>
                <a:cs typeface="Arial" panose="020B0604020202020204" pitchFamily="34" charset="0"/>
              </a:rPr>
              <a:t>Comprendre les logiques des affrontements armés</a:t>
            </a:r>
          </a:p>
          <a:p>
            <a:pPr marL="285750" indent="-285750">
              <a:buFontTx/>
              <a:buChar char="-"/>
            </a:pPr>
            <a:r>
              <a:rPr lang="fr-FR" dirty="0">
                <a:latin typeface="Arial" panose="020B0604020202020204" pitchFamily="34" charset="0"/>
                <a:cs typeface="Arial" panose="020B0604020202020204" pitchFamily="34" charset="0"/>
              </a:rPr>
              <a:t>Étudier les modalités de construction de la paix</a:t>
            </a:r>
          </a:p>
        </p:txBody>
      </p:sp>
      <p:sp>
        <p:nvSpPr>
          <p:cNvPr id="8" name="Rectangle 7">
            <a:extLst>
              <a:ext uri="{FF2B5EF4-FFF2-40B4-BE49-F238E27FC236}">
                <a16:creationId xmlns:a16="http://schemas.microsoft.com/office/drawing/2014/main" id="{D35C970E-BA7F-494D-8C30-4AB88732CD8F}"/>
              </a:ext>
            </a:extLst>
          </p:cNvPr>
          <p:cNvSpPr/>
          <p:nvPr/>
        </p:nvSpPr>
        <p:spPr>
          <a:xfrm>
            <a:off x="2334538" y="2151007"/>
            <a:ext cx="8242266" cy="1685077"/>
          </a:xfrm>
          <a:prstGeom prst="rect">
            <a:avLst/>
          </a:prstGeom>
        </p:spPr>
        <p:txBody>
          <a:bodyPr wrap="square">
            <a:spAutoFit/>
          </a:bodyPr>
          <a:lstStyle/>
          <a:p>
            <a:pPr marL="285750" indent="-285750">
              <a:lnSpc>
                <a:spcPct val="115000"/>
              </a:lnSpc>
              <a:spcAft>
                <a:spcPts val="0"/>
              </a:spcAft>
              <a:buFontTx/>
              <a:buChar char="-"/>
            </a:pPr>
            <a:r>
              <a:rPr lang="fr-FR" dirty="0">
                <a:latin typeface="Arial" panose="020B0604020202020204" pitchFamily="34" charset="0"/>
                <a:ea typeface="Calibri" panose="020F0502020204030204" pitchFamily="34" charset="0"/>
                <a:cs typeface="Times New Roman" panose="02020603050405020304" pitchFamily="18" charset="0"/>
              </a:rPr>
              <a:t>Aborder, à partir définition classique de la guerre (Clausewitz) et étude du terrorisme, cas de conflits n’entrant pas dans schéma des guerres entre États</a:t>
            </a:r>
          </a:p>
          <a:p>
            <a:pPr marL="285750" indent="-285750">
              <a:lnSpc>
                <a:spcPct val="115000"/>
              </a:lnSpc>
              <a:spcAft>
                <a:spcPts val="0"/>
              </a:spcAft>
              <a:buFontTx/>
              <a:buChar char="-"/>
            </a:pPr>
            <a:r>
              <a:rPr lang="fr-FR" dirty="0">
                <a:latin typeface="Arial" panose="020B0604020202020204" pitchFamily="34" charset="0"/>
                <a:ea typeface="Calibri" panose="020F0502020204030204" pitchFamily="34" charset="0"/>
                <a:cs typeface="Times New Roman" panose="02020603050405020304" pitchFamily="18" charset="0"/>
              </a:rPr>
              <a:t>Comprendre complexité de la construction de la paix et ses enjeux diplomatiques à partir exemples traités de Westphalie et actions de l’ONU </a:t>
            </a:r>
          </a:p>
        </p:txBody>
      </p:sp>
      <p:grpSp>
        <p:nvGrpSpPr>
          <p:cNvPr id="25" name="Grouper 13">
            <a:extLst>
              <a:ext uri="{FF2B5EF4-FFF2-40B4-BE49-F238E27FC236}">
                <a16:creationId xmlns:a16="http://schemas.microsoft.com/office/drawing/2014/main" id="{9F86BC36-5E62-6F4B-99E8-7D1BF61B0DF4}"/>
              </a:ext>
            </a:extLst>
          </p:cNvPr>
          <p:cNvGrpSpPr/>
          <p:nvPr/>
        </p:nvGrpSpPr>
        <p:grpSpPr>
          <a:xfrm>
            <a:off x="134161" y="1182631"/>
            <a:ext cx="2268499" cy="1096157"/>
            <a:chOff x="307563" y="1856506"/>
            <a:chExt cx="1459451" cy="651301"/>
          </a:xfrm>
        </p:grpSpPr>
        <p:sp>
          <p:nvSpPr>
            <p:cNvPr id="26" name="Ellipse 25">
              <a:extLst>
                <a:ext uri="{FF2B5EF4-FFF2-40B4-BE49-F238E27FC236}">
                  <a16:creationId xmlns:a16="http://schemas.microsoft.com/office/drawing/2014/main" id="{B1394B6C-D495-274F-A4B2-A5C19BFBFCE3}"/>
                </a:ext>
              </a:extLst>
            </p:cNvPr>
            <p:cNvSpPr/>
            <p:nvPr/>
          </p:nvSpPr>
          <p:spPr>
            <a:xfrm>
              <a:off x="307563" y="1856506"/>
              <a:ext cx="1459451" cy="651301"/>
            </a:xfrm>
            <a:prstGeom prst="ellipse">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7" name="ZoneTexte 26">
              <a:extLst>
                <a:ext uri="{FF2B5EF4-FFF2-40B4-BE49-F238E27FC236}">
                  <a16:creationId xmlns:a16="http://schemas.microsoft.com/office/drawing/2014/main" id="{1E8D2C47-F7C3-0647-96AF-01AC12C60AB1}"/>
                </a:ext>
              </a:extLst>
            </p:cNvPr>
            <p:cNvSpPr txBox="1"/>
            <p:nvPr/>
          </p:nvSpPr>
          <p:spPr>
            <a:xfrm>
              <a:off x="363171" y="2047734"/>
              <a:ext cx="1360018" cy="347454"/>
            </a:xfrm>
            <a:prstGeom prst="rect">
              <a:avLst/>
            </a:prstGeom>
            <a:noFill/>
          </p:spPr>
          <p:txBody>
            <a:bodyPr wrap="square" rtlCol="0">
              <a:spAutoFit/>
            </a:bodyPr>
            <a:lstStyle/>
            <a:p>
              <a:pPr algn="ctr"/>
              <a:r>
                <a:rPr lang="fr-FR" sz="1600" dirty="0">
                  <a:solidFill>
                    <a:srgbClr val="3366FF"/>
                  </a:solidFill>
                </a:rPr>
                <a:t>L’orientation générale du thème</a:t>
              </a:r>
            </a:p>
          </p:txBody>
        </p:sp>
      </p:grpSp>
      <p:grpSp>
        <p:nvGrpSpPr>
          <p:cNvPr id="31" name="Grouper 13">
            <a:extLst>
              <a:ext uri="{FF2B5EF4-FFF2-40B4-BE49-F238E27FC236}">
                <a16:creationId xmlns:a16="http://schemas.microsoft.com/office/drawing/2014/main" id="{C6C72EDE-28FB-AD4D-A4E1-07195ECA0870}"/>
              </a:ext>
            </a:extLst>
          </p:cNvPr>
          <p:cNvGrpSpPr/>
          <p:nvPr/>
        </p:nvGrpSpPr>
        <p:grpSpPr>
          <a:xfrm>
            <a:off x="134159" y="3071120"/>
            <a:ext cx="2268499" cy="1096157"/>
            <a:chOff x="307563" y="1856506"/>
            <a:chExt cx="1459451" cy="651301"/>
          </a:xfrm>
        </p:grpSpPr>
        <p:sp>
          <p:nvSpPr>
            <p:cNvPr id="32" name="Ellipse 31">
              <a:extLst>
                <a:ext uri="{FF2B5EF4-FFF2-40B4-BE49-F238E27FC236}">
                  <a16:creationId xmlns:a16="http://schemas.microsoft.com/office/drawing/2014/main" id="{30308D1F-912F-754A-BDE9-7354DEC8AB5E}"/>
                </a:ext>
              </a:extLst>
            </p:cNvPr>
            <p:cNvSpPr/>
            <p:nvPr/>
          </p:nvSpPr>
          <p:spPr>
            <a:xfrm>
              <a:off x="307563" y="1856506"/>
              <a:ext cx="1459451" cy="651301"/>
            </a:xfrm>
            <a:prstGeom prst="ellipse">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3" name="ZoneTexte 32">
              <a:extLst>
                <a:ext uri="{FF2B5EF4-FFF2-40B4-BE49-F238E27FC236}">
                  <a16:creationId xmlns:a16="http://schemas.microsoft.com/office/drawing/2014/main" id="{B06C2F8E-1FE8-6E45-B77C-8D233C01FC7C}"/>
                </a:ext>
              </a:extLst>
            </p:cNvPr>
            <p:cNvSpPr txBox="1"/>
            <p:nvPr/>
          </p:nvSpPr>
          <p:spPr>
            <a:xfrm>
              <a:off x="363171" y="2047734"/>
              <a:ext cx="1360018" cy="201158"/>
            </a:xfrm>
            <a:prstGeom prst="rect">
              <a:avLst/>
            </a:prstGeom>
            <a:noFill/>
          </p:spPr>
          <p:txBody>
            <a:bodyPr wrap="square" rtlCol="0">
              <a:spAutoFit/>
            </a:bodyPr>
            <a:lstStyle/>
            <a:p>
              <a:pPr algn="ctr"/>
              <a:r>
                <a:rPr lang="fr-FR" sz="1600" dirty="0">
                  <a:solidFill>
                    <a:srgbClr val="3366FF"/>
                  </a:solidFill>
                </a:rPr>
                <a:t>Axes d’étude</a:t>
              </a:r>
            </a:p>
          </p:txBody>
        </p:sp>
      </p:grpSp>
      <p:grpSp>
        <p:nvGrpSpPr>
          <p:cNvPr id="34" name="Grouper 13">
            <a:extLst>
              <a:ext uri="{FF2B5EF4-FFF2-40B4-BE49-F238E27FC236}">
                <a16:creationId xmlns:a16="http://schemas.microsoft.com/office/drawing/2014/main" id="{7B28CF27-3C7C-BD4D-873B-97C77D44BCA0}"/>
              </a:ext>
            </a:extLst>
          </p:cNvPr>
          <p:cNvGrpSpPr/>
          <p:nvPr/>
        </p:nvGrpSpPr>
        <p:grpSpPr>
          <a:xfrm>
            <a:off x="143315" y="4807743"/>
            <a:ext cx="2268499" cy="1096157"/>
            <a:chOff x="307563" y="1856506"/>
            <a:chExt cx="1459451" cy="651301"/>
          </a:xfrm>
        </p:grpSpPr>
        <p:sp>
          <p:nvSpPr>
            <p:cNvPr id="35" name="Ellipse 34">
              <a:extLst>
                <a:ext uri="{FF2B5EF4-FFF2-40B4-BE49-F238E27FC236}">
                  <a16:creationId xmlns:a16="http://schemas.microsoft.com/office/drawing/2014/main" id="{52EA9E74-8BB2-5549-A98A-9551B8090B5F}"/>
                </a:ext>
              </a:extLst>
            </p:cNvPr>
            <p:cNvSpPr/>
            <p:nvPr/>
          </p:nvSpPr>
          <p:spPr>
            <a:xfrm>
              <a:off x="307563" y="1856506"/>
              <a:ext cx="1459451" cy="651301"/>
            </a:xfrm>
            <a:prstGeom prst="ellipse">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6" name="ZoneTexte 35">
              <a:extLst>
                <a:ext uri="{FF2B5EF4-FFF2-40B4-BE49-F238E27FC236}">
                  <a16:creationId xmlns:a16="http://schemas.microsoft.com/office/drawing/2014/main" id="{B8C2AF5B-95C5-E44C-B1CD-8E324ABC3E60}"/>
                </a:ext>
              </a:extLst>
            </p:cNvPr>
            <p:cNvSpPr txBox="1"/>
            <p:nvPr/>
          </p:nvSpPr>
          <p:spPr>
            <a:xfrm>
              <a:off x="363171" y="2047734"/>
              <a:ext cx="1360018" cy="347454"/>
            </a:xfrm>
            <a:prstGeom prst="rect">
              <a:avLst/>
            </a:prstGeom>
            <a:noFill/>
          </p:spPr>
          <p:txBody>
            <a:bodyPr wrap="square" rtlCol="0">
              <a:spAutoFit/>
            </a:bodyPr>
            <a:lstStyle/>
            <a:p>
              <a:pPr algn="ctr"/>
              <a:r>
                <a:rPr lang="fr-FR" sz="1600" dirty="0">
                  <a:solidFill>
                    <a:srgbClr val="3366FF"/>
                  </a:solidFill>
                </a:rPr>
                <a:t>Objet de travail conclusif</a:t>
              </a:r>
            </a:p>
          </p:txBody>
        </p:sp>
      </p:grpSp>
      <p:sp>
        <p:nvSpPr>
          <p:cNvPr id="38" name="Accolade fermante 37">
            <a:extLst>
              <a:ext uri="{FF2B5EF4-FFF2-40B4-BE49-F238E27FC236}">
                <a16:creationId xmlns:a16="http://schemas.microsoft.com/office/drawing/2014/main" id="{48F9A4AA-AB6D-1A43-8087-95F8B9B685DF}"/>
              </a:ext>
            </a:extLst>
          </p:cNvPr>
          <p:cNvSpPr/>
          <p:nvPr/>
        </p:nvSpPr>
        <p:spPr>
          <a:xfrm>
            <a:off x="2411814" y="3392962"/>
            <a:ext cx="193363" cy="196285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5" name="Rectangle 37">
            <a:extLst>
              <a:ext uri="{FF2B5EF4-FFF2-40B4-BE49-F238E27FC236}">
                <a16:creationId xmlns:a16="http://schemas.microsoft.com/office/drawing/2014/main" id="{36249C76-B917-FC43-B66C-297F82E4AE85}"/>
              </a:ext>
            </a:extLst>
          </p:cNvPr>
          <p:cNvSpPr>
            <a:spLocks noChangeArrowheads="1"/>
          </p:cNvSpPr>
          <p:nvPr/>
        </p:nvSpPr>
        <p:spPr bwMode="auto">
          <a:xfrm>
            <a:off x="4240651" y="356044"/>
            <a:ext cx="4567247" cy="646331"/>
          </a:xfrm>
          <a:prstGeom prst="rect">
            <a:avLst/>
          </a:prstGeom>
          <a:solidFill>
            <a:srgbClr val="AE75CD"/>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dirty="0">
                <a:latin typeface="Bahnschrift SemiLight" pitchFamily="34" charset="0"/>
              </a:rPr>
              <a:t>Faire la guerre, faire la paix:</a:t>
            </a:r>
          </a:p>
          <a:p>
            <a:pPr algn="ctr" eaLnBrk="1" hangingPunct="1">
              <a:spcBef>
                <a:spcPct val="0"/>
              </a:spcBef>
              <a:buFontTx/>
              <a:buNone/>
            </a:pPr>
            <a:r>
              <a:rPr lang="fr-FR" altLang="fr-FR" sz="1800" dirty="0">
                <a:latin typeface="Bahnschrift SemiLight" pitchFamily="34" charset="0"/>
              </a:rPr>
              <a:t>formes de conflits et modes de résolution</a:t>
            </a:r>
          </a:p>
        </p:txBody>
      </p:sp>
      <p:sp>
        <p:nvSpPr>
          <p:cNvPr id="5" name="ZoneTexte 4">
            <a:extLst>
              <a:ext uri="{FF2B5EF4-FFF2-40B4-BE49-F238E27FC236}">
                <a16:creationId xmlns:a16="http://schemas.microsoft.com/office/drawing/2014/main" id="{7D88756F-458B-1E4C-BBA5-BED6F6CEB80C}"/>
              </a:ext>
            </a:extLst>
          </p:cNvPr>
          <p:cNvSpPr txBox="1"/>
          <p:nvPr/>
        </p:nvSpPr>
        <p:spPr>
          <a:xfrm>
            <a:off x="2623915" y="4061174"/>
            <a:ext cx="8069659" cy="1754326"/>
          </a:xfrm>
          <a:prstGeom prst="rect">
            <a:avLst/>
          </a:prstGeom>
          <a:noFill/>
        </p:spPr>
        <p:txBody>
          <a:bodyPr wrap="square" rtlCol="0">
            <a:spAutoFit/>
          </a:bodyPr>
          <a:lstStyle/>
          <a:p>
            <a:r>
              <a:rPr lang="fr-FR" b="1" dirty="0">
                <a:latin typeface="Arial" panose="020B0604020202020204" pitchFamily="34" charset="0"/>
                <a:cs typeface="Arial" panose="020B0604020202020204" pitchFamily="34" charset="0"/>
              </a:rPr>
              <a:t>LE MOYEN-ORIENT </a:t>
            </a:r>
            <a:r>
              <a:rPr lang="fr-FR" dirty="0">
                <a:latin typeface="Arial" panose="020B0604020202020204" pitchFamily="34" charset="0"/>
                <a:cs typeface="Arial" panose="020B0604020202020204" pitchFamily="34" charset="0"/>
              </a:rPr>
              <a:t>: conflits régionaux et tentatives de paix (acteurs internationaux étatiques et interétatiques)</a:t>
            </a:r>
          </a:p>
          <a:p>
            <a:pPr marL="285750" indent="-285750">
              <a:buFontTx/>
              <a:buChar char="-"/>
            </a:pPr>
            <a:r>
              <a:rPr lang="fr-FR" dirty="0">
                <a:latin typeface="Arial" panose="020B0604020202020204" pitchFamily="34" charset="0"/>
                <a:cs typeface="Arial" panose="020B0604020202020204" pitchFamily="34" charset="0"/>
              </a:rPr>
              <a:t>Du conflit israélo-arabe au conflit israélo-palestinien: tentatives de résolution de 1948 à nos jours</a:t>
            </a:r>
          </a:p>
          <a:p>
            <a:pPr marL="285750" indent="-285750">
              <a:buFontTx/>
              <a:buChar char="-"/>
            </a:pPr>
            <a:r>
              <a:rPr lang="fr-FR" dirty="0">
                <a:latin typeface="Arial" panose="020B0604020202020204" pitchFamily="34" charset="0"/>
                <a:cs typeface="Arial" panose="020B0604020202020204" pitchFamily="34" charset="0"/>
              </a:rPr>
              <a:t>Les 2 guerres du Golfe et leurs prolongements: d’une guerre interétatique à un conflit asymétrique</a:t>
            </a:r>
          </a:p>
        </p:txBody>
      </p:sp>
      <p:sp>
        <p:nvSpPr>
          <p:cNvPr id="7" name="ZoneTexte 6"/>
          <p:cNvSpPr txBox="1"/>
          <p:nvPr/>
        </p:nvSpPr>
        <p:spPr>
          <a:xfrm>
            <a:off x="2966429" y="5959671"/>
            <a:ext cx="8817169" cy="646331"/>
          </a:xfrm>
          <a:prstGeom prst="rect">
            <a:avLst/>
          </a:prstGeom>
          <a:noFill/>
        </p:spPr>
        <p:txBody>
          <a:bodyPr wrap="square" rtlCol="0">
            <a:spAutoFit/>
          </a:bodyPr>
          <a:lstStyle/>
          <a:p>
            <a:pPr algn="ctr"/>
            <a:r>
              <a:rPr lang="fr-FR" b="1" dirty="0">
                <a:latin typeface="Arial" panose="020B0604020202020204" pitchFamily="34" charset="0"/>
                <a:ea typeface="Calibri" panose="020F0502020204030204" pitchFamily="34" charset="0"/>
                <a:cs typeface="Times New Roman" panose="02020603050405020304" pitchFamily="18" charset="0"/>
              </a:rPr>
              <a:t>GUERRE </a:t>
            </a:r>
            <a:r>
              <a:rPr lang="fr-FR" dirty="0">
                <a:latin typeface="Arial" panose="020B0604020202020204" pitchFamily="34" charset="0"/>
                <a:ea typeface="Calibri" panose="020F0502020204030204" pitchFamily="34" charset="0"/>
                <a:cs typeface="Times New Roman" panose="02020603050405020304" pitchFamily="18" charset="0"/>
              </a:rPr>
              <a:t>(interétatique/asymétrique</a:t>
            </a:r>
            <a:r>
              <a:rPr lang="fr-FR" b="1" dirty="0">
                <a:latin typeface="Arial" panose="020B0604020202020204" pitchFamily="34" charset="0"/>
                <a:ea typeface="Calibri" panose="020F0502020204030204" pitchFamily="34" charset="0"/>
                <a:cs typeface="Times New Roman" panose="02020603050405020304" pitchFamily="18" charset="0"/>
              </a:rPr>
              <a:t>/</a:t>
            </a:r>
            <a:r>
              <a:rPr lang="fr-FR" dirty="0">
                <a:latin typeface="Arial" panose="020B0604020202020204" pitchFamily="34" charset="0"/>
                <a:ea typeface="Calibri" panose="020F0502020204030204" pitchFamily="34" charset="0"/>
                <a:cs typeface="Times New Roman" panose="02020603050405020304" pitchFamily="18" charset="0"/>
              </a:rPr>
              <a:t>irrégulière</a:t>
            </a:r>
            <a:r>
              <a:rPr lang="fr-FR" b="1" dirty="0">
                <a:latin typeface="Arial" panose="020B0604020202020204" pitchFamily="34" charset="0"/>
                <a:ea typeface="Calibri" panose="020F0502020204030204" pitchFamily="34" charset="0"/>
                <a:cs typeface="Times New Roman" panose="02020603050405020304" pitchFamily="18" charset="0"/>
              </a:rPr>
              <a:t>) / TERRORISME / PAIX / TRAITÉS</a:t>
            </a:r>
          </a:p>
          <a:p>
            <a:pPr algn="ctr"/>
            <a:r>
              <a:rPr lang="fr-FR" b="1" dirty="0">
                <a:latin typeface="Arial" panose="020B0604020202020204" pitchFamily="34" charset="0"/>
                <a:ea typeface="Calibri" panose="020F0502020204030204" pitchFamily="34" charset="0"/>
                <a:cs typeface="Times New Roman" panose="02020603050405020304" pitchFamily="18" charset="0"/>
              </a:rPr>
              <a:t>ACTEURS ETATIQUES/ INTERETATIQUES/ INTERNATIONAUX </a:t>
            </a:r>
            <a:endParaRPr lang="fr-FR" dirty="0"/>
          </a:p>
        </p:txBody>
      </p:sp>
      <p:sp>
        <p:nvSpPr>
          <p:cNvPr id="9" name="ZoneTexte 8"/>
          <p:cNvSpPr txBox="1"/>
          <p:nvPr/>
        </p:nvSpPr>
        <p:spPr>
          <a:xfrm>
            <a:off x="0" y="6201950"/>
            <a:ext cx="2966430" cy="646331"/>
          </a:xfrm>
          <a:prstGeom prst="rect">
            <a:avLst/>
          </a:prstGeom>
          <a:noFill/>
        </p:spPr>
        <p:txBody>
          <a:bodyPr wrap="square" rtlCol="0">
            <a:spAutoFit/>
          </a:bodyPr>
          <a:lstStyle/>
          <a:p>
            <a:r>
              <a:rPr lang="fr-FR" dirty="0">
                <a:solidFill>
                  <a:srgbClr val="002060"/>
                </a:solidFill>
              </a:rPr>
              <a:t>XVII</a:t>
            </a:r>
            <a:r>
              <a:rPr lang="fr-FR" baseline="30000" dirty="0">
                <a:solidFill>
                  <a:srgbClr val="002060"/>
                </a:solidFill>
              </a:rPr>
              <a:t>e-</a:t>
            </a:r>
            <a:r>
              <a:rPr lang="fr-FR" dirty="0">
                <a:solidFill>
                  <a:srgbClr val="002060"/>
                </a:solidFill>
              </a:rPr>
              <a:t> XVIII</a:t>
            </a:r>
            <a:r>
              <a:rPr lang="fr-FR" baseline="30000" dirty="0">
                <a:solidFill>
                  <a:srgbClr val="002060"/>
                </a:solidFill>
              </a:rPr>
              <a:t>e</a:t>
            </a:r>
            <a:r>
              <a:rPr lang="fr-FR" dirty="0">
                <a:solidFill>
                  <a:srgbClr val="002060"/>
                </a:solidFill>
              </a:rPr>
              <a:t>- XX</a:t>
            </a:r>
            <a:r>
              <a:rPr lang="fr-FR" baseline="30000" dirty="0">
                <a:solidFill>
                  <a:srgbClr val="002060"/>
                </a:solidFill>
              </a:rPr>
              <a:t>e</a:t>
            </a:r>
            <a:r>
              <a:rPr lang="fr-FR" dirty="0">
                <a:solidFill>
                  <a:srgbClr val="002060"/>
                </a:solidFill>
              </a:rPr>
              <a:t> à nos jours</a:t>
            </a:r>
          </a:p>
          <a:p>
            <a:r>
              <a:rPr lang="fr-FR" dirty="0">
                <a:solidFill>
                  <a:srgbClr val="7030A0"/>
                </a:solidFill>
              </a:rPr>
              <a:t>Régional/mondial</a:t>
            </a:r>
            <a:endParaRPr lang="fr-FR" dirty="0"/>
          </a:p>
        </p:txBody>
      </p:sp>
      <p:sp>
        <p:nvSpPr>
          <p:cNvPr id="23" name="Rectangle à coins arrondis 22"/>
          <p:cNvSpPr/>
          <p:nvPr/>
        </p:nvSpPr>
        <p:spPr>
          <a:xfrm>
            <a:off x="10230809" y="1123451"/>
            <a:ext cx="2010508" cy="13242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Guerre de 7 ans</a:t>
            </a:r>
          </a:p>
          <a:p>
            <a:pPr algn="ctr"/>
            <a:r>
              <a:rPr lang="fr-FR" dirty="0"/>
              <a:t>Guerres napoléoniennes</a:t>
            </a:r>
          </a:p>
        </p:txBody>
      </p:sp>
      <p:sp>
        <p:nvSpPr>
          <p:cNvPr id="24" name="Rectangle à coins arrondis 23"/>
          <p:cNvSpPr/>
          <p:nvPr/>
        </p:nvSpPr>
        <p:spPr>
          <a:xfrm>
            <a:off x="10557587" y="2538270"/>
            <a:ext cx="1382008" cy="9293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D’Al </a:t>
            </a:r>
            <a:r>
              <a:rPr lang="fr-FR" dirty="0" err="1"/>
              <a:t>Qaïda</a:t>
            </a:r>
            <a:r>
              <a:rPr lang="fr-FR" dirty="0"/>
              <a:t> à </a:t>
            </a:r>
            <a:r>
              <a:rPr lang="fr-FR" dirty="0" err="1"/>
              <a:t>Daech</a:t>
            </a:r>
            <a:endParaRPr lang="fr-FR" dirty="0"/>
          </a:p>
        </p:txBody>
      </p:sp>
      <p:sp>
        <p:nvSpPr>
          <p:cNvPr id="29" name="Rectangle à coins arrondis 28"/>
          <p:cNvSpPr/>
          <p:nvPr/>
        </p:nvSpPr>
        <p:spPr>
          <a:xfrm>
            <a:off x="10557587" y="3619198"/>
            <a:ext cx="1382008" cy="5480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Kofi Annan</a:t>
            </a:r>
          </a:p>
        </p:txBody>
      </p:sp>
      <p:sp>
        <p:nvSpPr>
          <p:cNvPr id="58" name="Losange 57"/>
          <p:cNvSpPr/>
          <p:nvPr/>
        </p:nvSpPr>
        <p:spPr>
          <a:xfrm>
            <a:off x="3957850" y="-6779"/>
            <a:ext cx="588179" cy="914400"/>
          </a:xfrm>
          <a:prstGeom prst="diamond">
            <a:avLst/>
          </a:prstGeom>
          <a:solidFill>
            <a:srgbClr val="FFFF00"/>
          </a:solidFill>
          <a:ln w="76200">
            <a:solidFill>
              <a:srgbClr val="683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2</a:t>
            </a:r>
          </a:p>
        </p:txBody>
      </p:sp>
      <p:sp>
        <p:nvSpPr>
          <p:cNvPr id="37" name="Rectangle à coins arrondis 36"/>
          <p:cNvSpPr/>
          <p:nvPr/>
        </p:nvSpPr>
        <p:spPr>
          <a:xfrm>
            <a:off x="-34180" y="6194920"/>
            <a:ext cx="2605176" cy="676446"/>
          </a:xfrm>
          <a:prstGeom prst="roundRect">
            <a:avLst/>
          </a:prstGeom>
          <a:noFill/>
          <a:ln>
            <a:solidFill>
              <a:srgbClr val="E75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à coins arrondis 38"/>
          <p:cNvSpPr/>
          <p:nvPr/>
        </p:nvSpPr>
        <p:spPr>
          <a:xfrm>
            <a:off x="2727232" y="5903900"/>
            <a:ext cx="9212363" cy="757729"/>
          </a:xfrm>
          <a:prstGeom prst="roundRect">
            <a:avLst/>
          </a:prstGeom>
          <a:noFill/>
          <a:ln>
            <a:solidFill>
              <a:srgbClr val="E87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11185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à coins arrondis 27"/>
          <p:cNvSpPr/>
          <p:nvPr/>
        </p:nvSpPr>
        <p:spPr>
          <a:xfrm>
            <a:off x="4603037" y="3484196"/>
            <a:ext cx="1724254" cy="272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à coins arrondis 23"/>
          <p:cNvSpPr/>
          <p:nvPr/>
        </p:nvSpPr>
        <p:spPr>
          <a:xfrm>
            <a:off x="8174723" y="3146466"/>
            <a:ext cx="2909802" cy="3211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D35C970E-BA7F-494D-8C30-4AB88732CD8F}"/>
              </a:ext>
            </a:extLst>
          </p:cNvPr>
          <p:cNvSpPr/>
          <p:nvPr/>
        </p:nvSpPr>
        <p:spPr>
          <a:xfrm>
            <a:off x="2605176" y="2780032"/>
            <a:ext cx="9248183" cy="1685077"/>
          </a:xfrm>
          <a:prstGeom prst="rect">
            <a:avLst/>
          </a:prstGeom>
        </p:spPr>
        <p:txBody>
          <a:bodyPr wrap="square">
            <a:spAutoFit/>
          </a:bodyPr>
          <a:lstStyle/>
          <a:p>
            <a:pPr marL="285750" indent="-285750">
              <a:lnSpc>
                <a:spcPct val="115000"/>
              </a:lnSpc>
              <a:spcAft>
                <a:spcPts val="0"/>
              </a:spcAft>
              <a:buFontTx/>
              <a:buChar char="-"/>
            </a:pPr>
            <a:r>
              <a:rPr lang="fr-FR" dirty="0">
                <a:latin typeface="Arial" panose="020B0604020202020204" pitchFamily="34" charset="0"/>
                <a:cs typeface="Arial" panose="020B0604020202020204" pitchFamily="34" charset="0"/>
              </a:rPr>
              <a:t>Explorer manière dont histoire et mémoires s’articulent à travers 2 exemples (responsabilité des États dans déclenchement de la </a:t>
            </a:r>
            <a:r>
              <a:rPr lang="fr-FR" dirty="0">
                <a:solidFill>
                  <a:schemeClr val="bg1"/>
                </a:solidFill>
                <a:latin typeface="Arial" panose="020B0604020202020204" pitchFamily="34" charset="0"/>
                <a:cs typeface="Arial" panose="020B0604020202020204" pitchFamily="34" charset="0"/>
              </a:rPr>
              <a:t>Première Guerre mondiale</a:t>
            </a:r>
            <a:r>
              <a:rPr lang="fr-FR" dirty="0">
                <a:latin typeface="Arial" panose="020B0604020202020204" pitchFamily="34" charset="0"/>
                <a:cs typeface="Arial" panose="020B0604020202020204" pitchFamily="34" charset="0"/>
              </a:rPr>
              <a:t>, mémoires de la </a:t>
            </a:r>
            <a:r>
              <a:rPr lang="fr-FR" dirty="0">
                <a:solidFill>
                  <a:schemeClr val="bg1"/>
                </a:solidFill>
                <a:latin typeface="Arial" panose="020B0604020202020204" pitchFamily="34" charset="0"/>
                <a:cs typeface="Arial" panose="020B0604020202020204" pitchFamily="34" charset="0"/>
              </a:rPr>
              <a:t>guerre d’Algérie</a:t>
            </a:r>
            <a:r>
              <a:rPr lang="fr-FR" dirty="0">
                <a:latin typeface="Arial" panose="020B0604020202020204" pitchFamily="34" charset="0"/>
                <a:cs typeface="Arial" panose="020B0604020202020204" pitchFamily="34" charset="0"/>
              </a:rPr>
              <a:t>)  en lien avec le politique</a:t>
            </a:r>
          </a:p>
          <a:p>
            <a:pPr marL="285750" indent="-285750">
              <a:lnSpc>
                <a:spcPct val="115000"/>
              </a:lnSpc>
              <a:spcAft>
                <a:spcPts val="0"/>
              </a:spcAft>
              <a:buFontTx/>
              <a:buChar char="-"/>
            </a:pPr>
            <a:r>
              <a:rPr lang="fr-FR" dirty="0">
                <a:latin typeface="Arial" panose="020B0604020202020204" pitchFamily="34" charset="0"/>
                <a:cs typeface="Arial" panose="020B0604020202020204" pitchFamily="34" charset="0"/>
              </a:rPr>
              <a:t> En sortie de conflit, s’intéresser à manière dont justice et population se saisissent  des génocides et crimes de masse aux échelles locale, nationale et internationale</a:t>
            </a:r>
          </a:p>
        </p:txBody>
      </p:sp>
      <p:sp>
        <p:nvSpPr>
          <p:cNvPr id="4" name="Titre 3">
            <a:extLst>
              <a:ext uri="{FF2B5EF4-FFF2-40B4-BE49-F238E27FC236}">
                <a16:creationId xmlns:a16="http://schemas.microsoft.com/office/drawing/2014/main" id="{7E6AEA5E-1B25-FB40-BB43-E3F2753E6F0E}"/>
              </a:ext>
            </a:extLst>
          </p:cNvPr>
          <p:cNvSpPr>
            <a:spLocks noGrp="1"/>
          </p:cNvSpPr>
          <p:nvPr>
            <p:ph type="title"/>
          </p:nvPr>
        </p:nvSpPr>
        <p:spPr>
          <a:xfrm>
            <a:off x="134162" y="96106"/>
            <a:ext cx="4171749" cy="906269"/>
          </a:xfrm>
        </p:spPr>
        <p:txBody>
          <a:bodyPr>
            <a:normAutofit fontScale="90000"/>
          </a:bodyPr>
          <a:lstStyle/>
          <a:p>
            <a:r>
              <a:rPr lang="fr-FR" sz="2000" dirty="0">
                <a:latin typeface="+mn-lt"/>
              </a:rPr>
              <a:t>6 thèmes pour </a:t>
            </a:r>
            <a:r>
              <a:rPr lang="fr-FR" sz="2000" dirty="0">
                <a:solidFill>
                  <a:srgbClr val="683086"/>
                </a:solidFill>
                <a:latin typeface="+mn-lt"/>
              </a:rPr>
              <a:t>acquérir des clés de compréhension du monde contemporain</a:t>
            </a:r>
            <a:r>
              <a:rPr lang="fr-FR" sz="2000" dirty="0">
                <a:latin typeface="+mn-lt"/>
              </a:rPr>
              <a:t> </a:t>
            </a:r>
          </a:p>
        </p:txBody>
      </p:sp>
      <p:grpSp>
        <p:nvGrpSpPr>
          <p:cNvPr id="10" name="Groupe 9">
            <a:extLst>
              <a:ext uri="{FF2B5EF4-FFF2-40B4-BE49-F238E27FC236}">
                <a16:creationId xmlns:a16="http://schemas.microsoft.com/office/drawing/2014/main" id="{7E7F7DBA-7DCC-E343-AC10-4D71CE78D723}"/>
              </a:ext>
            </a:extLst>
          </p:cNvPr>
          <p:cNvGrpSpPr/>
          <p:nvPr/>
        </p:nvGrpSpPr>
        <p:grpSpPr>
          <a:xfrm>
            <a:off x="8443775" y="-127196"/>
            <a:ext cx="3748225" cy="1395557"/>
            <a:chOff x="87798" y="963157"/>
            <a:chExt cx="12358416" cy="3737819"/>
          </a:xfrm>
        </p:grpSpPr>
        <p:grpSp>
          <p:nvGrpSpPr>
            <p:cNvPr id="11" name="Groupe 10">
              <a:extLst>
                <a:ext uri="{FF2B5EF4-FFF2-40B4-BE49-F238E27FC236}">
                  <a16:creationId xmlns:a16="http://schemas.microsoft.com/office/drawing/2014/main" id="{DB38CAB9-89B5-824A-8290-9437E6700023}"/>
                </a:ext>
              </a:extLst>
            </p:cNvPr>
            <p:cNvGrpSpPr/>
            <p:nvPr/>
          </p:nvGrpSpPr>
          <p:grpSpPr>
            <a:xfrm>
              <a:off x="8894828" y="963157"/>
              <a:ext cx="3551386" cy="2681002"/>
              <a:chOff x="4272913" y="3302894"/>
              <a:chExt cx="4034754" cy="3452778"/>
            </a:xfrm>
          </p:grpSpPr>
          <p:sp>
            <p:nvSpPr>
              <p:cNvPr id="21" name="Shape 71">
                <a:extLst>
                  <a:ext uri="{FF2B5EF4-FFF2-40B4-BE49-F238E27FC236}">
                    <a16:creationId xmlns:a16="http://schemas.microsoft.com/office/drawing/2014/main" id="{25818F6D-77A8-6549-A255-6D121FB1C5D8}"/>
                  </a:ext>
                </a:extLst>
              </p:cNvPr>
              <p:cNvSpPr>
                <a:spLocks/>
              </p:cNvSpPr>
              <p:nvPr>
                <p:custDataLst>
                  <p:tags r:id="rId6"/>
                </p:custDataLst>
              </p:nvPr>
            </p:nvSpPr>
            <p:spPr bwMode="auto">
              <a:xfrm rot="11015918">
                <a:off x="4272913" y="3302894"/>
                <a:ext cx="3994851" cy="3452778"/>
              </a:xfrm>
              <a:custGeom>
                <a:avLst/>
                <a:gdLst>
                  <a:gd name="T0" fmla="*/ 1901127 w 21540"/>
                  <a:gd name="T1" fmla="*/ 1867525 h 21555"/>
                  <a:gd name="T2" fmla="*/ 1901127 w 21540"/>
                  <a:gd name="T3" fmla="*/ 1867525 h 21555"/>
                  <a:gd name="T4" fmla="*/ 1901127 w 21540"/>
                  <a:gd name="T5" fmla="*/ 1867525 h 21555"/>
                  <a:gd name="T6" fmla="*/ 1901127 w 21540"/>
                  <a:gd name="T7" fmla="*/ 1867525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919DFF"/>
              </a:solidFill>
              <a:ln>
                <a:noFill/>
              </a:ln>
            </p:spPr>
            <p:txBody>
              <a:bodyPr lIns="25400" tIns="25400" rIns="25400" bIns="25400" anchor="ctr"/>
              <a:lstStyle/>
              <a:p>
                <a:endParaRPr lang="fr-FR" sz="900" dirty="0"/>
              </a:p>
            </p:txBody>
          </p:sp>
          <p:sp>
            <p:nvSpPr>
              <p:cNvPr id="22" name="Shape 67">
                <a:extLst>
                  <a:ext uri="{FF2B5EF4-FFF2-40B4-BE49-F238E27FC236}">
                    <a16:creationId xmlns:a16="http://schemas.microsoft.com/office/drawing/2014/main" id="{8F80516E-A885-B94C-A992-930FBC3A6AE1}"/>
                  </a:ext>
                </a:extLst>
              </p:cNvPr>
              <p:cNvSpPr>
                <a:spLocks noChangeArrowheads="1"/>
              </p:cNvSpPr>
              <p:nvPr>
                <p:custDataLst>
                  <p:tags r:id="rId7"/>
                </p:custDataLst>
              </p:nvPr>
            </p:nvSpPr>
            <p:spPr bwMode="auto">
              <a:xfrm>
                <a:off x="4490216" y="5168342"/>
                <a:ext cx="3817451" cy="36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style>
              <a:lnRef idx="0">
                <a:scrgbClr r="0" g="0" b="0"/>
              </a:lnRef>
              <a:fillRef idx="0">
                <a:scrgbClr r="0" g="0" b="0"/>
              </a:fillRef>
              <a:effectRef idx="0">
                <a:scrgbClr r="0" g="0" b="0"/>
              </a:effectRef>
              <a:fontRef idx="minor">
                <a:schemeClr val="accent1"/>
              </a:fontRef>
            </p:style>
            <p:txBody>
              <a:bodyPr lIns="25400" tIns="25400" rIns="25400" bIns="25400"/>
              <a:lstStyle/>
              <a:p>
                <a:pPr algn="ctr"/>
                <a:r>
                  <a:rPr lang="fr-FR" sz="900" b="1" dirty="0">
                    <a:solidFill>
                      <a:srgbClr val="002060"/>
                    </a:solidFill>
                  </a:rPr>
                  <a:t>Sciences politiques</a:t>
                </a:r>
              </a:p>
            </p:txBody>
          </p:sp>
        </p:grpSp>
        <p:grpSp>
          <p:nvGrpSpPr>
            <p:cNvPr id="12" name="Groupe 11">
              <a:extLst>
                <a:ext uri="{FF2B5EF4-FFF2-40B4-BE49-F238E27FC236}">
                  <a16:creationId xmlns:a16="http://schemas.microsoft.com/office/drawing/2014/main" id="{2063E978-A01A-0449-B5A4-E88080B2DD56}"/>
                </a:ext>
              </a:extLst>
            </p:cNvPr>
            <p:cNvGrpSpPr/>
            <p:nvPr/>
          </p:nvGrpSpPr>
          <p:grpSpPr>
            <a:xfrm>
              <a:off x="5803201" y="1039613"/>
              <a:ext cx="3532462" cy="3218396"/>
              <a:chOff x="3285794" y="322833"/>
              <a:chExt cx="4073139" cy="4216830"/>
            </a:xfrm>
          </p:grpSpPr>
          <p:sp>
            <p:nvSpPr>
              <p:cNvPr id="19" name="Shape 71">
                <a:extLst>
                  <a:ext uri="{FF2B5EF4-FFF2-40B4-BE49-F238E27FC236}">
                    <a16:creationId xmlns:a16="http://schemas.microsoft.com/office/drawing/2014/main" id="{01372767-AE8A-E64B-A1C6-25F4A4F6B472}"/>
                  </a:ext>
                </a:extLst>
              </p:cNvPr>
              <p:cNvSpPr>
                <a:spLocks/>
              </p:cNvSpPr>
              <p:nvPr>
                <p:custDataLst>
                  <p:tags r:id="rId4"/>
                </p:custDataLst>
              </p:nvPr>
            </p:nvSpPr>
            <p:spPr bwMode="auto">
              <a:xfrm rot="3600000">
                <a:off x="3078498" y="530129"/>
                <a:ext cx="4216830" cy="3802238"/>
              </a:xfrm>
              <a:custGeom>
                <a:avLst/>
                <a:gdLst>
                  <a:gd name="T0" fmla="*/ 1901127 w 21540"/>
                  <a:gd name="T1" fmla="*/ 1867525 h 21555"/>
                  <a:gd name="T2" fmla="*/ 1901127 w 21540"/>
                  <a:gd name="T3" fmla="*/ 1867525 h 21555"/>
                  <a:gd name="T4" fmla="*/ 1901127 w 21540"/>
                  <a:gd name="T5" fmla="*/ 1867525 h 21555"/>
                  <a:gd name="T6" fmla="*/ 1901127 w 21540"/>
                  <a:gd name="T7" fmla="*/ 1867525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E7593F"/>
              </a:solidFill>
              <a:ln>
                <a:noFill/>
              </a:ln>
            </p:spPr>
            <p:txBody>
              <a:bodyPr lIns="25400" tIns="25400" rIns="25400" bIns="25400" anchor="ctr"/>
              <a:lstStyle/>
              <a:p>
                <a:endParaRPr lang="fr-FR" sz="900"/>
              </a:p>
            </p:txBody>
          </p:sp>
          <p:sp>
            <p:nvSpPr>
              <p:cNvPr id="20" name="Shape 75">
                <a:extLst>
                  <a:ext uri="{FF2B5EF4-FFF2-40B4-BE49-F238E27FC236}">
                    <a16:creationId xmlns:a16="http://schemas.microsoft.com/office/drawing/2014/main" id="{7CAA2387-72DD-C044-9F35-7621A2F9BFDD}"/>
                  </a:ext>
                </a:extLst>
              </p:cNvPr>
              <p:cNvSpPr>
                <a:spLocks noChangeArrowheads="1"/>
              </p:cNvSpPr>
              <p:nvPr>
                <p:custDataLst>
                  <p:tags r:id="rId5"/>
                </p:custDataLst>
              </p:nvPr>
            </p:nvSpPr>
            <p:spPr bwMode="auto">
              <a:xfrm>
                <a:off x="3951114" y="2038397"/>
                <a:ext cx="3407819" cy="62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lstStyle/>
              <a:p>
                <a:pPr algn="ctr"/>
                <a:r>
                  <a:rPr lang="fr-FR" sz="900" b="1" dirty="0">
                    <a:solidFill>
                      <a:srgbClr val="992918"/>
                    </a:solidFill>
                  </a:rPr>
                  <a:t>Géopolitique</a:t>
                </a:r>
                <a:endParaRPr lang="fr-FR" sz="900" dirty="0">
                  <a:solidFill>
                    <a:srgbClr val="992918"/>
                  </a:solidFill>
                </a:endParaRPr>
              </a:p>
            </p:txBody>
          </p:sp>
        </p:grpSp>
        <p:grpSp>
          <p:nvGrpSpPr>
            <p:cNvPr id="13" name="Groupe 12">
              <a:extLst>
                <a:ext uri="{FF2B5EF4-FFF2-40B4-BE49-F238E27FC236}">
                  <a16:creationId xmlns:a16="http://schemas.microsoft.com/office/drawing/2014/main" id="{A5064DE8-0DFA-CB43-BA3F-2320764205FA}"/>
                </a:ext>
              </a:extLst>
            </p:cNvPr>
            <p:cNvGrpSpPr/>
            <p:nvPr>
              <p:custDataLst>
                <p:tags r:id="rId1"/>
              </p:custDataLst>
            </p:nvPr>
          </p:nvGrpSpPr>
          <p:grpSpPr>
            <a:xfrm>
              <a:off x="3154496" y="1450822"/>
              <a:ext cx="3837047" cy="2872109"/>
              <a:chOff x="896672" y="7545243"/>
              <a:chExt cx="8717188" cy="7115953"/>
            </a:xfrm>
          </p:grpSpPr>
          <p:sp>
            <p:nvSpPr>
              <p:cNvPr id="17" name="Shape 69">
                <a:extLst>
                  <a:ext uri="{FF2B5EF4-FFF2-40B4-BE49-F238E27FC236}">
                    <a16:creationId xmlns:a16="http://schemas.microsoft.com/office/drawing/2014/main" id="{52A18498-E45C-0143-94AB-76D0C7F6C74A}"/>
                  </a:ext>
                </a:extLst>
              </p:cNvPr>
              <p:cNvSpPr>
                <a:spLocks/>
              </p:cNvSpPr>
              <p:nvPr/>
            </p:nvSpPr>
            <p:spPr bwMode="auto">
              <a:xfrm rot="20634459">
                <a:off x="896672" y="7545243"/>
                <a:ext cx="8717188" cy="7115953"/>
              </a:xfrm>
              <a:custGeom>
                <a:avLst/>
                <a:gdLst>
                  <a:gd name="T0" fmla="*/ 3559867 w 21540"/>
                  <a:gd name="T1" fmla="*/ 3496945 h 21555"/>
                  <a:gd name="T2" fmla="*/ 3559867 w 21540"/>
                  <a:gd name="T3" fmla="*/ 3496945 h 21555"/>
                  <a:gd name="T4" fmla="*/ 3559867 w 21540"/>
                  <a:gd name="T5" fmla="*/ 3496945 h 21555"/>
                  <a:gd name="T6" fmla="*/ 3559867 w 21540"/>
                  <a:gd name="T7" fmla="*/ 3496945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FF8D09"/>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nchor="ctr"/>
              <a:lstStyle/>
              <a:p>
                <a:endParaRPr lang="fr-FR" sz="900" dirty="0"/>
              </a:p>
            </p:txBody>
          </p:sp>
          <p:sp>
            <p:nvSpPr>
              <p:cNvPr id="18" name="Shape 75">
                <a:extLst>
                  <a:ext uri="{FF2B5EF4-FFF2-40B4-BE49-F238E27FC236}">
                    <a16:creationId xmlns:a16="http://schemas.microsoft.com/office/drawing/2014/main" id="{2D2450F7-EC5A-E44D-80B7-B9C3B6EF0890}"/>
                  </a:ext>
                </a:extLst>
              </p:cNvPr>
              <p:cNvSpPr>
                <a:spLocks noChangeArrowheads="1"/>
              </p:cNvSpPr>
              <p:nvPr/>
            </p:nvSpPr>
            <p:spPr bwMode="auto">
              <a:xfrm>
                <a:off x="1770370" y="9961529"/>
                <a:ext cx="6667604" cy="114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lstStyle/>
              <a:p>
                <a:pPr algn="ctr"/>
                <a:r>
                  <a:rPr lang="fr-FR" sz="900" b="1" dirty="0">
                    <a:solidFill>
                      <a:schemeClr val="bg1"/>
                    </a:solidFill>
                  </a:rPr>
                  <a:t>Géographie  </a:t>
                </a:r>
              </a:p>
            </p:txBody>
          </p:sp>
        </p:grpSp>
        <p:grpSp>
          <p:nvGrpSpPr>
            <p:cNvPr id="14" name="Groupe 13">
              <a:extLst>
                <a:ext uri="{FF2B5EF4-FFF2-40B4-BE49-F238E27FC236}">
                  <a16:creationId xmlns:a16="http://schemas.microsoft.com/office/drawing/2014/main" id="{B343A271-9E43-6244-A554-1753F33AAA2B}"/>
                </a:ext>
              </a:extLst>
            </p:cNvPr>
            <p:cNvGrpSpPr/>
            <p:nvPr/>
          </p:nvGrpSpPr>
          <p:grpSpPr>
            <a:xfrm>
              <a:off x="87798" y="1456647"/>
              <a:ext cx="3644893" cy="3244329"/>
              <a:chOff x="-49134" y="2067092"/>
              <a:chExt cx="3757754" cy="3762175"/>
            </a:xfrm>
          </p:grpSpPr>
          <p:sp>
            <p:nvSpPr>
              <p:cNvPr id="15" name="Shape 70">
                <a:extLst>
                  <a:ext uri="{FF2B5EF4-FFF2-40B4-BE49-F238E27FC236}">
                    <a16:creationId xmlns:a16="http://schemas.microsoft.com/office/drawing/2014/main" id="{8B5E764E-B8D1-E042-BA85-38571F33B323}"/>
                  </a:ext>
                </a:extLst>
              </p:cNvPr>
              <p:cNvSpPr>
                <a:spLocks/>
              </p:cNvSpPr>
              <p:nvPr>
                <p:custDataLst>
                  <p:tags r:id="rId2"/>
                </p:custDataLst>
              </p:nvPr>
            </p:nvSpPr>
            <p:spPr bwMode="auto">
              <a:xfrm rot="2700000">
                <a:off x="-82473" y="2100431"/>
                <a:ext cx="3762175" cy="3695497"/>
              </a:xfrm>
              <a:custGeom>
                <a:avLst/>
                <a:gdLst>
                  <a:gd name="T0" fmla="*/ 2328578 w 21540"/>
                  <a:gd name="T1" fmla="*/ 2287420 h 21555"/>
                  <a:gd name="T2" fmla="*/ 2328578 w 21540"/>
                  <a:gd name="T3" fmla="*/ 2287420 h 21555"/>
                  <a:gd name="T4" fmla="*/ 2328578 w 21540"/>
                  <a:gd name="T5" fmla="*/ 2287420 h 21555"/>
                  <a:gd name="T6" fmla="*/ 2328578 w 21540"/>
                  <a:gd name="T7" fmla="*/ 2287420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336699"/>
              </a:solidFill>
              <a:ln>
                <a:noFill/>
              </a:ln>
            </p:spPr>
            <p:txBody>
              <a:bodyPr lIns="25400" tIns="25400" rIns="25400" bIns="25400" anchor="ctr"/>
              <a:lstStyle/>
              <a:p>
                <a:endParaRPr lang="fr-FR" sz="900" dirty="0"/>
              </a:p>
            </p:txBody>
          </p:sp>
          <p:sp>
            <p:nvSpPr>
              <p:cNvPr id="16" name="Shape 75">
                <a:extLst>
                  <a:ext uri="{FF2B5EF4-FFF2-40B4-BE49-F238E27FC236}">
                    <a16:creationId xmlns:a16="http://schemas.microsoft.com/office/drawing/2014/main" id="{A26C9B9D-419A-D340-9572-614CE6E96326}"/>
                  </a:ext>
                </a:extLst>
              </p:cNvPr>
              <p:cNvSpPr>
                <a:spLocks noChangeArrowheads="1"/>
              </p:cNvSpPr>
              <p:nvPr>
                <p:custDataLst>
                  <p:tags r:id="rId3"/>
                </p:custDataLst>
              </p:nvPr>
            </p:nvSpPr>
            <p:spPr bwMode="auto">
              <a:xfrm>
                <a:off x="43521" y="3447044"/>
                <a:ext cx="3665099" cy="621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lstStyle/>
              <a:p>
                <a:pPr algn="ctr"/>
                <a:r>
                  <a:rPr lang="fr-FR" sz="900" b="1" dirty="0">
                    <a:solidFill>
                      <a:schemeClr val="bg1"/>
                    </a:solidFill>
                  </a:rPr>
                  <a:t>Histoire</a:t>
                </a:r>
              </a:p>
            </p:txBody>
          </p:sp>
        </p:grpSp>
      </p:grpSp>
      <p:sp>
        <p:nvSpPr>
          <p:cNvPr id="3" name="ZoneTexte 2">
            <a:extLst>
              <a:ext uri="{FF2B5EF4-FFF2-40B4-BE49-F238E27FC236}">
                <a16:creationId xmlns:a16="http://schemas.microsoft.com/office/drawing/2014/main" id="{1A75123A-B16E-BE45-A065-E6F8548E9D96}"/>
              </a:ext>
            </a:extLst>
          </p:cNvPr>
          <p:cNvSpPr txBox="1"/>
          <p:nvPr/>
        </p:nvSpPr>
        <p:spPr>
          <a:xfrm>
            <a:off x="2677031" y="969179"/>
            <a:ext cx="9413257" cy="1754326"/>
          </a:xfrm>
          <a:prstGeom prst="rect">
            <a:avLst/>
          </a:prstGeom>
          <a:noFill/>
        </p:spPr>
        <p:txBody>
          <a:bodyPr wrap="square" rtlCol="0">
            <a:spAutoFit/>
          </a:bodyPr>
          <a:lstStyle/>
          <a:p>
            <a:pPr marL="285750" indent="-285750">
              <a:buFontTx/>
              <a:buChar char="-"/>
            </a:pPr>
            <a:r>
              <a:rPr lang="fr-FR" dirty="0">
                <a:latin typeface="Arial" panose="020B0604020202020204" pitchFamily="34" charset="0"/>
                <a:cs typeface="Arial" panose="020B0604020202020204" pitchFamily="34" charset="0"/>
              </a:rPr>
              <a:t>Définir et distinguer </a:t>
            </a:r>
            <a:r>
              <a:rPr lang="fr-FR" sz="1600" dirty="0">
                <a:latin typeface="Arial" panose="020B0604020202020204" pitchFamily="34" charset="0"/>
                <a:cs typeface="Arial" panose="020B0604020202020204" pitchFamily="34" charset="0"/>
              </a:rPr>
              <a:t>(devoir d’</a:t>
            </a:r>
            <a:r>
              <a:rPr lang="fr-FR" dirty="0">
                <a:latin typeface="Arial" panose="020B0604020202020204" pitchFamily="34" charset="0"/>
                <a:cs typeface="Arial" panose="020B0604020202020204" pitchFamily="34" charset="0"/>
              </a:rPr>
              <a:t>)histoire/ </a:t>
            </a:r>
            <a:r>
              <a:rPr lang="fr-FR" sz="1600" dirty="0">
                <a:latin typeface="Arial" panose="020B0604020202020204" pitchFamily="34" charset="0"/>
                <a:cs typeface="Arial" panose="020B0604020202020204" pitchFamily="34" charset="0"/>
              </a:rPr>
              <a:t>(travail de</a:t>
            </a:r>
            <a:r>
              <a:rPr lang="fr-FR" dirty="0">
                <a:latin typeface="Arial" panose="020B0604020202020204" pitchFamily="34" charset="0"/>
                <a:cs typeface="Arial" panose="020B0604020202020204" pitchFamily="34" charset="0"/>
              </a:rPr>
              <a:t>) mémoire</a:t>
            </a:r>
          </a:p>
          <a:p>
            <a:pPr marL="285750" indent="-285750">
              <a:buFontTx/>
              <a:buChar char="-"/>
            </a:pPr>
            <a:r>
              <a:rPr lang="fr-FR" dirty="0">
                <a:latin typeface="Arial" panose="020B0604020202020204" pitchFamily="34" charset="0"/>
                <a:cs typeface="Arial" panose="020B0604020202020204" pitchFamily="34" charset="0"/>
              </a:rPr>
              <a:t>Montrer comment les conflits et leur histoire s’inscrivent dans les mémoires des populations</a:t>
            </a:r>
          </a:p>
          <a:p>
            <a:pPr marL="285750" indent="-285750">
              <a:buFontTx/>
              <a:buChar char="-"/>
            </a:pPr>
            <a:r>
              <a:rPr lang="fr-FR" dirty="0">
                <a:latin typeface="Arial" panose="020B0604020202020204" pitchFamily="34" charset="0"/>
                <a:cs typeface="Arial" panose="020B0604020202020204" pitchFamily="34" charset="0"/>
              </a:rPr>
              <a:t>Étudier rôle joué par connaissance historique et justice dans la manière dont les États se reconstruisent après des conflits majeurs </a:t>
            </a:r>
          </a:p>
          <a:p>
            <a:pPr marL="285750" indent="-285750">
              <a:buFontTx/>
              <a:buChar char="-"/>
            </a:pPr>
            <a:r>
              <a:rPr lang="fr-FR" dirty="0">
                <a:latin typeface="Arial" panose="020B0604020202020204" pitchFamily="34" charset="0"/>
                <a:cs typeface="Arial" panose="020B0604020202020204" pitchFamily="34" charset="0"/>
              </a:rPr>
              <a:t>Contexte d’élaboration des notions de génocide et crime contre l’humanité</a:t>
            </a:r>
          </a:p>
        </p:txBody>
      </p:sp>
      <p:grpSp>
        <p:nvGrpSpPr>
          <p:cNvPr id="25" name="Grouper 13">
            <a:extLst>
              <a:ext uri="{FF2B5EF4-FFF2-40B4-BE49-F238E27FC236}">
                <a16:creationId xmlns:a16="http://schemas.microsoft.com/office/drawing/2014/main" id="{9F86BC36-5E62-6F4B-99E8-7D1BF61B0DF4}"/>
              </a:ext>
            </a:extLst>
          </p:cNvPr>
          <p:cNvGrpSpPr/>
          <p:nvPr/>
        </p:nvGrpSpPr>
        <p:grpSpPr>
          <a:xfrm>
            <a:off x="134161" y="1182631"/>
            <a:ext cx="2268499" cy="1096157"/>
            <a:chOff x="307563" y="1856506"/>
            <a:chExt cx="1459451" cy="651301"/>
          </a:xfrm>
        </p:grpSpPr>
        <p:sp>
          <p:nvSpPr>
            <p:cNvPr id="26" name="Ellipse 25">
              <a:extLst>
                <a:ext uri="{FF2B5EF4-FFF2-40B4-BE49-F238E27FC236}">
                  <a16:creationId xmlns:a16="http://schemas.microsoft.com/office/drawing/2014/main" id="{B1394B6C-D495-274F-A4B2-A5C19BFBFCE3}"/>
                </a:ext>
              </a:extLst>
            </p:cNvPr>
            <p:cNvSpPr/>
            <p:nvPr/>
          </p:nvSpPr>
          <p:spPr>
            <a:xfrm>
              <a:off x="307563" y="1856506"/>
              <a:ext cx="1459451" cy="651301"/>
            </a:xfrm>
            <a:prstGeom prst="ellipse">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7" name="ZoneTexte 26">
              <a:extLst>
                <a:ext uri="{FF2B5EF4-FFF2-40B4-BE49-F238E27FC236}">
                  <a16:creationId xmlns:a16="http://schemas.microsoft.com/office/drawing/2014/main" id="{1E8D2C47-F7C3-0647-96AF-01AC12C60AB1}"/>
                </a:ext>
              </a:extLst>
            </p:cNvPr>
            <p:cNvSpPr txBox="1"/>
            <p:nvPr/>
          </p:nvSpPr>
          <p:spPr>
            <a:xfrm>
              <a:off x="363171" y="2047734"/>
              <a:ext cx="1360018" cy="347454"/>
            </a:xfrm>
            <a:prstGeom prst="rect">
              <a:avLst/>
            </a:prstGeom>
            <a:noFill/>
          </p:spPr>
          <p:txBody>
            <a:bodyPr wrap="square" rtlCol="0">
              <a:spAutoFit/>
            </a:bodyPr>
            <a:lstStyle/>
            <a:p>
              <a:pPr algn="ctr"/>
              <a:r>
                <a:rPr lang="fr-FR" sz="1600" dirty="0">
                  <a:solidFill>
                    <a:srgbClr val="3366FF"/>
                  </a:solidFill>
                </a:rPr>
                <a:t>L’orientation générale du thème</a:t>
              </a:r>
            </a:p>
          </p:txBody>
        </p:sp>
      </p:grpSp>
      <p:grpSp>
        <p:nvGrpSpPr>
          <p:cNvPr id="31" name="Grouper 13">
            <a:extLst>
              <a:ext uri="{FF2B5EF4-FFF2-40B4-BE49-F238E27FC236}">
                <a16:creationId xmlns:a16="http://schemas.microsoft.com/office/drawing/2014/main" id="{C6C72EDE-28FB-AD4D-A4E1-07195ECA0870}"/>
              </a:ext>
            </a:extLst>
          </p:cNvPr>
          <p:cNvGrpSpPr/>
          <p:nvPr/>
        </p:nvGrpSpPr>
        <p:grpSpPr>
          <a:xfrm>
            <a:off x="134159" y="3071120"/>
            <a:ext cx="2268499" cy="1096157"/>
            <a:chOff x="307563" y="1856506"/>
            <a:chExt cx="1459451" cy="651301"/>
          </a:xfrm>
        </p:grpSpPr>
        <p:sp>
          <p:nvSpPr>
            <p:cNvPr id="32" name="Ellipse 31">
              <a:extLst>
                <a:ext uri="{FF2B5EF4-FFF2-40B4-BE49-F238E27FC236}">
                  <a16:creationId xmlns:a16="http://schemas.microsoft.com/office/drawing/2014/main" id="{30308D1F-912F-754A-BDE9-7354DEC8AB5E}"/>
                </a:ext>
              </a:extLst>
            </p:cNvPr>
            <p:cNvSpPr/>
            <p:nvPr/>
          </p:nvSpPr>
          <p:spPr>
            <a:xfrm>
              <a:off x="307563" y="1856506"/>
              <a:ext cx="1459451" cy="651301"/>
            </a:xfrm>
            <a:prstGeom prst="ellipse">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3" name="ZoneTexte 32">
              <a:extLst>
                <a:ext uri="{FF2B5EF4-FFF2-40B4-BE49-F238E27FC236}">
                  <a16:creationId xmlns:a16="http://schemas.microsoft.com/office/drawing/2014/main" id="{B06C2F8E-1FE8-6E45-B77C-8D233C01FC7C}"/>
                </a:ext>
              </a:extLst>
            </p:cNvPr>
            <p:cNvSpPr txBox="1"/>
            <p:nvPr/>
          </p:nvSpPr>
          <p:spPr>
            <a:xfrm>
              <a:off x="363171" y="2047734"/>
              <a:ext cx="1360018" cy="201158"/>
            </a:xfrm>
            <a:prstGeom prst="rect">
              <a:avLst/>
            </a:prstGeom>
            <a:noFill/>
          </p:spPr>
          <p:txBody>
            <a:bodyPr wrap="square" rtlCol="0">
              <a:spAutoFit/>
            </a:bodyPr>
            <a:lstStyle/>
            <a:p>
              <a:pPr algn="ctr"/>
              <a:r>
                <a:rPr lang="fr-FR" sz="1600" dirty="0">
                  <a:solidFill>
                    <a:srgbClr val="3366FF"/>
                  </a:solidFill>
                </a:rPr>
                <a:t>Axes d’étude</a:t>
              </a:r>
            </a:p>
          </p:txBody>
        </p:sp>
      </p:grpSp>
      <p:grpSp>
        <p:nvGrpSpPr>
          <p:cNvPr id="34" name="Grouper 13">
            <a:extLst>
              <a:ext uri="{FF2B5EF4-FFF2-40B4-BE49-F238E27FC236}">
                <a16:creationId xmlns:a16="http://schemas.microsoft.com/office/drawing/2014/main" id="{7B28CF27-3C7C-BD4D-873B-97C77D44BCA0}"/>
              </a:ext>
            </a:extLst>
          </p:cNvPr>
          <p:cNvGrpSpPr/>
          <p:nvPr/>
        </p:nvGrpSpPr>
        <p:grpSpPr>
          <a:xfrm>
            <a:off x="143315" y="4807743"/>
            <a:ext cx="2268499" cy="1096157"/>
            <a:chOff x="307563" y="1856506"/>
            <a:chExt cx="1459451" cy="651301"/>
          </a:xfrm>
        </p:grpSpPr>
        <p:sp>
          <p:nvSpPr>
            <p:cNvPr id="35" name="Ellipse 34">
              <a:extLst>
                <a:ext uri="{FF2B5EF4-FFF2-40B4-BE49-F238E27FC236}">
                  <a16:creationId xmlns:a16="http://schemas.microsoft.com/office/drawing/2014/main" id="{52EA9E74-8BB2-5549-A98A-9551B8090B5F}"/>
                </a:ext>
              </a:extLst>
            </p:cNvPr>
            <p:cNvSpPr/>
            <p:nvPr/>
          </p:nvSpPr>
          <p:spPr>
            <a:xfrm>
              <a:off x="307563" y="1856506"/>
              <a:ext cx="1459451" cy="651301"/>
            </a:xfrm>
            <a:prstGeom prst="ellipse">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6" name="ZoneTexte 35">
              <a:extLst>
                <a:ext uri="{FF2B5EF4-FFF2-40B4-BE49-F238E27FC236}">
                  <a16:creationId xmlns:a16="http://schemas.microsoft.com/office/drawing/2014/main" id="{B8C2AF5B-95C5-E44C-B1CD-8E324ABC3E60}"/>
                </a:ext>
              </a:extLst>
            </p:cNvPr>
            <p:cNvSpPr txBox="1"/>
            <p:nvPr/>
          </p:nvSpPr>
          <p:spPr>
            <a:xfrm>
              <a:off x="363171" y="2047734"/>
              <a:ext cx="1360018" cy="347454"/>
            </a:xfrm>
            <a:prstGeom prst="rect">
              <a:avLst/>
            </a:prstGeom>
            <a:noFill/>
          </p:spPr>
          <p:txBody>
            <a:bodyPr wrap="square" rtlCol="0">
              <a:spAutoFit/>
            </a:bodyPr>
            <a:lstStyle/>
            <a:p>
              <a:pPr algn="ctr"/>
              <a:r>
                <a:rPr lang="fr-FR" sz="1600" dirty="0">
                  <a:solidFill>
                    <a:srgbClr val="3366FF"/>
                  </a:solidFill>
                </a:rPr>
                <a:t>Objet de travail conclusif</a:t>
              </a:r>
            </a:p>
          </p:txBody>
        </p:sp>
      </p:grpSp>
      <p:sp>
        <p:nvSpPr>
          <p:cNvPr id="38" name="Accolade fermante 37">
            <a:extLst>
              <a:ext uri="{FF2B5EF4-FFF2-40B4-BE49-F238E27FC236}">
                <a16:creationId xmlns:a16="http://schemas.microsoft.com/office/drawing/2014/main" id="{48F9A4AA-AB6D-1A43-8087-95F8B9B685DF}"/>
              </a:ext>
            </a:extLst>
          </p:cNvPr>
          <p:cNvSpPr/>
          <p:nvPr/>
        </p:nvSpPr>
        <p:spPr>
          <a:xfrm>
            <a:off x="2411814" y="3392962"/>
            <a:ext cx="193363" cy="196285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5" name="Rectangle 37">
            <a:extLst>
              <a:ext uri="{FF2B5EF4-FFF2-40B4-BE49-F238E27FC236}">
                <a16:creationId xmlns:a16="http://schemas.microsoft.com/office/drawing/2014/main" id="{36249C76-B917-FC43-B66C-297F82E4AE85}"/>
              </a:ext>
            </a:extLst>
          </p:cNvPr>
          <p:cNvSpPr>
            <a:spLocks noChangeArrowheads="1"/>
          </p:cNvSpPr>
          <p:nvPr/>
        </p:nvSpPr>
        <p:spPr bwMode="auto">
          <a:xfrm>
            <a:off x="4714324" y="303758"/>
            <a:ext cx="3225935" cy="369332"/>
          </a:xfrm>
          <a:prstGeom prst="rect">
            <a:avLst/>
          </a:prstGeom>
          <a:solidFill>
            <a:srgbClr val="AE75CD"/>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dirty="0">
                <a:latin typeface="Bahnschrift SemiLight" pitchFamily="34" charset="0"/>
              </a:rPr>
              <a:t>Histoire et mémoires</a:t>
            </a:r>
          </a:p>
        </p:txBody>
      </p:sp>
      <p:sp>
        <p:nvSpPr>
          <p:cNvPr id="5" name="ZoneTexte 4">
            <a:extLst>
              <a:ext uri="{FF2B5EF4-FFF2-40B4-BE49-F238E27FC236}">
                <a16:creationId xmlns:a16="http://schemas.microsoft.com/office/drawing/2014/main" id="{7D88756F-458B-1E4C-BBA5-BED6F6CEB80C}"/>
              </a:ext>
            </a:extLst>
          </p:cNvPr>
          <p:cNvSpPr txBox="1"/>
          <p:nvPr/>
        </p:nvSpPr>
        <p:spPr>
          <a:xfrm>
            <a:off x="2844101" y="4560529"/>
            <a:ext cx="7762671" cy="1477328"/>
          </a:xfrm>
          <a:prstGeom prst="rect">
            <a:avLst/>
          </a:prstGeom>
          <a:noFill/>
        </p:spPr>
        <p:txBody>
          <a:bodyPr wrap="square" rtlCol="0">
            <a:spAutoFit/>
          </a:bodyPr>
          <a:lstStyle/>
          <a:p>
            <a:r>
              <a:rPr lang="fr-FR" b="1" dirty="0">
                <a:latin typeface="Arial" panose="020B0604020202020204" pitchFamily="34" charset="0"/>
                <a:cs typeface="Arial" panose="020B0604020202020204" pitchFamily="34" charset="0"/>
              </a:rPr>
              <a:t>L’Histoire et les mémoires du génocide des Juifs et des Tziganes</a:t>
            </a:r>
            <a:r>
              <a:rPr lang="fr-FR" dirty="0">
                <a:latin typeface="Arial" panose="020B0604020202020204" pitchFamily="34" charset="0"/>
                <a:cs typeface="Arial" panose="020B0604020202020204" pitchFamily="34" charset="0"/>
              </a:rPr>
              <a:t>:</a:t>
            </a:r>
          </a:p>
          <a:p>
            <a:pPr marL="285750" indent="-285750">
              <a:buFontTx/>
              <a:buChar char="-"/>
            </a:pPr>
            <a:r>
              <a:rPr lang="fr-FR" dirty="0">
                <a:latin typeface="Arial" panose="020B0604020202020204" pitchFamily="34" charset="0"/>
                <a:cs typeface="Arial" panose="020B0604020202020204" pitchFamily="34" charset="0"/>
              </a:rPr>
              <a:t>Lieux de mémoire du génocide des Juifs et Tziganes</a:t>
            </a:r>
          </a:p>
          <a:p>
            <a:pPr marL="285750" indent="-285750">
              <a:buFontTx/>
              <a:buChar char="-"/>
            </a:pPr>
            <a:r>
              <a:rPr lang="fr-FR" dirty="0">
                <a:latin typeface="Arial" panose="020B0604020202020204" pitchFamily="34" charset="0"/>
                <a:cs typeface="Arial" panose="020B0604020202020204" pitchFamily="34" charset="0"/>
              </a:rPr>
              <a:t>Juger les crimes nazis après Nuremberg</a:t>
            </a:r>
          </a:p>
          <a:p>
            <a:pPr marL="285750" indent="-285750">
              <a:buFontTx/>
              <a:buChar char="-"/>
            </a:pPr>
            <a:r>
              <a:rPr lang="fr-FR" dirty="0">
                <a:latin typeface="Arial" panose="020B0604020202020204" pitchFamily="34" charset="0"/>
                <a:cs typeface="Arial" panose="020B0604020202020204" pitchFamily="34" charset="0"/>
              </a:rPr>
              <a:t>Le génocide dans la littérature et le cinéma</a:t>
            </a:r>
          </a:p>
          <a:p>
            <a:endParaRPr lang="fr-FR" dirty="0"/>
          </a:p>
        </p:txBody>
      </p:sp>
      <p:sp>
        <p:nvSpPr>
          <p:cNvPr id="57" name="Losange 56"/>
          <p:cNvSpPr/>
          <p:nvPr/>
        </p:nvSpPr>
        <p:spPr>
          <a:xfrm>
            <a:off x="4169582" y="133846"/>
            <a:ext cx="588179" cy="914400"/>
          </a:xfrm>
          <a:prstGeom prst="diamond">
            <a:avLst/>
          </a:prstGeom>
          <a:solidFill>
            <a:srgbClr val="6830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3</a:t>
            </a:r>
          </a:p>
        </p:txBody>
      </p:sp>
      <p:sp>
        <p:nvSpPr>
          <p:cNvPr id="7" name="ZoneTexte 6"/>
          <p:cNvSpPr txBox="1"/>
          <p:nvPr/>
        </p:nvSpPr>
        <p:spPr>
          <a:xfrm>
            <a:off x="3099862" y="6059074"/>
            <a:ext cx="8990426" cy="923330"/>
          </a:xfrm>
          <a:prstGeom prst="rect">
            <a:avLst/>
          </a:prstGeom>
          <a:noFill/>
        </p:spPr>
        <p:txBody>
          <a:bodyPr wrap="square" rtlCol="0">
            <a:spAutoFit/>
          </a:bodyPr>
          <a:lstStyle/>
          <a:p>
            <a:pPr algn="ctr"/>
            <a:r>
              <a:rPr lang="fr-FR" b="1" dirty="0">
                <a:latin typeface="Arial" panose="020B0604020202020204" pitchFamily="34" charset="0"/>
                <a:cs typeface="Arial" panose="020B0604020202020204" pitchFamily="34" charset="0"/>
              </a:rPr>
              <a:t>HISTOIRE / MEMOIRES / JUSTICE / REPRESENTATIONS / RECONSTRUCTION</a:t>
            </a:r>
          </a:p>
          <a:p>
            <a:pPr algn="ctr"/>
            <a:r>
              <a:rPr lang="fr-FR" b="1" dirty="0">
                <a:latin typeface="Arial" panose="020B0604020202020204" pitchFamily="34" charset="0"/>
                <a:cs typeface="Arial" panose="020B0604020202020204" pitchFamily="34" charset="0"/>
              </a:rPr>
              <a:t>CONFLIT MAJEUR / GENOCIDE / CRIME CONTRE L’HUMANITE - DE MASSE</a:t>
            </a:r>
          </a:p>
          <a:p>
            <a:endParaRPr lang="fr-FR" dirty="0"/>
          </a:p>
        </p:txBody>
      </p:sp>
      <p:sp>
        <p:nvSpPr>
          <p:cNvPr id="9" name="ZoneTexte 8"/>
          <p:cNvSpPr txBox="1"/>
          <p:nvPr/>
        </p:nvSpPr>
        <p:spPr>
          <a:xfrm>
            <a:off x="-1" y="6093336"/>
            <a:ext cx="2971801" cy="646331"/>
          </a:xfrm>
          <a:prstGeom prst="rect">
            <a:avLst/>
          </a:prstGeom>
          <a:noFill/>
        </p:spPr>
        <p:txBody>
          <a:bodyPr wrap="square" rtlCol="0">
            <a:spAutoFit/>
          </a:bodyPr>
          <a:lstStyle/>
          <a:p>
            <a:r>
              <a:rPr lang="fr-FR" dirty="0">
                <a:solidFill>
                  <a:srgbClr val="002060"/>
                </a:solidFill>
              </a:rPr>
              <a:t>XX</a:t>
            </a:r>
            <a:r>
              <a:rPr lang="fr-FR" baseline="30000" dirty="0">
                <a:solidFill>
                  <a:srgbClr val="002060"/>
                </a:solidFill>
              </a:rPr>
              <a:t>e</a:t>
            </a:r>
            <a:r>
              <a:rPr lang="fr-FR" dirty="0">
                <a:solidFill>
                  <a:srgbClr val="002060"/>
                </a:solidFill>
              </a:rPr>
              <a:t> s. à nos jours</a:t>
            </a:r>
          </a:p>
          <a:p>
            <a:r>
              <a:rPr lang="fr-FR" dirty="0">
                <a:solidFill>
                  <a:srgbClr val="7030A0"/>
                </a:solidFill>
              </a:rPr>
              <a:t>Local/national/international</a:t>
            </a:r>
            <a:endParaRPr lang="fr-FR" dirty="0"/>
          </a:p>
        </p:txBody>
      </p:sp>
      <p:sp>
        <p:nvSpPr>
          <p:cNvPr id="29" name="Rectangle à coins arrondis 28"/>
          <p:cNvSpPr/>
          <p:nvPr/>
        </p:nvSpPr>
        <p:spPr>
          <a:xfrm>
            <a:off x="9935713" y="3430290"/>
            <a:ext cx="2098871" cy="3774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Génocide des Tutsis</a:t>
            </a:r>
          </a:p>
        </p:txBody>
      </p:sp>
      <p:sp>
        <p:nvSpPr>
          <p:cNvPr id="30" name="Rectangle à coins arrondis 29"/>
          <p:cNvSpPr/>
          <p:nvPr/>
        </p:nvSpPr>
        <p:spPr>
          <a:xfrm>
            <a:off x="10677276" y="4426883"/>
            <a:ext cx="1371130" cy="416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TPIY</a:t>
            </a:r>
          </a:p>
        </p:txBody>
      </p:sp>
      <p:sp>
        <p:nvSpPr>
          <p:cNvPr id="37" name="Rectangle à coins arrondis 36"/>
          <p:cNvSpPr/>
          <p:nvPr/>
        </p:nvSpPr>
        <p:spPr>
          <a:xfrm>
            <a:off x="1" y="5997608"/>
            <a:ext cx="2716038" cy="698624"/>
          </a:xfrm>
          <a:prstGeom prst="roundRect">
            <a:avLst/>
          </a:prstGeom>
          <a:noFill/>
          <a:ln>
            <a:solidFill>
              <a:srgbClr val="E75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à coins arrondis 38"/>
          <p:cNvSpPr/>
          <p:nvPr/>
        </p:nvSpPr>
        <p:spPr>
          <a:xfrm>
            <a:off x="3148326" y="5952891"/>
            <a:ext cx="8886258" cy="865287"/>
          </a:xfrm>
          <a:prstGeom prst="roundRect">
            <a:avLst/>
          </a:prstGeom>
          <a:noFill/>
          <a:ln>
            <a:solidFill>
              <a:srgbClr val="E87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63690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35C970E-BA7F-494D-8C30-4AB88732CD8F}"/>
              </a:ext>
            </a:extLst>
          </p:cNvPr>
          <p:cNvSpPr/>
          <p:nvPr/>
        </p:nvSpPr>
        <p:spPr>
          <a:xfrm>
            <a:off x="2590259" y="2227575"/>
            <a:ext cx="8242266" cy="2003625"/>
          </a:xfrm>
          <a:prstGeom prst="rect">
            <a:avLst/>
          </a:prstGeom>
        </p:spPr>
        <p:txBody>
          <a:bodyPr wrap="square">
            <a:spAutoFit/>
          </a:bodyPr>
          <a:lstStyle/>
          <a:p>
            <a:pPr marL="285750" indent="-285750">
              <a:lnSpc>
                <a:spcPct val="115000"/>
              </a:lnSpc>
              <a:spcAft>
                <a:spcPts val="0"/>
              </a:spcAft>
              <a:buFontTx/>
              <a:buChar char="-"/>
            </a:pPr>
            <a:r>
              <a:rPr lang="fr-FR" dirty="0">
                <a:latin typeface="Arial" panose="020B0604020202020204" pitchFamily="34" charset="0"/>
                <a:cs typeface="Arial" panose="020B0604020202020204" pitchFamily="34" charset="0"/>
              </a:rPr>
              <a:t>Faire saisir dimension politique associée au patrimoine et conflits qui peuvent lui être associés</a:t>
            </a:r>
          </a:p>
          <a:p>
            <a:pPr marL="285750" indent="-285750">
              <a:lnSpc>
                <a:spcPct val="115000"/>
              </a:lnSpc>
              <a:spcAft>
                <a:spcPts val="0"/>
              </a:spcAft>
              <a:buFontTx/>
              <a:buChar char="-"/>
            </a:pPr>
            <a:r>
              <a:rPr lang="fr-FR" dirty="0">
                <a:latin typeface="Arial" panose="020B0604020202020204" pitchFamily="34" charset="0"/>
                <a:cs typeface="Arial" panose="020B0604020202020204" pitchFamily="34" charset="0"/>
              </a:rPr>
              <a:t>Montrer comment valorisation et protection du patrimoine peuvent être vecteurs de développement mais aussi sources de tensions et de concurrences, comment le patrimoine peut être instrumentalisé</a:t>
            </a:r>
          </a:p>
          <a:p>
            <a:pPr marL="285750" indent="-285750">
              <a:lnSpc>
                <a:spcPct val="115000"/>
              </a:lnSpc>
              <a:spcAft>
                <a:spcPts val="0"/>
              </a:spcAft>
              <a:buFontTx/>
              <a:buChar char="-"/>
            </a:pPr>
            <a:endParaRPr lang="fr-FR" dirty="0"/>
          </a:p>
        </p:txBody>
      </p:sp>
      <p:sp>
        <p:nvSpPr>
          <p:cNvPr id="3" name="ZoneTexte 2">
            <a:extLst>
              <a:ext uri="{FF2B5EF4-FFF2-40B4-BE49-F238E27FC236}">
                <a16:creationId xmlns:a16="http://schemas.microsoft.com/office/drawing/2014/main" id="{1A75123A-B16E-BE45-A065-E6F8548E9D96}"/>
              </a:ext>
            </a:extLst>
          </p:cNvPr>
          <p:cNvSpPr txBox="1"/>
          <p:nvPr/>
        </p:nvSpPr>
        <p:spPr>
          <a:xfrm>
            <a:off x="2683899" y="1054255"/>
            <a:ext cx="7038905" cy="1200329"/>
          </a:xfrm>
          <a:prstGeom prst="rect">
            <a:avLst/>
          </a:prstGeom>
          <a:noFill/>
        </p:spPr>
        <p:txBody>
          <a:bodyPr wrap="square" rtlCol="0">
            <a:spAutoFit/>
          </a:bodyPr>
          <a:lstStyle/>
          <a:p>
            <a:pPr marL="285750" indent="-285750">
              <a:buFontTx/>
              <a:buChar char="-"/>
            </a:pPr>
            <a:r>
              <a:rPr lang="fr-FR" dirty="0">
                <a:latin typeface="Arial" panose="020B0604020202020204" pitchFamily="34" charset="0"/>
                <a:cs typeface="Arial" panose="020B0604020202020204" pitchFamily="34" charset="0"/>
              </a:rPr>
              <a:t>Connaître ce que recouvre aujourd’hui la notion de patrimoine, </a:t>
            </a:r>
          </a:p>
          <a:p>
            <a:r>
              <a:rPr lang="fr-FR" dirty="0">
                <a:latin typeface="Arial" panose="020B0604020202020204" pitchFamily="34" charset="0"/>
                <a:cs typeface="Arial" panose="020B0604020202020204" pitchFamily="34" charset="0"/>
              </a:rPr>
              <a:t>matériel et immatériel, dans ses dimensions historiques et </a:t>
            </a:r>
          </a:p>
          <a:p>
            <a:r>
              <a:rPr lang="fr-FR" dirty="0">
                <a:latin typeface="Arial" panose="020B0604020202020204" pitchFamily="34" charset="0"/>
                <a:cs typeface="Arial" panose="020B0604020202020204" pitchFamily="34" charset="0"/>
              </a:rPr>
              <a:t>géographiques</a:t>
            </a:r>
          </a:p>
          <a:p>
            <a:pPr marL="285750" indent="-285750">
              <a:buFontTx/>
              <a:buChar char="-"/>
            </a:pPr>
            <a:r>
              <a:rPr lang="fr-FR" dirty="0">
                <a:latin typeface="Arial" panose="020B0604020202020204" pitchFamily="34" charset="0"/>
                <a:cs typeface="Arial" panose="020B0604020202020204" pitchFamily="34" charset="0"/>
              </a:rPr>
              <a:t>Comprendre enjeux géopolitiques associés</a:t>
            </a:r>
          </a:p>
        </p:txBody>
      </p:sp>
      <p:sp>
        <p:nvSpPr>
          <p:cNvPr id="29" name="Rectangle à coins arrondis 28"/>
          <p:cNvSpPr/>
          <p:nvPr/>
        </p:nvSpPr>
        <p:spPr>
          <a:xfrm>
            <a:off x="6900899" y="5456400"/>
            <a:ext cx="3592991" cy="321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à coins arrondis 27"/>
          <p:cNvSpPr/>
          <p:nvPr/>
        </p:nvSpPr>
        <p:spPr>
          <a:xfrm>
            <a:off x="3488268" y="4694625"/>
            <a:ext cx="3885785" cy="2262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re 3">
            <a:extLst>
              <a:ext uri="{FF2B5EF4-FFF2-40B4-BE49-F238E27FC236}">
                <a16:creationId xmlns:a16="http://schemas.microsoft.com/office/drawing/2014/main" id="{7E6AEA5E-1B25-FB40-BB43-E3F2753E6F0E}"/>
              </a:ext>
            </a:extLst>
          </p:cNvPr>
          <p:cNvSpPr>
            <a:spLocks noGrp="1"/>
          </p:cNvSpPr>
          <p:nvPr>
            <p:ph type="title"/>
          </p:nvPr>
        </p:nvSpPr>
        <p:spPr>
          <a:xfrm>
            <a:off x="134162" y="96106"/>
            <a:ext cx="4171749" cy="906269"/>
          </a:xfrm>
        </p:spPr>
        <p:txBody>
          <a:bodyPr>
            <a:normAutofit fontScale="90000"/>
          </a:bodyPr>
          <a:lstStyle/>
          <a:p>
            <a:r>
              <a:rPr lang="fr-FR" sz="2000" dirty="0">
                <a:latin typeface="+mn-lt"/>
              </a:rPr>
              <a:t>6 thèmes pour </a:t>
            </a:r>
            <a:r>
              <a:rPr lang="fr-FR" sz="2000" dirty="0">
                <a:solidFill>
                  <a:srgbClr val="683086"/>
                </a:solidFill>
                <a:latin typeface="+mn-lt"/>
              </a:rPr>
              <a:t>acquérir des clés de compréhension du monde contemporain</a:t>
            </a:r>
            <a:r>
              <a:rPr lang="fr-FR" sz="2000" dirty="0">
                <a:latin typeface="+mn-lt"/>
              </a:rPr>
              <a:t> </a:t>
            </a:r>
          </a:p>
        </p:txBody>
      </p:sp>
      <p:grpSp>
        <p:nvGrpSpPr>
          <p:cNvPr id="10" name="Groupe 9">
            <a:extLst>
              <a:ext uri="{FF2B5EF4-FFF2-40B4-BE49-F238E27FC236}">
                <a16:creationId xmlns:a16="http://schemas.microsoft.com/office/drawing/2014/main" id="{7E7F7DBA-7DCC-E343-AC10-4D71CE78D723}"/>
              </a:ext>
            </a:extLst>
          </p:cNvPr>
          <p:cNvGrpSpPr/>
          <p:nvPr/>
        </p:nvGrpSpPr>
        <p:grpSpPr>
          <a:xfrm>
            <a:off x="8443775" y="-127196"/>
            <a:ext cx="3748225" cy="1395557"/>
            <a:chOff x="87798" y="963157"/>
            <a:chExt cx="12358416" cy="3737819"/>
          </a:xfrm>
        </p:grpSpPr>
        <p:grpSp>
          <p:nvGrpSpPr>
            <p:cNvPr id="11" name="Groupe 10">
              <a:extLst>
                <a:ext uri="{FF2B5EF4-FFF2-40B4-BE49-F238E27FC236}">
                  <a16:creationId xmlns:a16="http://schemas.microsoft.com/office/drawing/2014/main" id="{DB38CAB9-89B5-824A-8290-9437E6700023}"/>
                </a:ext>
              </a:extLst>
            </p:cNvPr>
            <p:cNvGrpSpPr/>
            <p:nvPr/>
          </p:nvGrpSpPr>
          <p:grpSpPr>
            <a:xfrm>
              <a:off x="8894828" y="963157"/>
              <a:ext cx="3551386" cy="2681002"/>
              <a:chOff x="4272913" y="3302894"/>
              <a:chExt cx="4034754" cy="3452778"/>
            </a:xfrm>
          </p:grpSpPr>
          <p:sp>
            <p:nvSpPr>
              <p:cNvPr id="21" name="Shape 71">
                <a:extLst>
                  <a:ext uri="{FF2B5EF4-FFF2-40B4-BE49-F238E27FC236}">
                    <a16:creationId xmlns:a16="http://schemas.microsoft.com/office/drawing/2014/main" id="{25818F6D-77A8-6549-A255-6D121FB1C5D8}"/>
                  </a:ext>
                </a:extLst>
              </p:cNvPr>
              <p:cNvSpPr>
                <a:spLocks/>
              </p:cNvSpPr>
              <p:nvPr>
                <p:custDataLst>
                  <p:tags r:id="rId6"/>
                </p:custDataLst>
              </p:nvPr>
            </p:nvSpPr>
            <p:spPr bwMode="auto">
              <a:xfrm rot="11015918">
                <a:off x="4272913" y="3302894"/>
                <a:ext cx="3994851" cy="3452778"/>
              </a:xfrm>
              <a:custGeom>
                <a:avLst/>
                <a:gdLst>
                  <a:gd name="T0" fmla="*/ 1901127 w 21540"/>
                  <a:gd name="T1" fmla="*/ 1867525 h 21555"/>
                  <a:gd name="T2" fmla="*/ 1901127 w 21540"/>
                  <a:gd name="T3" fmla="*/ 1867525 h 21555"/>
                  <a:gd name="T4" fmla="*/ 1901127 w 21540"/>
                  <a:gd name="T5" fmla="*/ 1867525 h 21555"/>
                  <a:gd name="T6" fmla="*/ 1901127 w 21540"/>
                  <a:gd name="T7" fmla="*/ 1867525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919DFF"/>
              </a:solidFill>
              <a:ln>
                <a:noFill/>
              </a:ln>
            </p:spPr>
            <p:txBody>
              <a:bodyPr lIns="25400" tIns="25400" rIns="25400" bIns="25400" anchor="ctr"/>
              <a:lstStyle/>
              <a:p>
                <a:endParaRPr lang="fr-FR" sz="900" dirty="0"/>
              </a:p>
            </p:txBody>
          </p:sp>
          <p:sp>
            <p:nvSpPr>
              <p:cNvPr id="22" name="Shape 67">
                <a:extLst>
                  <a:ext uri="{FF2B5EF4-FFF2-40B4-BE49-F238E27FC236}">
                    <a16:creationId xmlns:a16="http://schemas.microsoft.com/office/drawing/2014/main" id="{8F80516E-A885-B94C-A992-930FBC3A6AE1}"/>
                  </a:ext>
                </a:extLst>
              </p:cNvPr>
              <p:cNvSpPr>
                <a:spLocks noChangeArrowheads="1"/>
              </p:cNvSpPr>
              <p:nvPr>
                <p:custDataLst>
                  <p:tags r:id="rId7"/>
                </p:custDataLst>
              </p:nvPr>
            </p:nvSpPr>
            <p:spPr bwMode="auto">
              <a:xfrm>
                <a:off x="4490216" y="5168342"/>
                <a:ext cx="3817451" cy="36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style>
              <a:lnRef idx="0">
                <a:scrgbClr r="0" g="0" b="0"/>
              </a:lnRef>
              <a:fillRef idx="0">
                <a:scrgbClr r="0" g="0" b="0"/>
              </a:fillRef>
              <a:effectRef idx="0">
                <a:scrgbClr r="0" g="0" b="0"/>
              </a:effectRef>
              <a:fontRef idx="minor">
                <a:schemeClr val="accent1"/>
              </a:fontRef>
            </p:style>
            <p:txBody>
              <a:bodyPr lIns="25400" tIns="25400" rIns="25400" bIns="25400"/>
              <a:lstStyle/>
              <a:p>
                <a:pPr algn="ctr"/>
                <a:r>
                  <a:rPr lang="fr-FR" sz="900" b="1" dirty="0">
                    <a:solidFill>
                      <a:srgbClr val="002060"/>
                    </a:solidFill>
                  </a:rPr>
                  <a:t>Sciences politiques</a:t>
                </a:r>
              </a:p>
            </p:txBody>
          </p:sp>
        </p:grpSp>
        <p:grpSp>
          <p:nvGrpSpPr>
            <p:cNvPr id="12" name="Groupe 11">
              <a:extLst>
                <a:ext uri="{FF2B5EF4-FFF2-40B4-BE49-F238E27FC236}">
                  <a16:creationId xmlns:a16="http://schemas.microsoft.com/office/drawing/2014/main" id="{2063E978-A01A-0449-B5A4-E88080B2DD56}"/>
                </a:ext>
              </a:extLst>
            </p:cNvPr>
            <p:cNvGrpSpPr/>
            <p:nvPr/>
          </p:nvGrpSpPr>
          <p:grpSpPr>
            <a:xfrm>
              <a:off x="5803201" y="1039613"/>
              <a:ext cx="3532462" cy="3218396"/>
              <a:chOff x="3285794" y="322833"/>
              <a:chExt cx="4073139" cy="4216830"/>
            </a:xfrm>
          </p:grpSpPr>
          <p:sp>
            <p:nvSpPr>
              <p:cNvPr id="19" name="Shape 71">
                <a:extLst>
                  <a:ext uri="{FF2B5EF4-FFF2-40B4-BE49-F238E27FC236}">
                    <a16:creationId xmlns:a16="http://schemas.microsoft.com/office/drawing/2014/main" id="{01372767-AE8A-E64B-A1C6-25F4A4F6B472}"/>
                  </a:ext>
                </a:extLst>
              </p:cNvPr>
              <p:cNvSpPr>
                <a:spLocks/>
              </p:cNvSpPr>
              <p:nvPr>
                <p:custDataLst>
                  <p:tags r:id="rId4"/>
                </p:custDataLst>
              </p:nvPr>
            </p:nvSpPr>
            <p:spPr bwMode="auto">
              <a:xfrm rot="3600000">
                <a:off x="3078498" y="530129"/>
                <a:ext cx="4216830" cy="3802238"/>
              </a:xfrm>
              <a:custGeom>
                <a:avLst/>
                <a:gdLst>
                  <a:gd name="T0" fmla="*/ 1901127 w 21540"/>
                  <a:gd name="T1" fmla="*/ 1867525 h 21555"/>
                  <a:gd name="T2" fmla="*/ 1901127 w 21540"/>
                  <a:gd name="T3" fmla="*/ 1867525 h 21555"/>
                  <a:gd name="T4" fmla="*/ 1901127 w 21540"/>
                  <a:gd name="T5" fmla="*/ 1867525 h 21555"/>
                  <a:gd name="T6" fmla="*/ 1901127 w 21540"/>
                  <a:gd name="T7" fmla="*/ 1867525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E7593F"/>
              </a:solidFill>
              <a:ln>
                <a:noFill/>
              </a:ln>
            </p:spPr>
            <p:txBody>
              <a:bodyPr lIns="25400" tIns="25400" rIns="25400" bIns="25400" anchor="ctr"/>
              <a:lstStyle/>
              <a:p>
                <a:endParaRPr lang="fr-FR" sz="900"/>
              </a:p>
            </p:txBody>
          </p:sp>
          <p:sp>
            <p:nvSpPr>
              <p:cNvPr id="20" name="Shape 75">
                <a:extLst>
                  <a:ext uri="{FF2B5EF4-FFF2-40B4-BE49-F238E27FC236}">
                    <a16:creationId xmlns:a16="http://schemas.microsoft.com/office/drawing/2014/main" id="{7CAA2387-72DD-C044-9F35-7621A2F9BFDD}"/>
                  </a:ext>
                </a:extLst>
              </p:cNvPr>
              <p:cNvSpPr>
                <a:spLocks noChangeArrowheads="1"/>
              </p:cNvSpPr>
              <p:nvPr>
                <p:custDataLst>
                  <p:tags r:id="rId5"/>
                </p:custDataLst>
              </p:nvPr>
            </p:nvSpPr>
            <p:spPr bwMode="auto">
              <a:xfrm>
                <a:off x="3951114" y="2038397"/>
                <a:ext cx="3407819" cy="62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lstStyle/>
              <a:p>
                <a:pPr algn="ctr"/>
                <a:r>
                  <a:rPr lang="fr-FR" sz="900" b="1" dirty="0">
                    <a:solidFill>
                      <a:srgbClr val="992918"/>
                    </a:solidFill>
                  </a:rPr>
                  <a:t>Géopolitique</a:t>
                </a:r>
                <a:endParaRPr lang="fr-FR" sz="900" dirty="0">
                  <a:solidFill>
                    <a:srgbClr val="992918"/>
                  </a:solidFill>
                </a:endParaRPr>
              </a:p>
            </p:txBody>
          </p:sp>
        </p:grpSp>
        <p:grpSp>
          <p:nvGrpSpPr>
            <p:cNvPr id="13" name="Groupe 12">
              <a:extLst>
                <a:ext uri="{FF2B5EF4-FFF2-40B4-BE49-F238E27FC236}">
                  <a16:creationId xmlns:a16="http://schemas.microsoft.com/office/drawing/2014/main" id="{A5064DE8-0DFA-CB43-BA3F-2320764205FA}"/>
                </a:ext>
              </a:extLst>
            </p:cNvPr>
            <p:cNvGrpSpPr/>
            <p:nvPr>
              <p:custDataLst>
                <p:tags r:id="rId1"/>
              </p:custDataLst>
            </p:nvPr>
          </p:nvGrpSpPr>
          <p:grpSpPr>
            <a:xfrm>
              <a:off x="3154496" y="1450822"/>
              <a:ext cx="3837047" cy="2872109"/>
              <a:chOff x="896672" y="7545243"/>
              <a:chExt cx="8717188" cy="7115953"/>
            </a:xfrm>
          </p:grpSpPr>
          <p:sp>
            <p:nvSpPr>
              <p:cNvPr id="17" name="Shape 69">
                <a:extLst>
                  <a:ext uri="{FF2B5EF4-FFF2-40B4-BE49-F238E27FC236}">
                    <a16:creationId xmlns:a16="http://schemas.microsoft.com/office/drawing/2014/main" id="{52A18498-E45C-0143-94AB-76D0C7F6C74A}"/>
                  </a:ext>
                </a:extLst>
              </p:cNvPr>
              <p:cNvSpPr>
                <a:spLocks/>
              </p:cNvSpPr>
              <p:nvPr/>
            </p:nvSpPr>
            <p:spPr bwMode="auto">
              <a:xfrm rot="20634459">
                <a:off x="896672" y="7545243"/>
                <a:ext cx="8717188" cy="7115953"/>
              </a:xfrm>
              <a:custGeom>
                <a:avLst/>
                <a:gdLst>
                  <a:gd name="T0" fmla="*/ 3559867 w 21540"/>
                  <a:gd name="T1" fmla="*/ 3496945 h 21555"/>
                  <a:gd name="T2" fmla="*/ 3559867 w 21540"/>
                  <a:gd name="T3" fmla="*/ 3496945 h 21555"/>
                  <a:gd name="T4" fmla="*/ 3559867 w 21540"/>
                  <a:gd name="T5" fmla="*/ 3496945 h 21555"/>
                  <a:gd name="T6" fmla="*/ 3559867 w 21540"/>
                  <a:gd name="T7" fmla="*/ 3496945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FF8D09"/>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nchor="ctr"/>
              <a:lstStyle/>
              <a:p>
                <a:endParaRPr lang="fr-FR" sz="900" dirty="0"/>
              </a:p>
            </p:txBody>
          </p:sp>
          <p:sp>
            <p:nvSpPr>
              <p:cNvPr id="18" name="Shape 75">
                <a:extLst>
                  <a:ext uri="{FF2B5EF4-FFF2-40B4-BE49-F238E27FC236}">
                    <a16:creationId xmlns:a16="http://schemas.microsoft.com/office/drawing/2014/main" id="{2D2450F7-EC5A-E44D-80B7-B9C3B6EF0890}"/>
                  </a:ext>
                </a:extLst>
              </p:cNvPr>
              <p:cNvSpPr>
                <a:spLocks noChangeArrowheads="1"/>
              </p:cNvSpPr>
              <p:nvPr/>
            </p:nvSpPr>
            <p:spPr bwMode="auto">
              <a:xfrm>
                <a:off x="1770370" y="9961529"/>
                <a:ext cx="6667604" cy="114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lstStyle/>
              <a:p>
                <a:pPr algn="ctr"/>
                <a:r>
                  <a:rPr lang="fr-FR" sz="900" b="1" dirty="0">
                    <a:solidFill>
                      <a:schemeClr val="bg1"/>
                    </a:solidFill>
                  </a:rPr>
                  <a:t>Géographie  </a:t>
                </a:r>
              </a:p>
            </p:txBody>
          </p:sp>
        </p:grpSp>
        <p:grpSp>
          <p:nvGrpSpPr>
            <p:cNvPr id="14" name="Groupe 13">
              <a:extLst>
                <a:ext uri="{FF2B5EF4-FFF2-40B4-BE49-F238E27FC236}">
                  <a16:creationId xmlns:a16="http://schemas.microsoft.com/office/drawing/2014/main" id="{B343A271-9E43-6244-A554-1753F33AAA2B}"/>
                </a:ext>
              </a:extLst>
            </p:cNvPr>
            <p:cNvGrpSpPr/>
            <p:nvPr/>
          </p:nvGrpSpPr>
          <p:grpSpPr>
            <a:xfrm>
              <a:off x="87798" y="1456647"/>
              <a:ext cx="3644893" cy="3244329"/>
              <a:chOff x="-49134" y="2067092"/>
              <a:chExt cx="3757754" cy="3762175"/>
            </a:xfrm>
          </p:grpSpPr>
          <p:sp>
            <p:nvSpPr>
              <p:cNvPr id="15" name="Shape 70">
                <a:extLst>
                  <a:ext uri="{FF2B5EF4-FFF2-40B4-BE49-F238E27FC236}">
                    <a16:creationId xmlns:a16="http://schemas.microsoft.com/office/drawing/2014/main" id="{8B5E764E-B8D1-E042-BA85-38571F33B323}"/>
                  </a:ext>
                </a:extLst>
              </p:cNvPr>
              <p:cNvSpPr>
                <a:spLocks/>
              </p:cNvSpPr>
              <p:nvPr>
                <p:custDataLst>
                  <p:tags r:id="rId2"/>
                </p:custDataLst>
              </p:nvPr>
            </p:nvSpPr>
            <p:spPr bwMode="auto">
              <a:xfrm rot="2700000">
                <a:off x="-82473" y="2100431"/>
                <a:ext cx="3762175" cy="3695497"/>
              </a:xfrm>
              <a:custGeom>
                <a:avLst/>
                <a:gdLst>
                  <a:gd name="T0" fmla="*/ 2328578 w 21540"/>
                  <a:gd name="T1" fmla="*/ 2287420 h 21555"/>
                  <a:gd name="T2" fmla="*/ 2328578 w 21540"/>
                  <a:gd name="T3" fmla="*/ 2287420 h 21555"/>
                  <a:gd name="T4" fmla="*/ 2328578 w 21540"/>
                  <a:gd name="T5" fmla="*/ 2287420 h 21555"/>
                  <a:gd name="T6" fmla="*/ 2328578 w 21540"/>
                  <a:gd name="T7" fmla="*/ 2287420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336699"/>
              </a:solidFill>
              <a:ln>
                <a:noFill/>
              </a:ln>
            </p:spPr>
            <p:txBody>
              <a:bodyPr lIns="25400" tIns="25400" rIns="25400" bIns="25400" anchor="ctr"/>
              <a:lstStyle/>
              <a:p>
                <a:endParaRPr lang="fr-FR" sz="900" dirty="0"/>
              </a:p>
            </p:txBody>
          </p:sp>
          <p:sp>
            <p:nvSpPr>
              <p:cNvPr id="16" name="Shape 75">
                <a:extLst>
                  <a:ext uri="{FF2B5EF4-FFF2-40B4-BE49-F238E27FC236}">
                    <a16:creationId xmlns:a16="http://schemas.microsoft.com/office/drawing/2014/main" id="{A26C9B9D-419A-D340-9572-614CE6E96326}"/>
                  </a:ext>
                </a:extLst>
              </p:cNvPr>
              <p:cNvSpPr>
                <a:spLocks noChangeArrowheads="1"/>
              </p:cNvSpPr>
              <p:nvPr>
                <p:custDataLst>
                  <p:tags r:id="rId3"/>
                </p:custDataLst>
              </p:nvPr>
            </p:nvSpPr>
            <p:spPr bwMode="auto">
              <a:xfrm>
                <a:off x="43521" y="3447044"/>
                <a:ext cx="3665099" cy="621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lstStyle/>
              <a:p>
                <a:pPr algn="ctr"/>
                <a:r>
                  <a:rPr lang="fr-FR" sz="900" b="1" dirty="0">
                    <a:solidFill>
                      <a:schemeClr val="bg1"/>
                    </a:solidFill>
                  </a:rPr>
                  <a:t>Histoire</a:t>
                </a:r>
              </a:p>
            </p:txBody>
          </p:sp>
        </p:grpSp>
      </p:grpSp>
      <p:grpSp>
        <p:nvGrpSpPr>
          <p:cNvPr id="25" name="Grouper 13">
            <a:extLst>
              <a:ext uri="{FF2B5EF4-FFF2-40B4-BE49-F238E27FC236}">
                <a16:creationId xmlns:a16="http://schemas.microsoft.com/office/drawing/2014/main" id="{9F86BC36-5E62-6F4B-99E8-7D1BF61B0DF4}"/>
              </a:ext>
            </a:extLst>
          </p:cNvPr>
          <p:cNvGrpSpPr/>
          <p:nvPr/>
        </p:nvGrpSpPr>
        <p:grpSpPr>
          <a:xfrm>
            <a:off x="134161" y="1182631"/>
            <a:ext cx="2268499" cy="1096157"/>
            <a:chOff x="307563" y="1856506"/>
            <a:chExt cx="1459451" cy="651301"/>
          </a:xfrm>
        </p:grpSpPr>
        <p:sp>
          <p:nvSpPr>
            <p:cNvPr id="26" name="Ellipse 25">
              <a:extLst>
                <a:ext uri="{FF2B5EF4-FFF2-40B4-BE49-F238E27FC236}">
                  <a16:creationId xmlns:a16="http://schemas.microsoft.com/office/drawing/2014/main" id="{B1394B6C-D495-274F-A4B2-A5C19BFBFCE3}"/>
                </a:ext>
              </a:extLst>
            </p:cNvPr>
            <p:cNvSpPr/>
            <p:nvPr/>
          </p:nvSpPr>
          <p:spPr>
            <a:xfrm>
              <a:off x="307563" y="1856506"/>
              <a:ext cx="1459451" cy="651301"/>
            </a:xfrm>
            <a:prstGeom prst="ellipse">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7" name="ZoneTexte 26">
              <a:extLst>
                <a:ext uri="{FF2B5EF4-FFF2-40B4-BE49-F238E27FC236}">
                  <a16:creationId xmlns:a16="http://schemas.microsoft.com/office/drawing/2014/main" id="{1E8D2C47-F7C3-0647-96AF-01AC12C60AB1}"/>
                </a:ext>
              </a:extLst>
            </p:cNvPr>
            <p:cNvSpPr txBox="1"/>
            <p:nvPr/>
          </p:nvSpPr>
          <p:spPr>
            <a:xfrm>
              <a:off x="363171" y="2047734"/>
              <a:ext cx="1360018" cy="347454"/>
            </a:xfrm>
            <a:prstGeom prst="rect">
              <a:avLst/>
            </a:prstGeom>
            <a:noFill/>
          </p:spPr>
          <p:txBody>
            <a:bodyPr wrap="square" rtlCol="0">
              <a:spAutoFit/>
            </a:bodyPr>
            <a:lstStyle/>
            <a:p>
              <a:pPr algn="ctr"/>
              <a:r>
                <a:rPr lang="fr-FR" sz="1600" dirty="0">
                  <a:solidFill>
                    <a:srgbClr val="3366FF"/>
                  </a:solidFill>
                </a:rPr>
                <a:t>L’orientation générale du thème</a:t>
              </a:r>
            </a:p>
          </p:txBody>
        </p:sp>
      </p:grpSp>
      <p:grpSp>
        <p:nvGrpSpPr>
          <p:cNvPr id="31" name="Grouper 13">
            <a:extLst>
              <a:ext uri="{FF2B5EF4-FFF2-40B4-BE49-F238E27FC236}">
                <a16:creationId xmlns:a16="http://schemas.microsoft.com/office/drawing/2014/main" id="{C6C72EDE-28FB-AD4D-A4E1-07195ECA0870}"/>
              </a:ext>
            </a:extLst>
          </p:cNvPr>
          <p:cNvGrpSpPr/>
          <p:nvPr/>
        </p:nvGrpSpPr>
        <p:grpSpPr>
          <a:xfrm>
            <a:off x="134159" y="3071120"/>
            <a:ext cx="2268499" cy="1096157"/>
            <a:chOff x="307563" y="1856506"/>
            <a:chExt cx="1459451" cy="651301"/>
          </a:xfrm>
        </p:grpSpPr>
        <p:sp>
          <p:nvSpPr>
            <p:cNvPr id="32" name="Ellipse 31">
              <a:extLst>
                <a:ext uri="{FF2B5EF4-FFF2-40B4-BE49-F238E27FC236}">
                  <a16:creationId xmlns:a16="http://schemas.microsoft.com/office/drawing/2014/main" id="{30308D1F-912F-754A-BDE9-7354DEC8AB5E}"/>
                </a:ext>
              </a:extLst>
            </p:cNvPr>
            <p:cNvSpPr/>
            <p:nvPr/>
          </p:nvSpPr>
          <p:spPr>
            <a:xfrm>
              <a:off x="307563" y="1856506"/>
              <a:ext cx="1459451" cy="651301"/>
            </a:xfrm>
            <a:prstGeom prst="ellipse">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3" name="ZoneTexte 32">
              <a:extLst>
                <a:ext uri="{FF2B5EF4-FFF2-40B4-BE49-F238E27FC236}">
                  <a16:creationId xmlns:a16="http://schemas.microsoft.com/office/drawing/2014/main" id="{B06C2F8E-1FE8-6E45-B77C-8D233C01FC7C}"/>
                </a:ext>
              </a:extLst>
            </p:cNvPr>
            <p:cNvSpPr txBox="1"/>
            <p:nvPr/>
          </p:nvSpPr>
          <p:spPr>
            <a:xfrm>
              <a:off x="363171" y="2047734"/>
              <a:ext cx="1360018" cy="201158"/>
            </a:xfrm>
            <a:prstGeom prst="rect">
              <a:avLst/>
            </a:prstGeom>
            <a:noFill/>
          </p:spPr>
          <p:txBody>
            <a:bodyPr wrap="square" rtlCol="0">
              <a:spAutoFit/>
            </a:bodyPr>
            <a:lstStyle/>
            <a:p>
              <a:pPr algn="ctr"/>
              <a:r>
                <a:rPr lang="fr-FR" sz="1600" dirty="0">
                  <a:solidFill>
                    <a:srgbClr val="3366FF"/>
                  </a:solidFill>
                </a:rPr>
                <a:t>Axes d’étude</a:t>
              </a:r>
            </a:p>
          </p:txBody>
        </p:sp>
      </p:grpSp>
      <p:grpSp>
        <p:nvGrpSpPr>
          <p:cNvPr id="34" name="Grouper 13">
            <a:extLst>
              <a:ext uri="{FF2B5EF4-FFF2-40B4-BE49-F238E27FC236}">
                <a16:creationId xmlns:a16="http://schemas.microsoft.com/office/drawing/2014/main" id="{7B28CF27-3C7C-BD4D-873B-97C77D44BCA0}"/>
              </a:ext>
            </a:extLst>
          </p:cNvPr>
          <p:cNvGrpSpPr/>
          <p:nvPr/>
        </p:nvGrpSpPr>
        <p:grpSpPr>
          <a:xfrm>
            <a:off x="143315" y="4807743"/>
            <a:ext cx="2268499" cy="1096157"/>
            <a:chOff x="307563" y="1856506"/>
            <a:chExt cx="1459451" cy="651301"/>
          </a:xfrm>
        </p:grpSpPr>
        <p:sp>
          <p:nvSpPr>
            <p:cNvPr id="35" name="Ellipse 34">
              <a:extLst>
                <a:ext uri="{FF2B5EF4-FFF2-40B4-BE49-F238E27FC236}">
                  <a16:creationId xmlns:a16="http://schemas.microsoft.com/office/drawing/2014/main" id="{52EA9E74-8BB2-5549-A98A-9551B8090B5F}"/>
                </a:ext>
              </a:extLst>
            </p:cNvPr>
            <p:cNvSpPr/>
            <p:nvPr/>
          </p:nvSpPr>
          <p:spPr>
            <a:xfrm>
              <a:off x="307563" y="1856506"/>
              <a:ext cx="1459451" cy="651301"/>
            </a:xfrm>
            <a:prstGeom prst="ellipse">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6" name="ZoneTexte 35">
              <a:extLst>
                <a:ext uri="{FF2B5EF4-FFF2-40B4-BE49-F238E27FC236}">
                  <a16:creationId xmlns:a16="http://schemas.microsoft.com/office/drawing/2014/main" id="{B8C2AF5B-95C5-E44C-B1CD-8E324ABC3E60}"/>
                </a:ext>
              </a:extLst>
            </p:cNvPr>
            <p:cNvSpPr txBox="1"/>
            <p:nvPr/>
          </p:nvSpPr>
          <p:spPr>
            <a:xfrm>
              <a:off x="363171" y="2047734"/>
              <a:ext cx="1360018" cy="347454"/>
            </a:xfrm>
            <a:prstGeom prst="rect">
              <a:avLst/>
            </a:prstGeom>
            <a:noFill/>
          </p:spPr>
          <p:txBody>
            <a:bodyPr wrap="square" rtlCol="0">
              <a:spAutoFit/>
            </a:bodyPr>
            <a:lstStyle/>
            <a:p>
              <a:pPr algn="ctr"/>
              <a:r>
                <a:rPr lang="fr-FR" sz="1600" dirty="0">
                  <a:solidFill>
                    <a:srgbClr val="3366FF"/>
                  </a:solidFill>
                </a:rPr>
                <a:t>Objet de travail conclusif</a:t>
              </a:r>
            </a:p>
          </p:txBody>
        </p:sp>
      </p:grpSp>
      <p:sp>
        <p:nvSpPr>
          <p:cNvPr id="38" name="Accolade fermante 37">
            <a:extLst>
              <a:ext uri="{FF2B5EF4-FFF2-40B4-BE49-F238E27FC236}">
                <a16:creationId xmlns:a16="http://schemas.microsoft.com/office/drawing/2014/main" id="{48F9A4AA-AB6D-1A43-8087-95F8B9B685DF}"/>
              </a:ext>
            </a:extLst>
          </p:cNvPr>
          <p:cNvSpPr/>
          <p:nvPr/>
        </p:nvSpPr>
        <p:spPr>
          <a:xfrm>
            <a:off x="2411814" y="3392962"/>
            <a:ext cx="193363" cy="196285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5" name="Rectangle 37">
            <a:extLst>
              <a:ext uri="{FF2B5EF4-FFF2-40B4-BE49-F238E27FC236}">
                <a16:creationId xmlns:a16="http://schemas.microsoft.com/office/drawing/2014/main" id="{36249C76-B917-FC43-B66C-297F82E4AE85}"/>
              </a:ext>
            </a:extLst>
          </p:cNvPr>
          <p:cNvSpPr>
            <a:spLocks noChangeArrowheads="1"/>
          </p:cNvSpPr>
          <p:nvPr/>
        </p:nvSpPr>
        <p:spPr bwMode="auto">
          <a:xfrm>
            <a:off x="4592060" y="245057"/>
            <a:ext cx="3834786" cy="646331"/>
          </a:xfrm>
          <a:prstGeom prst="rect">
            <a:avLst/>
          </a:prstGeom>
          <a:solidFill>
            <a:srgbClr val="AE75CD"/>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dirty="0">
                <a:latin typeface="Bahnschrift SemiLight" pitchFamily="34" charset="0"/>
              </a:rPr>
              <a:t>Identifier, protéger et valoriser le patrimoine : enjeux géopolitiques</a:t>
            </a:r>
          </a:p>
        </p:txBody>
      </p:sp>
      <p:sp>
        <p:nvSpPr>
          <p:cNvPr id="57" name="Losange 56"/>
          <p:cNvSpPr/>
          <p:nvPr/>
        </p:nvSpPr>
        <p:spPr>
          <a:xfrm>
            <a:off x="4058097" y="61291"/>
            <a:ext cx="588179" cy="914400"/>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latin typeface="Arial" panose="020B0604020202020204" pitchFamily="34" charset="0"/>
                <a:cs typeface="Arial" panose="020B0604020202020204" pitchFamily="34" charset="0"/>
              </a:rPr>
              <a:t>4</a:t>
            </a:r>
          </a:p>
        </p:txBody>
      </p:sp>
      <p:sp>
        <p:nvSpPr>
          <p:cNvPr id="7" name="ZoneTexte 6"/>
          <p:cNvSpPr txBox="1"/>
          <p:nvPr/>
        </p:nvSpPr>
        <p:spPr>
          <a:xfrm>
            <a:off x="2836456" y="3791324"/>
            <a:ext cx="8126520" cy="2308324"/>
          </a:xfrm>
          <a:prstGeom prst="rect">
            <a:avLst/>
          </a:prstGeom>
          <a:noFill/>
        </p:spPr>
        <p:txBody>
          <a:bodyPr wrap="square" rtlCol="0">
            <a:spAutoFit/>
          </a:bodyPr>
          <a:lstStyle/>
          <a:p>
            <a:r>
              <a:rPr lang="fr-FR" b="1" dirty="0">
                <a:latin typeface="Arial" panose="020B0604020202020204" pitchFamily="34" charset="0"/>
                <a:cs typeface="Arial" panose="020B0604020202020204" pitchFamily="34" charset="0"/>
              </a:rPr>
              <a:t>La France et le patrimoine</a:t>
            </a:r>
            <a:r>
              <a:rPr lang="fr-FR" dirty="0">
                <a:latin typeface="Arial" panose="020B0604020202020204" pitchFamily="34" charset="0"/>
                <a:cs typeface="Arial" panose="020B0604020202020204" pitchFamily="34" charset="0"/>
              </a:rPr>
              <a:t>, des actions majeures de valorisation et de protection</a:t>
            </a:r>
          </a:p>
          <a:p>
            <a:pPr marL="285750" indent="-285750">
              <a:buFontTx/>
              <a:buChar char="-"/>
            </a:pPr>
            <a:r>
              <a:rPr lang="fr-FR" dirty="0">
                <a:latin typeface="Arial" panose="020B0604020202020204" pitchFamily="34" charset="0"/>
                <a:cs typeface="Arial" panose="020B0604020202020204" pitchFamily="34" charset="0"/>
              </a:rPr>
              <a:t>Évolutions de la politique publique de gestion du patrimoine</a:t>
            </a:r>
          </a:p>
          <a:p>
            <a:pPr marL="285750" indent="-285750">
              <a:buFontTx/>
              <a:buChar char="-"/>
            </a:pPr>
            <a:r>
              <a:rPr lang="fr-FR" dirty="0">
                <a:latin typeface="Arial" panose="020B0604020202020204" pitchFamily="34" charset="0"/>
                <a:cs typeface="Arial" panose="020B0604020202020204" pitchFamily="34" charset="0"/>
              </a:rPr>
              <a:t>Le </a:t>
            </a:r>
            <a:r>
              <a:rPr lang="fr-FR" dirty="0">
                <a:solidFill>
                  <a:schemeClr val="bg1"/>
                </a:solidFill>
                <a:latin typeface="Arial" panose="020B0604020202020204" pitchFamily="34" charset="0"/>
                <a:cs typeface="Arial" panose="020B0604020202020204" pitchFamily="34" charset="0"/>
              </a:rPr>
              <a:t>bassin minier du Nord-Pas-de-Calais </a:t>
            </a:r>
            <a:r>
              <a:rPr lang="fr-FR" dirty="0">
                <a:latin typeface="Arial" panose="020B0604020202020204" pitchFamily="34" charset="0"/>
                <a:cs typeface="Arial" panose="020B0604020202020204" pitchFamily="34" charset="0"/>
              </a:rPr>
              <a:t>: la patrimonialisation entre héritage culturel et reconversion</a:t>
            </a:r>
          </a:p>
          <a:p>
            <a:pPr marL="285750" indent="-285750">
              <a:buFontTx/>
              <a:buChar char="-"/>
            </a:pPr>
            <a:r>
              <a:rPr lang="fr-FR" dirty="0">
                <a:latin typeface="Arial" panose="020B0604020202020204" pitchFamily="34" charset="0"/>
                <a:cs typeface="Arial" panose="020B0604020202020204" pitchFamily="34" charset="0"/>
              </a:rPr>
              <a:t>Le patrimoine, facteur de rayonnement culturel de la France dans le monde et objet d’action diplomatique (ex du </a:t>
            </a:r>
            <a:r>
              <a:rPr lang="fr-FR" dirty="0">
                <a:solidFill>
                  <a:schemeClr val="bg1"/>
                </a:solidFill>
                <a:latin typeface="Arial" panose="020B0604020202020204" pitchFamily="34" charset="0"/>
                <a:cs typeface="Arial" panose="020B0604020202020204" pitchFamily="34" charset="0"/>
              </a:rPr>
              <a:t>repas gastronomique des Français</a:t>
            </a:r>
            <a:r>
              <a:rPr lang="fr-FR" dirty="0">
                <a:latin typeface="Arial" panose="020B0604020202020204" pitchFamily="34" charset="0"/>
                <a:cs typeface="Arial" panose="020B0604020202020204" pitchFamily="34" charset="0"/>
              </a:rPr>
              <a:t>)</a:t>
            </a:r>
          </a:p>
          <a:p>
            <a:pPr marL="285750" indent="-285750">
              <a:buFontTx/>
              <a:buChar char="-"/>
            </a:pPr>
            <a:endParaRPr lang="fr-FR" dirty="0">
              <a:latin typeface="Arial" panose="020B0604020202020204" pitchFamily="34" charset="0"/>
              <a:cs typeface="Arial" panose="020B0604020202020204" pitchFamily="34" charset="0"/>
            </a:endParaRPr>
          </a:p>
        </p:txBody>
      </p:sp>
      <p:sp>
        <p:nvSpPr>
          <p:cNvPr id="9" name="Rectangle à coins arrondis 8"/>
          <p:cNvSpPr/>
          <p:nvPr/>
        </p:nvSpPr>
        <p:spPr>
          <a:xfrm>
            <a:off x="9935588" y="838159"/>
            <a:ext cx="2063376" cy="1269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Usages de Versailles de l’empire à nos jours</a:t>
            </a:r>
          </a:p>
        </p:txBody>
      </p:sp>
      <p:sp>
        <p:nvSpPr>
          <p:cNvPr id="23" name="Rectangle à coins arrondis 22"/>
          <p:cNvSpPr/>
          <p:nvPr/>
        </p:nvSpPr>
        <p:spPr>
          <a:xfrm>
            <a:off x="10190598" y="2157306"/>
            <a:ext cx="1622903" cy="10961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Frises du Parthénon depuis XIXe s.</a:t>
            </a:r>
          </a:p>
        </p:txBody>
      </p:sp>
      <p:sp>
        <p:nvSpPr>
          <p:cNvPr id="24" name="Rectangle à coins arrondis 23"/>
          <p:cNvSpPr/>
          <p:nvPr/>
        </p:nvSpPr>
        <p:spPr>
          <a:xfrm>
            <a:off x="9660233" y="3422096"/>
            <a:ext cx="765754" cy="4099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Paris</a:t>
            </a:r>
          </a:p>
        </p:txBody>
      </p:sp>
      <p:sp>
        <p:nvSpPr>
          <p:cNvPr id="58" name="Rectangle à coins arrondis 57"/>
          <p:cNvSpPr/>
          <p:nvPr/>
        </p:nvSpPr>
        <p:spPr>
          <a:xfrm>
            <a:off x="10326209" y="3761577"/>
            <a:ext cx="770300" cy="5057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Mali</a:t>
            </a:r>
          </a:p>
        </p:txBody>
      </p:sp>
      <p:sp>
        <p:nvSpPr>
          <p:cNvPr id="59" name="Rectangle à coins arrondis 58"/>
          <p:cNvSpPr/>
          <p:nvPr/>
        </p:nvSpPr>
        <p:spPr>
          <a:xfrm>
            <a:off x="11084525" y="4136409"/>
            <a:ext cx="984760" cy="2936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Venise</a:t>
            </a:r>
          </a:p>
        </p:txBody>
      </p:sp>
      <p:sp>
        <p:nvSpPr>
          <p:cNvPr id="30" name="ZoneTexte 29"/>
          <p:cNvSpPr txBox="1"/>
          <p:nvPr/>
        </p:nvSpPr>
        <p:spPr>
          <a:xfrm>
            <a:off x="-32116" y="6033936"/>
            <a:ext cx="3057555" cy="646331"/>
          </a:xfrm>
          <a:prstGeom prst="rect">
            <a:avLst/>
          </a:prstGeom>
          <a:noFill/>
        </p:spPr>
        <p:txBody>
          <a:bodyPr wrap="square" rtlCol="0">
            <a:spAutoFit/>
          </a:bodyPr>
          <a:lstStyle/>
          <a:p>
            <a:r>
              <a:rPr lang="fr-FR" dirty="0">
                <a:solidFill>
                  <a:srgbClr val="002060"/>
                </a:solidFill>
              </a:rPr>
              <a:t>XIX</a:t>
            </a:r>
            <a:r>
              <a:rPr lang="fr-FR" baseline="30000" dirty="0">
                <a:solidFill>
                  <a:srgbClr val="002060"/>
                </a:solidFill>
              </a:rPr>
              <a:t>e</a:t>
            </a:r>
            <a:r>
              <a:rPr lang="fr-FR" dirty="0">
                <a:solidFill>
                  <a:srgbClr val="002060"/>
                </a:solidFill>
              </a:rPr>
              <a:t> s. à nos jours</a:t>
            </a:r>
          </a:p>
          <a:p>
            <a:r>
              <a:rPr lang="fr-FR" dirty="0">
                <a:solidFill>
                  <a:srgbClr val="7030A0"/>
                </a:solidFill>
              </a:rPr>
              <a:t>Local/national/international</a:t>
            </a:r>
            <a:endParaRPr lang="fr-FR" dirty="0"/>
          </a:p>
        </p:txBody>
      </p:sp>
      <p:sp>
        <p:nvSpPr>
          <p:cNvPr id="37" name="ZoneTexte 36"/>
          <p:cNvSpPr txBox="1"/>
          <p:nvPr/>
        </p:nvSpPr>
        <p:spPr>
          <a:xfrm>
            <a:off x="3897862" y="6076017"/>
            <a:ext cx="7735957" cy="646331"/>
          </a:xfrm>
          <a:prstGeom prst="rect">
            <a:avLst/>
          </a:prstGeom>
          <a:noFill/>
        </p:spPr>
        <p:txBody>
          <a:bodyPr wrap="square" rtlCol="0">
            <a:spAutoFit/>
          </a:bodyPr>
          <a:lstStyle/>
          <a:p>
            <a:pPr algn="ctr"/>
            <a:r>
              <a:rPr lang="fr-FR" b="1" dirty="0">
                <a:latin typeface="Arial" panose="020B0604020202020204" pitchFamily="34" charset="0"/>
                <a:cs typeface="Arial" panose="020B0604020202020204" pitchFamily="34" charset="0"/>
              </a:rPr>
              <a:t>PATRIMOINE national-mondial  / VALORISATION / PROTECTION / PATRIMONIALISATION / HERITAGE / TOURISME </a:t>
            </a:r>
          </a:p>
        </p:txBody>
      </p:sp>
      <p:sp>
        <p:nvSpPr>
          <p:cNvPr id="40" name="Rectangle à coins arrondis 39"/>
          <p:cNvSpPr/>
          <p:nvPr/>
        </p:nvSpPr>
        <p:spPr>
          <a:xfrm>
            <a:off x="0" y="5997608"/>
            <a:ext cx="2836455" cy="724740"/>
          </a:xfrm>
          <a:prstGeom prst="roundRect">
            <a:avLst/>
          </a:prstGeom>
          <a:noFill/>
          <a:ln>
            <a:solidFill>
              <a:srgbClr val="E75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à coins arrondis 40"/>
          <p:cNvSpPr/>
          <p:nvPr/>
        </p:nvSpPr>
        <p:spPr>
          <a:xfrm>
            <a:off x="3410115" y="6010622"/>
            <a:ext cx="8383149" cy="711726"/>
          </a:xfrm>
          <a:prstGeom prst="roundRect">
            <a:avLst/>
          </a:prstGeom>
          <a:noFill/>
          <a:ln>
            <a:solidFill>
              <a:srgbClr val="E87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57222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1330" y="4739901"/>
            <a:ext cx="10515600" cy="1325563"/>
          </a:xfrm>
        </p:spPr>
        <p:txBody>
          <a:bodyPr/>
          <a:lstStyle/>
          <a:p>
            <a:r>
              <a:rPr lang="fr-FR" b="1" dirty="0">
                <a:solidFill>
                  <a:srgbClr val="E7593F"/>
                </a:solidFill>
              </a:rPr>
              <a:t>En guise d’introduction : </a:t>
            </a:r>
          </a:p>
        </p:txBody>
      </p:sp>
      <p:grpSp>
        <p:nvGrpSpPr>
          <p:cNvPr id="5" name="Groupe 4">
            <a:extLst>
              <a:ext uri="{FF2B5EF4-FFF2-40B4-BE49-F238E27FC236}">
                <a16:creationId xmlns:a16="http://schemas.microsoft.com/office/drawing/2014/main" id="{0671E871-4DA2-0B41-B13E-9B7A72789D97}"/>
              </a:ext>
            </a:extLst>
          </p:cNvPr>
          <p:cNvGrpSpPr/>
          <p:nvPr/>
        </p:nvGrpSpPr>
        <p:grpSpPr>
          <a:xfrm>
            <a:off x="1038928" y="888070"/>
            <a:ext cx="10028002" cy="3851831"/>
            <a:chOff x="87798" y="963157"/>
            <a:chExt cx="12358416" cy="3737819"/>
          </a:xfrm>
        </p:grpSpPr>
        <p:grpSp>
          <p:nvGrpSpPr>
            <p:cNvPr id="6" name="Groupe 5">
              <a:extLst>
                <a:ext uri="{FF2B5EF4-FFF2-40B4-BE49-F238E27FC236}">
                  <a16:creationId xmlns:a16="http://schemas.microsoft.com/office/drawing/2014/main" id="{F5D4DE80-1FE5-CE43-A0D8-778E99315CE1}"/>
                </a:ext>
              </a:extLst>
            </p:cNvPr>
            <p:cNvGrpSpPr/>
            <p:nvPr/>
          </p:nvGrpSpPr>
          <p:grpSpPr>
            <a:xfrm>
              <a:off x="8894828" y="963157"/>
              <a:ext cx="3551386" cy="2681002"/>
              <a:chOff x="4272913" y="3302894"/>
              <a:chExt cx="4034754" cy="3452778"/>
            </a:xfrm>
          </p:grpSpPr>
          <p:sp>
            <p:nvSpPr>
              <p:cNvPr id="16" name="Shape 71">
                <a:extLst>
                  <a:ext uri="{FF2B5EF4-FFF2-40B4-BE49-F238E27FC236}">
                    <a16:creationId xmlns:a16="http://schemas.microsoft.com/office/drawing/2014/main" id="{91D1713D-8E6F-EB4F-905C-D0CF4A89D1DB}"/>
                  </a:ext>
                </a:extLst>
              </p:cNvPr>
              <p:cNvSpPr>
                <a:spLocks/>
              </p:cNvSpPr>
              <p:nvPr>
                <p:custDataLst>
                  <p:tags r:id="rId6"/>
                </p:custDataLst>
              </p:nvPr>
            </p:nvSpPr>
            <p:spPr bwMode="auto">
              <a:xfrm rot="11015918">
                <a:off x="4272913" y="3302894"/>
                <a:ext cx="3994851" cy="3452778"/>
              </a:xfrm>
              <a:custGeom>
                <a:avLst/>
                <a:gdLst>
                  <a:gd name="T0" fmla="*/ 1901127 w 21540"/>
                  <a:gd name="T1" fmla="*/ 1867525 h 21555"/>
                  <a:gd name="T2" fmla="*/ 1901127 w 21540"/>
                  <a:gd name="T3" fmla="*/ 1867525 h 21555"/>
                  <a:gd name="T4" fmla="*/ 1901127 w 21540"/>
                  <a:gd name="T5" fmla="*/ 1867525 h 21555"/>
                  <a:gd name="T6" fmla="*/ 1901127 w 21540"/>
                  <a:gd name="T7" fmla="*/ 1867525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919DFF"/>
              </a:solidFill>
              <a:ln>
                <a:noFill/>
              </a:ln>
            </p:spPr>
            <p:txBody>
              <a:bodyPr lIns="25400" tIns="25400" rIns="25400" bIns="25400" anchor="ctr"/>
              <a:lstStyle/>
              <a:p>
                <a:endParaRPr lang="fr-FR" sz="900" dirty="0"/>
              </a:p>
            </p:txBody>
          </p:sp>
          <p:sp>
            <p:nvSpPr>
              <p:cNvPr id="17" name="Shape 67">
                <a:extLst>
                  <a:ext uri="{FF2B5EF4-FFF2-40B4-BE49-F238E27FC236}">
                    <a16:creationId xmlns:a16="http://schemas.microsoft.com/office/drawing/2014/main" id="{9F820BCD-F92F-D64C-BE42-C3E740567FBA}"/>
                  </a:ext>
                </a:extLst>
              </p:cNvPr>
              <p:cNvSpPr>
                <a:spLocks noChangeArrowheads="1"/>
              </p:cNvSpPr>
              <p:nvPr>
                <p:custDataLst>
                  <p:tags r:id="rId7"/>
                </p:custDataLst>
              </p:nvPr>
            </p:nvSpPr>
            <p:spPr bwMode="auto">
              <a:xfrm>
                <a:off x="4490216" y="5168342"/>
                <a:ext cx="3817451" cy="36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style>
              <a:lnRef idx="0">
                <a:scrgbClr r="0" g="0" b="0"/>
              </a:lnRef>
              <a:fillRef idx="0">
                <a:scrgbClr r="0" g="0" b="0"/>
              </a:fillRef>
              <a:effectRef idx="0">
                <a:scrgbClr r="0" g="0" b="0"/>
              </a:effectRef>
              <a:fontRef idx="minor">
                <a:schemeClr val="accent1"/>
              </a:fontRef>
            </p:style>
            <p:txBody>
              <a:bodyPr lIns="25400" tIns="25400" rIns="25400" bIns="25400"/>
              <a:lstStyle/>
              <a:p>
                <a:pPr algn="ctr"/>
                <a:r>
                  <a:rPr lang="fr-FR" sz="2800" b="1" dirty="0">
                    <a:solidFill>
                      <a:srgbClr val="002060"/>
                    </a:solidFill>
                  </a:rPr>
                  <a:t>Sciences politiques</a:t>
                </a:r>
              </a:p>
            </p:txBody>
          </p:sp>
        </p:grpSp>
        <p:grpSp>
          <p:nvGrpSpPr>
            <p:cNvPr id="7" name="Groupe 6">
              <a:extLst>
                <a:ext uri="{FF2B5EF4-FFF2-40B4-BE49-F238E27FC236}">
                  <a16:creationId xmlns:a16="http://schemas.microsoft.com/office/drawing/2014/main" id="{B14AB760-979A-7146-B135-41C4076CB7B0}"/>
                </a:ext>
              </a:extLst>
            </p:cNvPr>
            <p:cNvGrpSpPr/>
            <p:nvPr/>
          </p:nvGrpSpPr>
          <p:grpSpPr>
            <a:xfrm>
              <a:off x="5803201" y="1039613"/>
              <a:ext cx="3532462" cy="3218396"/>
              <a:chOff x="3285794" y="322833"/>
              <a:chExt cx="4073139" cy="4216830"/>
            </a:xfrm>
          </p:grpSpPr>
          <p:sp>
            <p:nvSpPr>
              <p:cNvPr id="14" name="Shape 71">
                <a:extLst>
                  <a:ext uri="{FF2B5EF4-FFF2-40B4-BE49-F238E27FC236}">
                    <a16:creationId xmlns:a16="http://schemas.microsoft.com/office/drawing/2014/main" id="{6E3DC9DD-B362-024E-BF59-72EE094C7A06}"/>
                  </a:ext>
                </a:extLst>
              </p:cNvPr>
              <p:cNvSpPr>
                <a:spLocks/>
              </p:cNvSpPr>
              <p:nvPr>
                <p:custDataLst>
                  <p:tags r:id="rId4"/>
                </p:custDataLst>
              </p:nvPr>
            </p:nvSpPr>
            <p:spPr bwMode="auto">
              <a:xfrm rot="3600000">
                <a:off x="3078498" y="530129"/>
                <a:ext cx="4216830" cy="3802238"/>
              </a:xfrm>
              <a:custGeom>
                <a:avLst/>
                <a:gdLst>
                  <a:gd name="T0" fmla="*/ 1901127 w 21540"/>
                  <a:gd name="T1" fmla="*/ 1867525 h 21555"/>
                  <a:gd name="T2" fmla="*/ 1901127 w 21540"/>
                  <a:gd name="T3" fmla="*/ 1867525 h 21555"/>
                  <a:gd name="T4" fmla="*/ 1901127 w 21540"/>
                  <a:gd name="T5" fmla="*/ 1867525 h 21555"/>
                  <a:gd name="T6" fmla="*/ 1901127 w 21540"/>
                  <a:gd name="T7" fmla="*/ 1867525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E7593F"/>
              </a:solidFill>
              <a:ln>
                <a:noFill/>
              </a:ln>
            </p:spPr>
            <p:txBody>
              <a:bodyPr lIns="25400" tIns="25400" rIns="25400" bIns="25400" anchor="ctr"/>
              <a:lstStyle/>
              <a:p>
                <a:endParaRPr lang="fr-FR" sz="900"/>
              </a:p>
            </p:txBody>
          </p:sp>
          <p:sp>
            <p:nvSpPr>
              <p:cNvPr id="15" name="Shape 75">
                <a:extLst>
                  <a:ext uri="{FF2B5EF4-FFF2-40B4-BE49-F238E27FC236}">
                    <a16:creationId xmlns:a16="http://schemas.microsoft.com/office/drawing/2014/main" id="{4DC7C033-6ABB-C646-810B-A8C6EBF572E2}"/>
                  </a:ext>
                </a:extLst>
              </p:cNvPr>
              <p:cNvSpPr>
                <a:spLocks noChangeArrowheads="1"/>
              </p:cNvSpPr>
              <p:nvPr>
                <p:custDataLst>
                  <p:tags r:id="rId5"/>
                </p:custDataLst>
              </p:nvPr>
            </p:nvSpPr>
            <p:spPr bwMode="auto">
              <a:xfrm>
                <a:off x="3951114" y="2038397"/>
                <a:ext cx="3407819" cy="62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lstStyle/>
              <a:p>
                <a:pPr algn="ctr"/>
                <a:r>
                  <a:rPr lang="fr-FR" sz="2800" b="1" dirty="0">
                    <a:solidFill>
                      <a:srgbClr val="992918"/>
                    </a:solidFill>
                  </a:rPr>
                  <a:t>Géopolitique</a:t>
                </a:r>
                <a:endParaRPr lang="fr-FR" sz="2800" dirty="0">
                  <a:solidFill>
                    <a:srgbClr val="992918"/>
                  </a:solidFill>
                </a:endParaRPr>
              </a:p>
            </p:txBody>
          </p:sp>
        </p:grpSp>
        <p:grpSp>
          <p:nvGrpSpPr>
            <p:cNvPr id="8" name="Groupe 7">
              <a:extLst>
                <a:ext uri="{FF2B5EF4-FFF2-40B4-BE49-F238E27FC236}">
                  <a16:creationId xmlns:a16="http://schemas.microsoft.com/office/drawing/2014/main" id="{6C71DCA4-A1AC-884B-A24C-8521F074CC49}"/>
                </a:ext>
              </a:extLst>
            </p:cNvPr>
            <p:cNvGrpSpPr/>
            <p:nvPr>
              <p:custDataLst>
                <p:tags r:id="rId1"/>
              </p:custDataLst>
            </p:nvPr>
          </p:nvGrpSpPr>
          <p:grpSpPr>
            <a:xfrm>
              <a:off x="3154496" y="1450822"/>
              <a:ext cx="3837047" cy="2872109"/>
              <a:chOff x="896672" y="7545243"/>
              <a:chExt cx="8717188" cy="7115953"/>
            </a:xfrm>
          </p:grpSpPr>
          <p:sp>
            <p:nvSpPr>
              <p:cNvPr id="12" name="Shape 69">
                <a:extLst>
                  <a:ext uri="{FF2B5EF4-FFF2-40B4-BE49-F238E27FC236}">
                    <a16:creationId xmlns:a16="http://schemas.microsoft.com/office/drawing/2014/main" id="{0861B4CF-4278-D646-9FE4-301780E4044D}"/>
                  </a:ext>
                </a:extLst>
              </p:cNvPr>
              <p:cNvSpPr>
                <a:spLocks/>
              </p:cNvSpPr>
              <p:nvPr/>
            </p:nvSpPr>
            <p:spPr bwMode="auto">
              <a:xfrm rot="20634459">
                <a:off x="896672" y="7545243"/>
                <a:ext cx="8717188" cy="7115953"/>
              </a:xfrm>
              <a:custGeom>
                <a:avLst/>
                <a:gdLst>
                  <a:gd name="T0" fmla="*/ 3559867 w 21540"/>
                  <a:gd name="T1" fmla="*/ 3496945 h 21555"/>
                  <a:gd name="T2" fmla="*/ 3559867 w 21540"/>
                  <a:gd name="T3" fmla="*/ 3496945 h 21555"/>
                  <a:gd name="T4" fmla="*/ 3559867 w 21540"/>
                  <a:gd name="T5" fmla="*/ 3496945 h 21555"/>
                  <a:gd name="T6" fmla="*/ 3559867 w 21540"/>
                  <a:gd name="T7" fmla="*/ 3496945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FF8D09"/>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nchor="ctr"/>
              <a:lstStyle/>
              <a:p>
                <a:endParaRPr lang="fr-FR" sz="900" dirty="0"/>
              </a:p>
            </p:txBody>
          </p:sp>
          <p:sp>
            <p:nvSpPr>
              <p:cNvPr id="13" name="Shape 75">
                <a:extLst>
                  <a:ext uri="{FF2B5EF4-FFF2-40B4-BE49-F238E27FC236}">
                    <a16:creationId xmlns:a16="http://schemas.microsoft.com/office/drawing/2014/main" id="{9AB0BBB4-D9AA-DD4C-B32F-0BE544426B51}"/>
                  </a:ext>
                </a:extLst>
              </p:cNvPr>
              <p:cNvSpPr>
                <a:spLocks noChangeArrowheads="1"/>
              </p:cNvSpPr>
              <p:nvPr/>
            </p:nvSpPr>
            <p:spPr bwMode="auto">
              <a:xfrm>
                <a:off x="1770370" y="9961529"/>
                <a:ext cx="6667604" cy="114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lstStyle/>
              <a:p>
                <a:pPr algn="ctr"/>
                <a:r>
                  <a:rPr lang="fr-FR" sz="2800" b="1" dirty="0">
                    <a:solidFill>
                      <a:schemeClr val="bg1"/>
                    </a:solidFill>
                  </a:rPr>
                  <a:t>Géographie  </a:t>
                </a:r>
              </a:p>
            </p:txBody>
          </p:sp>
        </p:grpSp>
        <p:grpSp>
          <p:nvGrpSpPr>
            <p:cNvPr id="9" name="Groupe 8">
              <a:extLst>
                <a:ext uri="{FF2B5EF4-FFF2-40B4-BE49-F238E27FC236}">
                  <a16:creationId xmlns:a16="http://schemas.microsoft.com/office/drawing/2014/main" id="{2DD3DCD3-3D9A-C64D-98FE-ECF7E493BEF4}"/>
                </a:ext>
              </a:extLst>
            </p:cNvPr>
            <p:cNvGrpSpPr/>
            <p:nvPr/>
          </p:nvGrpSpPr>
          <p:grpSpPr>
            <a:xfrm>
              <a:off x="87798" y="1456647"/>
              <a:ext cx="3644893" cy="3244329"/>
              <a:chOff x="-49134" y="2067092"/>
              <a:chExt cx="3757754" cy="3762175"/>
            </a:xfrm>
          </p:grpSpPr>
          <p:sp>
            <p:nvSpPr>
              <p:cNvPr id="10" name="Shape 70">
                <a:extLst>
                  <a:ext uri="{FF2B5EF4-FFF2-40B4-BE49-F238E27FC236}">
                    <a16:creationId xmlns:a16="http://schemas.microsoft.com/office/drawing/2014/main" id="{3550F65D-3016-BC4E-8425-BC3F16C67898}"/>
                  </a:ext>
                </a:extLst>
              </p:cNvPr>
              <p:cNvSpPr>
                <a:spLocks/>
              </p:cNvSpPr>
              <p:nvPr>
                <p:custDataLst>
                  <p:tags r:id="rId2"/>
                </p:custDataLst>
              </p:nvPr>
            </p:nvSpPr>
            <p:spPr bwMode="auto">
              <a:xfrm rot="2700000">
                <a:off x="-82473" y="2100431"/>
                <a:ext cx="3762175" cy="3695497"/>
              </a:xfrm>
              <a:custGeom>
                <a:avLst/>
                <a:gdLst>
                  <a:gd name="T0" fmla="*/ 2328578 w 21540"/>
                  <a:gd name="T1" fmla="*/ 2287420 h 21555"/>
                  <a:gd name="T2" fmla="*/ 2328578 w 21540"/>
                  <a:gd name="T3" fmla="*/ 2287420 h 21555"/>
                  <a:gd name="T4" fmla="*/ 2328578 w 21540"/>
                  <a:gd name="T5" fmla="*/ 2287420 h 21555"/>
                  <a:gd name="T6" fmla="*/ 2328578 w 21540"/>
                  <a:gd name="T7" fmla="*/ 2287420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336699"/>
              </a:solidFill>
              <a:ln>
                <a:noFill/>
              </a:ln>
            </p:spPr>
            <p:txBody>
              <a:bodyPr lIns="25400" tIns="25400" rIns="25400" bIns="25400" anchor="ctr"/>
              <a:lstStyle/>
              <a:p>
                <a:endParaRPr lang="fr-FR" sz="900" dirty="0"/>
              </a:p>
            </p:txBody>
          </p:sp>
          <p:sp>
            <p:nvSpPr>
              <p:cNvPr id="11" name="Shape 75">
                <a:extLst>
                  <a:ext uri="{FF2B5EF4-FFF2-40B4-BE49-F238E27FC236}">
                    <a16:creationId xmlns:a16="http://schemas.microsoft.com/office/drawing/2014/main" id="{137D4022-89C8-524D-88E1-B899FB59995E}"/>
                  </a:ext>
                </a:extLst>
              </p:cNvPr>
              <p:cNvSpPr>
                <a:spLocks noChangeArrowheads="1"/>
              </p:cNvSpPr>
              <p:nvPr>
                <p:custDataLst>
                  <p:tags r:id="rId3"/>
                </p:custDataLst>
              </p:nvPr>
            </p:nvSpPr>
            <p:spPr bwMode="auto">
              <a:xfrm>
                <a:off x="43521" y="3447044"/>
                <a:ext cx="3665099" cy="621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lstStyle/>
              <a:p>
                <a:pPr algn="ctr"/>
                <a:r>
                  <a:rPr lang="fr-FR" sz="2800" b="1" dirty="0">
                    <a:solidFill>
                      <a:schemeClr val="bg1"/>
                    </a:solidFill>
                  </a:rPr>
                  <a:t>Histoire</a:t>
                </a:r>
              </a:p>
            </p:txBody>
          </p:sp>
        </p:grpSp>
      </p:grpSp>
    </p:spTree>
    <p:extLst>
      <p:ext uri="{BB962C8B-B14F-4D97-AF65-F5344CB8AC3E}">
        <p14:creationId xmlns:p14="http://schemas.microsoft.com/office/powerpoint/2010/main" val="1760700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E6AEA5E-1B25-FB40-BB43-E3F2753E6F0E}"/>
              </a:ext>
            </a:extLst>
          </p:cNvPr>
          <p:cNvSpPr>
            <a:spLocks noGrp="1"/>
          </p:cNvSpPr>
          <p:nvPr>
            <p:ph type="title"/>
          </p:nvPr>
        </p:nvSpPr>
        <p:spPr>
          <a:xfrm>
            <a:off x="134162" y="96106"/>
            <a:ext cx="4171749" cy="906269"/>
          </a:xfrm>
        </p:spPr>
        <p:txBody>
          <a:bodyPr>
            <a:normAutofit fontScale="90000"/>
          </a:bodyPr>
          <a:lstStyle/>
          <a:p>
            <a:r>
              <a:rPr lang="fr-FR" sz="2000" dirty="0">
                <a:latin typeface="+mn-lt"/>
              </a:rPr>
              <a:t>6 thèmes pour </a:t>
            </a:r>
            <a:r>
              <a:rPr lang="fr-FR" sz="2000" dirty="0">
                <a:solidFill>
                  <a:srgbClr val="683086"/>
                </a:solidFill>
                <a:latin typeface="+mn-lt"/>
              </a:rPr>
              <a:t>acquérir des clés de compréhension du monde contemporain</a:t>
            </a:r>
            <a:r>
              <a:rPr lang="fr-FR" sz="2000" dirty="0">
                <a:latin typeface="+mn-lt"/>
              </a:rPr>
              <a:t> </a:t>
            </a:r>
          </a:p>
        </p:txBody>
      </p:sp>
      <p:grpSp>
        <p:nvGrpSpPr>
          <p:cNvPr id="10" name="Groupe 9">
            <a:extLst>
              <a:ext uri="{FF2B5EF4-FFF2-40B4-BE49-F238E27FC236}">
                <a16:creationId xmlns:a16="http://schemas.microsoft.com/office/drawing/2014/main" id="{7E7F7DBA-7DCC-E343-AC10-4D71CE78D723}"/>
              </a:ext>
            </a:extLst>
          </p:cNvPr>
          <p:cNvGrpSpPr/>
          <p:nvPr/>
        </p:nvGrpSpPr>
        <p:grpSpPr>
          <a:xfrm>
            <a:off x="8443775" y="-127196"/>
            <a:ext cx="3748225" cy="1395557"/>
            <a:chOff x="87798" y="963157"/>
            <a:chExt cx="12358416" cy="3737819"/>
          </a:xfrm>
        </p:grpSpPr>
        <p:grpSp>
          <p:nvGrpSpPr>
            <p:cNvPr id="11" name="Groupe 10">
              <a:extLst>
                <a:ext uri="{FF2B5EF4-FFF2-40B4-BE49-F238E27FC236}">
                  <a16:creationId xmlns:a16="http://schemas.microsoft.com/office/drawing/2014/main" id="{DB38CAB9-89B5-824A-8290-9437E6700023}"/>
                </a:ext>
              </a:extLst>
            </p:cNvPr>
            <p:cNvGrpSpPr/>
            <p:nvPr/>
          </p:nvGrpSpPr>
          <p:grpSpPr>
            <a:xfrm>
              <a:off x="8894828" y="963157"/>
              <a:ext cx="3551386" cy="2681002"/>
              <a:chOff x="4272913" y="3302894"/>
              <a:chExt cx="4034754" cy="3452778"/>
            </a:xfrm>
          </p:grpSpPr>
          <p:sp>
            <p:nvSpPr>
              <p:cNvPr id="21" name="Shape 71">
                <a:extLst>
                  <a:ext uri="{FF2B5EF4-FFF2-40B4-BE49-F238E27FC236}">
                    <a16:creationId xmlns:a16="http://schemas.microsoft.com/office/drawing/2014/main" id="{25818F6D-77A8-6549-A255-6D121FB1C5D8}"/>
                  </a:ext>
                </a:extLst>
              </p:cNvPr>
              <p:cNvSpPr>
                <a:spLocks/>
              </p:cNvSpPr>
              <p:nvPr>
                <p:custDataLst>
                  <p:tags r:id="rId6"/>
                </p:custDataLst>
              </p:nvPr>
            </p:nvSpPr>
            <p:spPr bwMode="auto">
              <a:xfrm rot="11015918">
                <a:off x="4272913" y="3302894"/>
                <a:ext cx="3994851" cy="3452778"/>
              </a:xfrm>
              <a:custGeom>
                <a:avLst/>
                <a:gdLst>
                  <a:gd name="T0" fmla="*/ 1901127 w 21540"/>
                  <a:gd name="T1" fmla="*/ 1867525 h 21555"/>
                  <a:gd name="T2" fmla="*/ 1901127 w 21540"/>
                  <a:gd name="T3" fmla="*/ 1867525 h 21555"/>
                  <a:gd name="T4" fmla="*/ 1901127 w 21540"/>
                  <a:gd name="T5" fmla="*/ 1867525 h 21555"/>
                  <a:gd name="T6" fmla="*/ 1901127 w 21540"/>
                  <a:gd name="T7" fmla="*/ 1867525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919DFF"/>
              </a:solidFill>
              <a:ln>
                <a:noFill/>
              </a:ln>
            </p:spPr>
            <p:txBody>
              <a:bodyPr lIns="25400" tIns="25400" rIns="25400" bIns="25400" anchor="ctr"/>
              <a:lstStyle/>
              <a:p>
                <a:endParaRPr lang="fr-FR" sz="900" dirty="0"/>
              </a:p>
            </p:txBody>
          </p:sp>
          <p:sp>
            <p:nvSpPr>
              <p:cNvPr id="22" name="Shape 67">
                <a:extLst>
                  <a:ext uri="{FF2B5EF4-FFF2-40B4-BE49-F238E27FC236}">
                    <a16:creationId xmlns:a16="http://schemas.microsoft.com/office/drawing/2014/main" id="{8F80516E-A885-B94C-A992-930FBC3A6AE1}"/>
                  </a:ext>
                </a:extLst>
              </p:cNvPr>
              <p:cNvSpPr>
                <a:spLocks noChangeArrowheads="1"/>
              </p:cNvSpPr>
              <p:nvPr>
                <p:custDataLst>
                  <p:tags r:id="rId7"/>
                </p:custDataLst>
              </p:nvPr>
            </p:nvSpPr>
            <p:spPr bwMode="auto">
              <a:xfrm>
                <a:off x="4490216" y="5168342"/>
                <a:ext cx="3817451" cy="36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style>
              <a:lnRef idx="0">
                <a:scrgbClr r="0" g="0" b="0"/>
              </a:lnRef>
              <a:fillRef idx="0">
                <a:scrgbClr r="0" g="0" b="0"/>
              </a:fillRef>
              <a:effectRef idx="0">
                <a:scrgbClr r="0" g="0" b="0"/>
              </a:effectRef>
              <a:fontRef idx="minor">
                <a:schemeClr val="accent1"/>
              </a:fontRef>
            </p:style>
            <p:txBody>
              <a:bodyPr lIns="25400" tIns="25400" rIns="25400" bIns="25400"/>
              <a:lstStyle/>
              <a:p>
                <a:pPr algn="ctr"/>
                <a:r>
                  <a:rPr lang="fr-FR" sz="900" b="1" dirty="0">
                    <a:solidFill>
                      <a:srgbClr val="002060"/>
                    </a:solidFill>
                  </a:rPr>
                  <a:t>Sciences politiques</a:t>
                </a:r>
              </a:p>
            </p:txBody>
          </p:sp>
        </p:grpSp>
        <p:grpSp>
          <p:nvGrpSpPr>
            <p:cNvPr id="12" name="Groupe 11">
              <a:extLst>
                <a:ext uri="{FF2B5EF4-FFF2-40B4-BE49-F238E27FC236}">
                  <a16:creationId xmlns:a16="http://schemas.microsoft.com/office/drawing/2014/main" id="{2063E978-A01A-0449-B5A4-E88080B2DD56}"/>
                </a:ext>
              </a:extLst>
            </p:cNvPr>
            <p:cNvGrpSpPr/>
            <p:nvPr/>
          </p:nvGrpSpPr>
          <p:grpSpPr>
            <a:xfrm>
              <a:off x="5803201" y="1039613"/>
              <a:ext cx="3532462" cy="3218396"/>
              <a:chOff x="3285794" y="322833"/>
              <a:chExt cx="4073139" cy="4216830"/>
            </a:xfrm>
          </p:grpSpPr>
          <p:sp>
            <p:nvSpPr>
              <p:cNvPr id="19" name="Shape 71">
                <a:extLst>
                  <a:ext uri="{FF2B5EF4-FFF2-40B4-BE49-F238E27FC236}">
                    <a16:creationId xmlns:a16="http://schemas.microsoft.com/office/drawing/2014/main" id="{01372767-AE8A-E64B-A1C6-25F4A4F6B472}"/>
                  </a:ext>
                </a:extLst>
              </p:cNvPr>
              <p:cNvSpPr>
                <a:spLocks/>
              </p:cNvSpPr>
              <p:nvPr>
                <p:custDataLst>
                  <p:tags r:id="rId4"/>
                </p:custDataLst>
              </p:nvPr>
            </p:nvSpPr>
            <p:spPr bwMode="auto">
              <a:xfrm rot="3600000">
                <a:off x="3078498" y="530129"/>
                <a:ext cx="4216830" cy="3802238"/>
              </a:xfrm>
              <a:custGeom>
                <a:avLst/>
                <a:gdLst>
                  <a:gd name="T0" fmla="*/ 1901127 w 21540"/>
                  <a:gd name="T1" fmla="*/ 1867525 h 21555"/>
                  <a:gd name="T2" fmla="*/ 1901127 w 21540"/>
                  <a:gd name="T3" fmla="*/ 1867525 h 21555"/>
                  <a:gd name="T4" fmla="*/ 1901127 w 21540"/>
                  <a:gd name="T5" fmla="*/ 1867525 h 21555"/>
                  <a:gd name="T6" fmla="*/ 1901127 w 21540"/>
                  <a:gd name="T7" fmla="*/ 1867525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E7593F"/>
              </a:solidFill>
              <a:ln>
                <a:noFill/>
              </a:ln>
            </p:spPr>
            <p:txBody>
              <a:bodyPr lIns="25400" tIns="25400" rIns="25400" bIns="25400" anchor="ctr"/>
              <a:lstStyle/>
              <a:p>
                <a:endParaRPr lang="fr-FR" sz="900"/>
              </a:p>
            </p:txBody>
          </p:sp>
          <p:sp>
            <p:nvSpPr>
              <p:cNvPr id="20" name="Shape 75">
                <a:extLst>
                  <a:ext uri="{FF2B5EF4-FFF2-40B4-BE49-F238E27FC236}">
                    <a16:creationId xmlns:a16="http://schemas.microsoft.com/office/drawing/2014/main" id="{7CAA2387-72DD-C044-9F35-7621A2F9BFDD}"/>
                  </a:ext>
                </a:extLst>
              </p:cNvPr>
              <p:cNvSpPr>
                <a:spLocks noChangeArrowheads="1"/>
              </p:cNvSpPr>
              <p:nvPr>
                <p:custDataLst>
                  <p:tags r:id="rId5"/>
                </p:custDataLst>
              </p:nvPr>
            </p:nvSpPr>
            <p:spPr bwMode="auto">
              <a:xfrm>
                <a:off x="3951114" y="2038397"/>
                <a:ext cx="3407819" cy="62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lstStyle/>
              <a:p>
                <a:pPr algn="ctr"/>
                <a:r>
                  <a:rPr lang="fr-FR" sz="900" b="1" dirty="0">
                    <a:solidFill>
                      <a:srgbClr val="992918"/>
                    </a:solidFill>
                  </a:rPr>
                  <a:t>Géopolitique</a:t>
                </a:r>
                <a:endParaRPr lang="fr-FR" sz="900" dirty="0">
                  <a:solidFill>
                    <a:srgbClr val="992918"/>
                  </a:solidFill>
                </a:endParaRPr>
              </a:p>
            </p:txBody>
          </p:sp>
        </p:grpSp>
        <p:grpSp>
          <p:nvGrpSpPr>
            <p:cNvPr id="13" name="Groupe 12">
              <a:extLst>
                <a:ext uri="{FF2B5EF4-FFF2-40B4-BE49-F238E27FC236}">
                  <a16:creationId xmlns:a16="http://schemas.microsoft.com/office/drawing/2014/main" id="{A5064DE8-0DFA-CB43-BA3F-2320764205FA}"/>
                </a:ext>
              </a:extLst>
            </p:cNvPr>
            <p:cNvGrpSpPr/>
            <p:nvPr>
              <p:custDataLst>
                <p:tags r:id="rId1"/>
              </p:custDataLst>
            </p:nvPr>
          </p:nvGrpSpPr>
          <p:grpSpPr>
            <a:xfrm>
              <a:off x="3154496" y="1450822"/>
              <a:ext cx="3837047" cy="2872109"/>
              <a:chOff x="896672" y="7545243"/>
              <a:chExt cx="8717188" cy="7115953"/>
            </a:xfrm>
          </p:grpSpPr>
          <p:sp>
            <p:nvSpPr>
              <p:cNvPr id="17" name="Shape 69">
                <a:extLst>
                  <a:ext uri="{FF2B5EF4-FFF2-40B4-BE49-F238E27FC236}">
                    <a16:creationId xmlns:a16="http://schemas.microsoft.com/office/drawing/2014/main" id="{52A18498-E45C-0143-94AB-76D0C7F6C74A}"/>
                  </a:ext>
                </a:extLst>
              </p:cNvPr>
              <p:cNvSpPr>
                <a:spLocks/>
              </p:cNvSpPr>
              <p:nvPr/>
            </p:nvSpPr>
            <p:spPr bwMode="auto">
              <a:xfrm rot="20634459">
                <a:off x="896672" y="7545243"/>
                <a:ext cx="8717188" cy="7115953"/>
              </a:xfrm>
              <a:custGeom>
                <a:avLst/>
                <a:gdLst>
                  <a:gd name="T0" fmla="*/ 3559867 w 21540"/>
                  <a:gd name="T1" fmla="*/ 3496945 h 21555"/>
                  <a:gd name="T2" fmla="*/ 3559867 w 21540"/>
                  <a:gd name="T3" fmla="*/ 3496945 h 21555"/>
                  <a:gd name="T4" fmla="*/ 3559867 w 21540"/>
                  <a:gd name="T5" fmla="*/ 3496945 h 21555"/>
                  <a:gd name="T6" fmla="*/ 3559867 w 21540"/>
                  <a:gd name="T7" fmla="*/ 3496945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FF8D09"/>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nchor="ctr"/>
              <a:lstStyle/>
              <a:p>
                <a:endParaRPr lang="fr-FR" sz="900" dirty="0"/>
              </a:p>
            </p:txBody>
          </p:sp>
          <p:sp>
            <p:nvSpPr>
              <p:cNvPr id="18" name="Shape 75">
                <a:extLst>
                  <a:ext uri="{FF2B5EF4-FFF2-40B4-BE49-F238E27FC236}">
                    <a16:creationId xmlns:a16="http://schemas.microsoft.com/office/drawing/2014/main" id="{2D2450F7-EC5A-E44D-80B7-B9C3B6EF0890}"/>
                  </a:ext>
                </a:extLst>
              </p:cNvPr>
              <p:cNvSpPr>
                <a:spLocks noChangeArrowheads="1"/>
              </p:cNvSpPr>
              <p:nvPr/>
            </p:nvSpPr>
            <p:spPr bwMode="auto">
              <a:xfrm>
                <a:off x="1770370" y="9961529"/>
                <a:ext cx="6667604" cy="114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lstStyle/>
              <a:p>
                <a:pPr algn="ctr"/>
                <a:r>
                  <a:rPr lang="fr-FR" sz="900" b="1" dirty="0">
                    <a:solidFill>
                      <a:schemeClr val="bg1"/>
                    </a:solidFill>
                  </a:rPr>
                  <a:t>Géographie  </a:t>
                </a:r>
              </a:p>
            </p:txBody>
          </p:sp>
        </p:grpSp>
        <p:grpSp>
          <p:nvGrpSpPr>
            <p:cNvPr id="14" name="Groupe 13">
              <a:extLst>
                <a:ext uri="{FF2B5EF4-FFF2-40B4-BE49-F238E27FC236}">
                  <a16:creationId xmlns:a16="http://schemas.microsoft.com/office/drawing/2014/main" id="{B343A271-9E43-6244-A554-1753F33AAA2B}"/>
                </a:ext>
              </a:extLst>
            </p:cNvPr>
            <p:cNvGrpSpPr/>
            <p:nvPr/>
          </p:nvGrpSpPr>
          <p:grpSpPr>
            <a:xfrm>
              <a:off x="87798" y="1456647"/>
              <a:ext cx="3644893" cy="3244329"/>
              <a:chOff x="-49134" y="2067092"/>
              <a:chExt cx="3757754" cy="3762175"/>
            </a:xfrm>
          </p:grpSpPr>
          <p:sp>
            <p:nvSpPr>
              <p:cNvPr id="15" name="Shape 70">
                <a:extLst>
                  <a:ext uri="{FF2B5EF4-FFF2-40B4-BE49-F238E27FC236}">
                    <a16:creationId xmlns:a16="http://schemas.microsoft.com/office/drawing/2014/main" id="{8B5E764E-B8D1-E042-BA85-38571F33B323}"/>
                  </a:ext>
                </a:extLst>
              </p:cNvPr>
              <p:cNvSpPr>
                <a:spLocks/>
              </p:cNvSpPr>
              <p:nvPr>
                <p:custDataLst>
                  <p:tags r:id="rId2"/>
                </p:custDataLst>
              </p:nvPr>
            </p:nvSpPr>
            <p:spPr bwMode="auto">
              <a:xfrm rot="2700000">
                <a:off x="-82473" y="2100431"/>
                <a:ext cx="3762175" cy="3695497"/>
              </a:xfrm>
              <a:custGeom>
                <a:avLst/>
                <a:gdLst>
                  <a:gd name="T0" fmla="*/ 2328578 w 21540"/>
                  <a:gd name="T1" fmla="*/ 2287420 h 21555"/>
                  <a:gd name="T2" fmla="*/ 2328578 w 21540"/>
                  <a:gd name="T3" fmla="*/ 2287420 h 21555"/>
                  <a:gd name="T4" fmla="*/ 2328578 w 21540"/>
                  <a:gd name="T5" fmla="*/ 2287420 h 21555"/>
                  <a:gd name="T6" fmla="*/ 2328578 w 21540"/>
                  <a:gd name="T7" fmla="*/ 2287420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336699"/>
              </a:solidFill>
              <a:ln>
                <a:noFill/>
              </a:ln>
            </p:spPr>
            <p:txBody>
              <a:bodyPr lIns="25400" tIns="25400" rIns="25400" bIns="25400" anchor="ctr"/>
              <a:lstStyle/>
              <a:p>
                <a:endParaRPr lang="fr-FR" sz="900" dirty="0"/>
              </a:p>
            </p:txBody>
          </p:sp>
          <p:sp>
            <p:nvSpPr>
              <p:cNvPr id="16" name="Shape 75">
                <a:extLst>
                  <a:ext uri="{FF2B5EF4-FFF2-40B4-BE49-F238E27FC236}">
                    <a16:creationId xmlns:a16="http://schemas.microsoft.com/office/drawing/2014/main" id="{A26C9B9D-419A-D340-9572-614CE6E96326}"/>
                  </a:ext>
                </a:extLst>
              </p:cNvPr>
              <p:cNvSpPr>
                <a:spLocks noChangeArrowheads="1"/>
              </p:cNvSpPr>
              <p:nvPr>
                <p:custDataLst>
                  <p:tags r:id="rId3"/>
                </p:custDataLst>
              </p:nvPr>
            </p:nvSpPr>
            <p:spPr bwMode="auto">
              <a:xfrm>
                <a:off x="43521" y="3447044"/>
                <a:ext cx="3665099" cy="621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lstStyle/>
              <a:p>
                <a:pPr algn="ctr"/>
                <a:r>
                  <a:rPr lang="fr-FR" sz="900" b="1" dirty="0">
                    <a:solidFill>
                      <a:schemeClr val="bg1"/>
                    </a:solidFill>
                  </a:rPr>
                  <a:t>Histoire</a:t>
                </a:r>
              </a:p>
            </p:txBody>
          </p:sp>
        </p:grpSp>
      </p:grpSp>
      <p:sp>
        <p:nvSpPr>
          <p:cNvPr id="3" name="ZoneTexte 2">
            <a:extLst>
              <a:ext uri="{FF2B5EF4-FFF2-40B4-BE49-F238E27FC236}">
                <a16:creationId xmlns:a16="http://schemas.microsoft.com/office/drawing/2014/main" id="{1A75123A-B16E-BE45-A065-E6F8548E9D96}"/>
              </a:ext>
            </a:extLst>
          </p:cNvPr>
          <p:cNvSpPr txBox="1"/>
          <p:nvPr/>
        </p:nvSpPr>
        <p:spPr>
          <a:xfrm>
            <a:off x="2621328" y="1146434"/>
            <a:ext cx="7322479" cy="1200329"/>
          </a:xfrm>
          <a:prstGeom prst="rect">
            <a:avLst/>
          </a:prstGeom>
          <a:noFill/>
        </p:spPr>
        <p:txBody>
          <a:bodyPr wrap="square" rtlCol="0">
            <a:spAutoFit/>
          </a:bodyPr>
          <a:lstStyle/>
          <a:p>
            <a:pPr marL="285750" indent="-285750">
              <a:buFontTx/>
              <a:buChar char="-"/>
            </a:pPr>
            <a:r>
              <a:rPr lang="fr-FR" dirty="0">
                <a:latin typeface="Arial" panose="020B0604020202020204" pitchFamily="34" charset="0"/>
                <a:cs typeface="Arial" panose="020B0604020202020204" pitchFamily="34" charset="0"/>
              </a:rPr>
              <a:t>Analyser l’évolution des rapports entre les sociétés et leurs milieux, et notamment les changements environnementaux non désirés qu’ils induisent</a:t>
            </a:r>
          </a:p>
          <a:p>
            <a:pPr marL="285750" indent="-285750">
              <a:buFontTx/>
              <a:buChar char="-"/>
            </a:pPr>
            <a:r>
              <a:rPr lang="fr-FR" dirty="0">
                <a:latin typeface="Arial" panose="020B0604020202020204" pitchFamily="34" charset="0"/>
                <a:cs typeface="Arial" panose="020B0604020202020204" pitchFamily="34" charset="0"/>
              </a:rPr>
              <a:t>En comprendre les enjeux géopolitiques</a:t>
            </a:r>
          </a:p>
        </p:txBody>
      </p:sp>
      <p:sp>
        <p:nvSpPr>
          <p:cNvPr id="8" name="Rectangle 7">
            <a:extLst>
              <a:ext uri="{FF2B5EF4-FFF2-40B4-BE49-F238E27FC236}">
                <a16:creationId xmlns:a16="http://schemas.microsoft.com/office/drawing/2014/main" id="{D35C970E-BA7F-494D-8C30-4AB88732CD8F}"/>
              </a:ext>
            </a:extLst>
          </p:cNvPr>
          <p:cNvSpPr/>
          <p:nvPr/>
        </p:nvSpPr>
        <p:spPr>
          <a:xfrm>
            <a:off x="2546401" y="2563849"/>
            <a:ext cx="6944121" cy="1339406"/>
          </a:xfrm>
          <a:prstGeom prst="rect">
            <a:avLst/>
          </a:prstGeom>
        </p:spPr>
        <p:txBody>
          <a:bodyPr wrap="square">
            <a:spAutoFit/>
          </a:bodyPr>
          <a:lstStyle/>
          <a:p>
            <a:pPr marL="285750" indent="-285750">
              <a:lnSpc>
                <a:spcPct val="115000"/>
              </a:lnSpc>
              <a:spcAft>
                <a:spcPts val="0"/>
              </a:spcAft>
              <a:buFontTx/>
              <a:buChar char="-"/>
            </a:pPr>
            <a:r>
              <a:rPr lang="fr-FR" dirty="0">
                <a:latin typeface="Arial" panose="020B0604020202020204" pitchFamily="34" charset="0"/>
                <a:cs typeface="Arial" panose="020B0604020202020204" pitchFamily="34" charset="0"/>
              </a:rPr>
              <a:t>Étudier la complexité des interactions entre les sociétés et leurs milieux, entre exploitation et protection</a:t>
            </a:r>
          </a:p>
          <a:p>
            <a:pPr marL="285750" indent="-285750">
              <a:lnSpc>
                <a:spcPct val="115000"/>
              </a:lnSpc>
              <a:spcAft>
                <a:spcPts val="0"/>
              </a:spcAft>
              <a:buFontTx/>
              <a:buChar char="-"/>
            </a:pPr>
            <a:r>
              <a:rPr lang="fr-FR" dirty="0">
                <a:latin typeface="Arial" panose="020B0604020202020204" pitchFamily="34" charset="0"/>
                <a:cs typeface="Arial" panose="020B0604020202020204" pitchFamily="34" charset="0"/>
              </a:rPr>
              <a:t>Évolution de climat, son impact sur les sociétés et manière dont question climatique met en jeu la coopération internationale </a:t>
            </a:r>
          </a:p>
        </p:txBody>
      </p:sp>
      <p:grpSp>
        <p:nvGrpSpPr>
          <p:cNvPr id="25" name="Grouper 13">
            <a:extLst>
              <a:ext uri="{FF2B5EF4-FFF2-40B4-BE49-F238E27FC236}">
                <a16:creationId xmlns:a16="http://schemas.microsoft.com/office/drawing/2014/main" id="{9F86BC36-5E62-6F4B-99E8-7D1BF61B0DF4}"/>
              </a:ext>
            </a:extLst>
          </p:cNvPr>
          <p:cNvGrpSpPr/>
          <p:nvPr/>
        </p:nvGrpSpPr>
        <p:grpSpPr>
          <a:xfrm>
            <a:off x="134161" y="1182631"/>
            <a:ext cx="2268499" cy="1096157"/>
            <a:chOff x="307563" y="1856506"/>
            <a:chExt cx="1459451" cy="651301"/>
          </a:xfrm>
        </p:grpSpPr>
        <p:sp>
          <p:nvSpPr>
            <p:cNvPr id="26" name="Ellipse 25">
              <a:extLst>
                <a:ext uri="{FF2B5EF4-FFF2-40B4-BE49-F238E27FC236}">
                  <a16:creationId xmlns:a16="http://schemas.microsoft.com/office/drawing/2014/main" id="{B1394B6C-D495-274F-A4B2-A5C19BFBFCE3}"/>
                </a:ext>
              </a:extLst>
            </p:cNvPr>
            <p:cNvSpPr/>
            <p:nvPr/>
          </p:nvSpPr>
          <p:spPr>
            <a:xfrm>
              <a:off x="307563" y="1856506"/>
              <a:ext cx="1459451" cy="651301"/>
            </a:xfrm>
            <a:prstGeom prst="ellipse">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7" name="ZoneTexte 26">
              <a:extLst>
                <a:ext uri="{FF2B5EF4-FFF2-40B4-BE49-F238E27FC236}">
                  <a16:creationId xmlns:a16="http://schemas.microsoft.com/office/drawing/2014/main" id="{1E8D2C47-F7C3-0647-96AF-01AC12C60AB1}"/>
                </a:ext>
              </a:extLst>
            </p:cNvPr>
            <p:cNvSpPr txBox="1"/>
            <p:nvPr/>
          </p:nvSpPr>
          <p:spPr>
            <a:xfrm>
              <a:off x="363171" y="2047734"/>
              <a:ext cx="1360018" cy="347454"/>
            </a:xfrm>
            <a:prstGeom prst="rect">
              <a:avLst/>
            </a:prstGeom>
            <a:noFill/>
          </p:spPr>
          <p:txBody>
            <a:bodyPr wrap="square" rtlCol="0">
              <a:spAutoFit/>
            </a:bodyPr>
            <a:lstStyle/>
            <a:p>
              <a:pPr algn="ctr"/>
              <a:r>
                <a:rPr lang="fr-FR" sz="1600" dirty="0">
                  <a:solidFill>
                    <a:srgbClr val="3366FF"/>
                  </a:solidFill>
                </a:rPr>
                <a:t>L’orientation générale du thème</a:t>
              </a:r>
            </a:p>
          </p:txBody>
        </p:sp>
      </p:grpSp>
      <p:grpSp>
        <p:nvGrpSpPr>
          <p:cNvPr id="31" name="Grouper 13">
            <a:extLst>
              <a:ext uri="{FF2B5EF4-FFF2-40B4-BE49-F238E27FC236}">
                <a16:creationId xmlns:a16="http://schemas.microsoft.com/office/drawing/2014/main" id="{C6C72EDE-28FB-AD4D-A4E1-07195ECA0870}"/>
              </a:ext>
            </a:extLst>
          </p:cNvPr>
          <p:cNvGrpSpPr/>
          <p:nvPr/>
        </p:nvGrpSpPr>
        <p:grpSpPr>
          <a:xfrm>
            <a:off x="134159" y="3071120"/>
            <a:ext cx="2268499" cy="1096157"/>
            <a:chOff x="307563" y="1856506"/>
            <a:chExt cx="1459451" cy="651301"/>
          </a:xfrm>
        </p:grpSpPr>
        <p:sp>
          <p:nvSpPr>
            <p:cNvPr id="32" name="Ellipse 31">
              <a:extLst>
                <a:ext uri="{FF2B5EF4-FFF2-40B4-BE49-F238E27FC236}">
                  <a16:creationId xmlns:a16="http://schemas.microsoft.com/office/drawing/2014/main" id="{30308D1F-912F-754A-BDE9-7354DEC8AB5E}"/>
                </a:ext>
              </a:extLst>
            </p:cNvPr>
            <p:cNvSpPr/>
            <p:nvPr/>
          </p:nvSpPr>
          <p:spPr>
            <a:xfrm>
              <a:off x="307563" y="1856506"/>
              <a:ext cx="1459451" cy="651301"/>
            </a:xfrm>
            <a:prstGeom prst="ellipse">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3" name="ZoneTexte 32">
              <a:extLst>
                <a:ext uri="{FF2B5EF4-FFF2-40B4-BE49-F238E27FC236}">
                  <a16:creationId xmlns:a16="http://schemas.microsoft.com/office/drawing/2014/main" id="{B06C2F8E-1FE8-6E45-B77C-8D233C01FC7C}"/>
                </a:ext>
              </a:extLst>
            </p:cNvPr>
            <p:cNvSpPr txBox="1"/>
            <p:nvPr/>
          </p:nvSpPr>
          <p:spPr>
            <a:xfrm>
              <a:off x="363171" y="2047734"/>
              <a:ext cx="1360018" cy="201158"/>
            </a:xfrm>
            <a:prstGeom prst="rect">
              <a:avLst/>
            </a:prstGeom>
            <a:noFill/>
          </p:spPr>
          <p:txBody>
            <a:bodyPr wrap="square" rtlCol="0">
              <a:spAutoFit/>
            </a:bodyPr>
            <a:lstStyle/>
            <a:p>
              <a:pPr algn="ctr"/>
              <a:r>
                <a:rPr lang="fr-FR" sz="1600" dirty="0">
                  <a:solidFill>
                    <a:srgbClr val="3366FF"/>
                  </a:solidFill>
                </a:rPr>
                <a:t>Axes d’étude</a:t>
              </a:r>
            </a:p>
          </p:txBody>
        </p:sp>
      </p:grpSp>
      <p:grpSp>
        <p:nvGrpSpPr>
          <p:cNvPr id="34" name="Grouper 13">
            <a:extLst>
              <a:ext uri="{FF2B5EF4-FFF2-40B4-BE49-F238E27FC236}">
                <a16:creationId xmlns:a16="http://schemas.microsoft.com/office/drawing/2014/main" id="{7B28CF27-3C7C-BD4D-873B-97C77D44BCA0}"/>
              </a:ext>
            </a:extLst>
          </p:cNvPr>
          <p:cNvGrpSpPr/>
          <p:nvPr/>
        </p:nvGrpSpPr>
        <p:grpSpPr>
          <a:xfrm>
            <a:off x="143315" y="4807743"/>
            <a:ext cx="2268499" cy="1096157"/>
            <a:chOff x="307563" y="1856506"/>
            <a:chExt cx="1459451" cy="651301"/>
          </a:xfrm>
        </p:grpSpPr>
        <p:sp>
          <p:nvSpPr>
            <p:cNvPr id="35" name="Ellipse 34">
              <a:extLst>
                <a:ext uri="{FF2B5EF4-FFF2-40B4-BE49-F238E27FC236}">
                  <a16:creationId xmlns:a16="http://schemas.microsoft.com/office/drawing/2014/main" id="{52EA9E74-8BB2-5549-A98A-9551B8090B5F}"/>
                </a:ext>
              </a:extLst>
            </p:cNvPr>
            <p:cNvSpPr/>
            <p:nvPr/>
          </p:nvSpPr>
          <p:spPr>
            <a:xfrm>
              <a:off x="307563" y="1856506"/>
              <a:ext cx="1459451" cy="651301"/>
            </a:xfrm>
            <a:prstGeom prst="ellipse">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6" name="ZoneTexte 35">
              <a:extLst>
                <a:ext uri="{FF2B5EF4-FFF2-40B4-BE49-F238E27FC236}">
                  <a16:creationId xmlns:a16="http://schemas.microsoft.com/office/drawing/2014/main" id="{B8C2AF5B-95C5-E44C-B1CD-8E324ABC3E60}"/>
                </a:ext>
              </a:extLst>
            </p:cNvPr>
            <p:cNvSpPr txBox="1"/>
            <p:nvPr/>
          </p:nvSpPr>
          <p:spPr>
            <a:xfrm>
              <a:off x="363171" y="2047734"/>
              <a:ext cx="1360018" cy="347454"/>
            </a:xfrm>
            <a:prstGeom prst="rect">
              <a:avLst/>
            </a:prstGeom>
            <a:noFill/>
          </p:spPr>
          <p:txBody>
            <a:bodyPr wrap="square" rtlCol="0">
              <a:spAutoFit/>
            </a:bodyPr>
            <a:lstStyle/>
            <a:p>
              <a:pPr algn="ctr"/>
              <a:r>
                <a:rPr lang="fr-FR" sz="1600" dirty="0">
                  <a:solidFill>
                    <a:srgbClr val="3366FF"/>
                  </a:solidFill>
                </a:rPr>
                <a:t>Objet de travail conclusif</a:t>
              </a:r>
            </a:p>
          </p:txBody>
        </p:sp>
      </p:grpSp>
      <p:sp>
        <p:nvSpPr>
          <p:cNvPr id="38" name="Accolade fermante 37">
            <a:extLst>
              <a:ext uri="{FF2B5EF4-FFF2-40B4-BE49-F238E27FC236}">
                <a16:creationId xmlns:a16="http://schemas.microsoft.com/office/drawing/2014/main" id="{48F9A4AA-AB6D-1A43-8087-95F8B9B685DF}"/>
              </a:ext>
            </a:extLst>
          </p:cNvPr>
          <p:cNvSpPr/>
          <p:nvPr/>
        </p:nvSpPr>
        <p:spPr>
          <a:xfrm>
            <a:off x="2411814" y="3392962"/>
            <a:ext cx="193363" cy="196285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5" name="Rectangle 37">
            <a:extLst>
              <a:ext uri="{FF2B5EF4-FFF2-40B4-BE49-F238E27FC236}">
                <a16:creationId xmlns:a16="http://schemas.microsoft.com/office/drawing/2014/main" id="{36249C76-B917-FC43-B66C-297F82E4AE85}"/>
              </a:ext>
            </a:extLst>
          </p:cNvPr>
          <p:cNvSpPr>
            <a:spLocks noChangeArrowheads="1"/>
          </p:cNvSpPr>
          <p:nvPr/>
        </p:nvSpPr>
        <p:spPr bwMode="auto">
          <a:xfrm>
            <a:off x="4786633" y="106558"/>
            <a:ext cx="3225935" cy="923330"/>
          </a:xfrm>
          <a:prstGeom prst="rect">
            <a:avLst/>
          </a:prstGeom>
          <a:solidFill>
            <a:srgbClr val="AE75CD"/>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dirty="0">
                <a:latin typeface="Bahnschrift SemiLight" pitchFamily="34" charset="0"/>
              </a:rPr>
              <a:t>L’environnement, entre exploitation et protection: </a:t>
            </a:r>
          </a:p>
          <a:p>
            <a:pPr algn="ctr" eaLnBrk="1" hangingPunct="1">
              <a:spcBef>
                <a:spcPct val="0"/>
              </a:spcBef>
              <a:buFontTx/>
              <a:buNone/>
            </a:pPr>
            <a:r>
              <a:rPr lang="fr-FR" altLang="fr-FR" sz="1800" dirty="0">
                <a:latin typeface="Bahnschrift SemiLight" pitchFamily="34" charset="0"/>
              </a:rPr>
              <a:t>un enjeu planétaire</a:t>
            </a:r>
          </a:p>
        </p:txBody>
      </p:sp>
      <p:sp>
        <p:nvSpPr>
          <p:cNvPr id="5" name="ZoneTexte 4">
            <a:extLst>
              <a:ext uri="{FF2B5EF4-FFF2-40B4-BE49-F238E27FC236}">
                <a16:creationId xmlns:a16="http://schemas.microsoft.com/office/drawing/2014/main" id="{7D88756F-458B-1E4C-BBA5-BED6F6CEB80C}"/>
              </a:ext>
            </a:extLst>
          </p:cNvPr>
          <p:cNvSpPr txBox="1"/>
          <p:nvPr/>
        </p:nvSpPr>
        <p:spPr>
          <a:xfrm>
            <a:off x="2766741" y="4913175"/>
            <a:ext cx="8387029" cy="1200329"/>
          </a:xfrm>
          <a:prstGeom prst="rect">
            <a:avLst/>
          </a:prstGeom>
          <a:noFill/>
        </p:spPr>
        <p:txBody>
          <a:bodyPr wrap="square" rtlCol="0">
            <a:spAutoFit/>
          </a:bodyPr>
          <a:lstStyle/>
          <a:p>
            <a:r>
              <a:rPr lang="fr-FR" b="1" dirty="0">
                <a:latin typeface="Arial" panose="020B0604020202020204" pitchFamily="34" charset="0"/>
                <a:cs typeface="Arial" panose="020B0604020202020204" pitchFamily="34" charset="0"/>
              </a:rPr>
              <a:t>Les États-Unis et la question environnementale : tensions et contrastes</a:t>
            </a:r>
          </a:p>
          <a:p>
            <a:r>
              <a:rPr lang="fr-FR" dirty="0">
                <a:latin typeface="Arial" panose="020B0604020202020204" pitchFamily="34" charset="0"/>
                <a:cs typeface="Arial" panose="020B0604020202020204" pitchFamily="34" charset="0"/>
              </a:rPr>
              <a:t>- Rôle respectif de l’État fédéral et des États fédérés depuis le XIXe s. entre protection de la nature, exploitation des ressources et transformation des milieux</a:t>
            </a:r>
          </a:p>
          <a:p>
            <a:r>
              <a:rPr lang="fr-FR" dirty="0">
                <a:latin typeface="Arial" panose="020B0604020202020204" pitchFamily="34" charset="0"/>
                <a:cs typeface="Arial" panose="020B0604020202020204" pitchFamily="34" charset="0"/>
              </a:rPr>
              <a:t>- Les États-Unis et l’environnement à l’échelle internationale (État, FTN, ONG…)</a:t>
            </a:r>
          </a:p>
        </p:txBody>
      </p:sp>
      <p:sp>
        <p:nvSpPr>
          <p:cNvPr id="57" name="Losange 56"/>
          <p:cNvSpPr/>
          <p:nvPr/>
        </p:nvSpPr>
        <p:spPr>
          <a:xfrm>
            <a:off x="4169582" y="133846"/>
            <a:ext cx="588179" cy="914400"/>
          </a:xfrm>
          <a:prstGeom prst="diamond">
            <a:avLst/>
          </a:prstGeom>
          <a:solidFill>
            <a:srgbClr val="FFFF00"/>
          </a:solidFill>
          <a:ln w="76200">
            <a:solidFill>
              <a:srgbClr val="683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5</a:t>
            </a:r>
          </a:p>
        </p:txBody>
      </p:sp>
      <p:sp>
        <p:nvSpPr>
          <p:cNvPr id="7" name="Rectangle à coins arrondis 6"/>
          <p:cNvSpPr/>
          <p:nvPr/>
        </p:nvSpPr>
        <p:spPr>
          <a:xfrm>
            <a:off x="8174723" y="2098310"/>
            <a:ext cx="3725721" cy="4350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La forêt française depuis Colbert</a:t>
            </a:r>
          </a:p>
        </p:txBody>
      </p:sp>
      <p:sp>
        <p:nvSpPr>
          <p:cNvPr id="9" name="Rectangle à coins arrondis 8"/>
          <p:cNvSpPr/>
          <p:nvPr/>
        </p:nvSpPr>
        <p:spPr>
          <a:xfrm>
            <a:off x="9364376" y="2672935"/>
            <a:ext cx="2663501" cy="4293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révolution néolithique »</a:t>
            </a:r>
          </a:p>
        </p:txBody>
      </p:sp>
      <p:sp>
        <p:nvSpPr>
          <p:cNvPr id="58" name="Rectangle à coins arrondis 57"/>
          <p:cNvSpPr/>
          <p:nvPr/>
        </p:nvSpPr>
        <p:spPr>
          <a:xfrm>
            <a:off x="9364376" y="3189840"/>
            <a:ext cx="2663501" cy="4293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révolution industrielle »</a:t>
            </a:r>
          </a:p>
        </p:txBody>
      </p:sp>
      <p:sp>
        <p:nvSpPr>
          <p:cNvPr id="23" name="Rectangle à coins arrondis 22"/>
          <p:cNvSpPr/>
          <p:nvPr/>
        </p:nvSpPr>
        <p:spPr>
          <a:xfrm>
            <a:off x="7173745" y="3811346"/>
            <a:ext cx="4954521" cy="395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Climat en Europe du </a:t>
            </a:r>
            <a:r>
              <a:rPr lang="fr-FR" dirty="0" err="1"/>
              <a:t>Moyen-Age</a:t>
            </a:r>
            <a:r>
              <a:rPr lang="fr-FR" dirty="0"/>
              <a:t> au XIXe s.</a:t>
            </a:r>
          </a:p>
        </p:txBody>
      </p:sp>
      <p:sp>
        <p:nvSpPr>
          <p:cNvPr id="24" name="Rectangle à coins arrondis 23"/>
          <p:cNvSpPr/>
          <p:nvPr/>
        </p:nvSpPr>
        <p:spPr>
          <a:xfrm>
            <a:off x="8567726" y="4313763"/>
            <a:ext cx="2939713" cy="3824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Sommets de la Terre, COP…</a:t>
            </a:r>
          </a:p>
        </p:txBody>
      </p:sp>
      <p:sp>
        <p:nvSpPr>
          <p:cNvPr id="28" name="ZoneTexte 27"/>
          <p:cNvSpPr txBox="1"/>
          <p:nvPr/>
        </p:nvSpPr>
        <p:spPr>
          <a:xfrm>
            <a:off x="155408" y="6103888"/>
            <a:ext cx="2837641" cy="923330"/>
          </a:xfrm>
          <a:prstGeom prst="rect">
            <a:avLst/>
          </a:prstGeom>
          <a:noFill/>
        </p:spPr>
        <p:txBody>
          <a:bodyPr wrap="square" rtlCol="0">
            <a:spAutoFit/>
          </a:bodyPr>
          <a:lstStyle/>
          <a:p>
            <a:r>
              <a:rPr lang="fr-FR" dirty="0">
                <a:solidFill>
                  <a:srgbClr val="002060"/>
                </a:solidFill>
              </a:rPr>
              <a:t>- 8000 à nos jours</a:t>
            </a:r>
          </a:p>
          <a:p>
            <a:r>
              <a:rPr lang="fr-FR" dirty="0">
                <a:solidFill>
                  <a:srgbClr val="7030A0"/>
                </a:solidFill>
              </a:rPr>
              <a:t>Local/national/international</a:t>
            </a:r>
            <a:endParaRPr lang="fr-FR" dirty="0"/>
          </a:p>
          <a:p>
            <a:endParaRPr lang="fr-FR" dirty="0"/>
          </a:p>
        </p:txBody>
      </p:sp>
      <p:sp>
        <p:nvSpPr>
          <p:cNvPr id="30" name="Pensées 29"/>
          <p:cNvSpPr/>
          <p:nvPr/>
        </p:nvSpPr>
        <p:spPr>
          <a:xfrm>
            <a:off x="2283567" y="3947967"/>
            <a:ext cx="4360207" cy="986700"/>
          </a:xfrm>
          <a:prstGeom prst="cloudCallout">
            <a:avLst>
              <a:gd name="adj1" fmla="val -20430"/>
              <a:gd name="adj2" fmla="val 5632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21299999" rev="0"/>
              </a:camera>
              <a:lightRig rig="threePt" dir="t"/>
            </a:scene3d>
          </a:bodyPr>
          <a:lstStyle/>
          <a:p>
            <a:pPr algn="ctr"/>
            <a:r>
              <a:rPr lang="fr-FR" b="1" dirty="0">
                <a:solidFill>
                  <a:srgbClr val="FF0000"/>
                </a:solidFill>
              </a:rPr>
              <a:t>Lien avec programme enseignement scientifique</a:t>
            </a:r>
          </a:p>
        </p:txBody>
      </p:sp>
      <p:sp>
        <p:nvSpPr>
          <p:cNvPr id="37" name="Flèche vers le haut 36"/>
          <p:cNvSpPr/>
          <p:nvPr/>
        </p:nvSpPr>
        <p:spPr>
          <a:xfrm>
            <a:off x="4169582" y="3751047"/>
            <a:ext cx="322962" cy="314380"/>
          </a:xfrm>
          <a:prstGeom prst="up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ZoneTexte 38"/>
          <p:cNvSpPr txBox="1"/>
          <p:nvPr/>
        </p:nvSpPr>
        <p:spPr>
          <a:xfrm>
            <a:off x="2913923" y="6173430"/>
            <a:ext cx="9113954" cy="646331"/>
          </a:xfrm>
          <a:prstGeom prst="rect">
            <a:avLst/>
          </a:prstGeom>
          <a:noFill/>
        </p:spPr>
        <p:txBody>
          <a:bodyPr wrap="square" rtlCol="0">
            <a:spAutoFit/>
          </a:bodyPr>
          <a:lstStyle/>
          <a:p>
            <a:pPr algn="ctr"/>
            <a:r>
              <a:rPr lang="fr-FR" b="1" dirty="0">
                <a:latin typeface="Arial" panose="020B0604020202020204" pitchFamily="34" charset="0"/>
                <a:cs typeface="Arial" panose="020B0604020202020204" pitchFamily="34" charset="0"/>
              </a:rPr>
              <a:t>ENVIRONNEMENT / SOCIETES-MILIEUX/ RESSOURCE/ NATURE/ </a:t>
            </a:r>
          </a:p>
          <a:p>
            <a:pPr algn="ctr"/>
            <a:r>
              <a:rPr lang="fr-FR" b="1" dirty="0">
                <a:latin typeface="Arial" panose="020B0604020202020204" pitchFamily="34" charset="0"/>
                <a:cs typeface="Arial" panose="020B0604020202020204" pitchFamily="34" charset="0"/>
              </a:rPr>
              <a:t>CHANGEMENT CLIMATIQUE / BIODIVERSITE/ ANTHROPOCENE</a:t>
            </a:r>
          </a:p>
        </p:txBody>
      </p:sp>
      <p:sp>
        <p:nvSpPr>
          <p:cNvPr id="40" name="Rectangle à coins arrondis 39"/>
          <p:cNvSpPr/>
          <p:nvPr/>
        </p:nvSpPr>
        <p:spPr>
          <a:xfrm>
            <a:off x="134145" y="6140370"/>
            <a:ext cx="2737557" cy="644111"/>
          </a:xfrm>
          <a:prstGeom prst="roundRect">
            <a:avLst/>
          </a:prstGeom>
          <a:noFill/>
          <a:ln>
            <a:solidFill>
              <a:srgbClr val="E75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à coins arrondis 40"/>
          <p:cNvSpPr/>
          <p:nvPr/>
        </p:nvSpPr>
        <p:spPr>
          <a:xfrm>
            <a:off x="3264969" y="6137732"/>
            <a:ext cx="8383149" cy="682029"/>
          </a:xfrm>
          <a:prstGeom prst="roundRect">
            <a:avLst/>
          </a:prstGeom>
          <a:noFill/>
          <a:ln>
            <a:solidFill>
              <a:srgbClr val="E87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523218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E6AEA5E-1B25-FB40-BB43-E3F2753E6F0E}"/>
              </a:ext>
            </a:extLst>
          </p:cNvPr>
          <p:cNvSpPr>
            <a:spLocks noGrp="1"/>
          </p:cNvSpPr>
          <p:nvPr>
            <p:ph type="title"/>
          </p:nvPr>
        </p:nvSpPr>
        <p:spPr>
          <a:xfrm>
            <a:off x="134162" y="96106"/>
            <a:ext cx="4171749" cy="906269"/>
          </a:xfrm>
        </p:spPr>
        <p:txBody>
          <a:bodyPr>
            <a:normAutofit fontScale="90000"/>
          </a:bodyPr>
          <a:lstStyle/>
          <a:p>
            <a:r>
              <a:rPr lang="fr-FR" sz="2000" dirty="0">
                <a:latin typeface="+mn-lt"/>
              </a:rPr>
              <a:t>6 thèmes pour </a:t>
            </a:r>
            <a:r>
              <a:rPr lang="fr-FR" sz="2000" dirty="0">
                <a:solidFill>
                  <a:srgbClr val="683086"/>
                </a:solidFill>
                <a:latin typeface="+mn-lt"/>
              </a:rPr>
              <a:t>acquérir des clés de compréhension du monde contemporain</a:t>
            </a:r>
            <a:r>
              <a:rPr lang="fr-FR" sz="2000" dirty="0">
                <a:latin typeface="+mn-lt"/>
              </a:rPr>
              <a:t> </a:t>
            </a:r>
          </a:p>
        </p:txBody>
      </p:sp>
      <p:grpSp>
        <p:nvGrpSpPr>
          <p:cNvPr id="10" name="Groupe 9">
            <a:extLst>
              <a:ext uri="{FF2B5EF4-FFF2-40B4-BE49-F238E27FC236}">
                <a16:creationId xmlns:a16="http://schemas.microsoft.com/office/drawing/2014/main" id="{7E7F7DBA-7DCC-E343-AC10-4D71CE78D723}"/>
              </a:ext>
            </a:extLst>
          </p:cNvPr>
          <p:cNvGrpSpPr/>
          <p:nvPr/>
        </p:nvGrpSpPr>
        <p:grpSpPr>
          <a:xfrm>
            <a:off x="8443775" y="-127196"/>
            <a:ext cx="3748225" cy="1395557"/>
            <a:chOff x="87798" y="963157"/>
            <a:chExt cx="12358416" cy="3737819"/>
          </a:xfrm>
        </p:grpSpPr>
        <p:grpSp>
          <p:nvGrpSpPr>
            <p:cNvPr id="11" name="Groupe 10">
              <a:extLst>
                <a:ext uri="{FF2B5EF4-FFF2-40B4-BE49-F238E27FC236}">
                  <a16:creationId xmlns:a16="http://schemas.microsoft.com/office/drawing/2014/main" id="{DB38CAB9-89B5-824A-8290-9437E6700023}"/>
                </a:ext>
              </a:extLst>
            </p:cNvPr>
            <p:cNvGrpSpPr/>
            <p:nvPr/>
          </p:nvGrpSpPr>
          <p:grpSpPr>
            <a:xfrm>
              <a:off x="8894828" y="963157"/>
              <a:ext cx="3551386" cy="2681002"/>
              <a:chOff x="4272913" y="3302894"/>
              <a:chExt cx="4034754" cy="3452778"/>
            </a:xfrm>
          </p:grpSpPr>
          <p:sp>
            <p:nvSpPr>
              <p:cNvPr id="21" name="Shape 71">
                <a:extLst>
                  <a:ext uri="{FF2B5EF4-FFF2-40B4-BE49-F238E27FC236}">
                    <a16:creationId xmlns:a16="http://schemas.microsoft.com/office/drawing/2014/main" id="{25818F6D-77A8-6549-A255-6D121FB1C5D8}"/>
                  </a:ext>
                </a:extLst>
              </p:cNvPr>
              <p:cNvSpPr>
                <a:spLocks/>
              </p:cNvSpPr>
              <p:nvPr>
                <p:custDataLst>
                  <p:tags r:id="rId6"/>
                </p:custDataLst>
              </p:nvPr>
            </p:nvSpPr>
            <p:spPr bwMode="auto">
              <a:xfrm rot="11015918">
                <a:off x="4272913" y="3302894"/>
                <a:ext cx="3994851" cy="3452778"/>
              </a:xfrm>
              <a:custGeom>
                <a:avLst/>
                <a:gdLst>
                  <a:gd name="T0" fmla="*/ 1901127 w 21540"/>
                  <a:gd name="T1" fmla="*/ 1867525 h 21555"/>
                  <a:gd name="T2" fmla="*/ 1901127 w 21540"/>
                  <a:gd name="T3" fmla="*/ 1867525 h 21555"/>
                  <a:gd name="T4" fmla="*/ 1901127 w 21540"/>
                  <a:gd name="T5" fmla="*/ 1867525 h 21555"/>
                  <a:gd name="T6" fmla="*/ 1901127 w 21540"/>
                  <a:gd name="T7" fmla="*/ 1867525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919DFF"/>
              </a:solidFill>
              <a:ln>
                <a:noFill/>
              </a:ln>
            </p:spPr>
            <p:txBody>
              <a:bodyPr lIns="25400" tIns="25400" rIns="25400" bIns="25400" anchor="ctr"/>
              <a:lstStyle/>
              <a:p>
                <a:endParaRPr lang="fr-FR" sz="900" dirty="0"/>
              </a:p>
            </p:txBody>
          </p:sp>
          <p:sp>
            <p:nvSpPr>
              <p:cNvPr id="22" name="Shape 67">
                <a:extLst>
                  <a:ext uri="{FF2B5EF4-FFF2-40B4-BE49-F238E27FC236}">
                    <a16:creationId xmlns:a16="http://schemas.microsoft.com/office/drawing/2014/main" id="{8F80516E-A885-B94C-A992-930FBC3A6AE1}"/>
                  </a:ext>
                </a:extLst>
              </p:cNvPr>
              <p:cNvSpPr>
                <a:spLocks noChangeArrowheads="1"/>
              </p:cNvSpPr>
              <p:nvPr>
                <p:custDataLst>
                  <p:tags r:id="rId7"/>
                </p:custDataLst>
              </p:nvPr>
            </p:nvSpPr>
            <p:spPr bwMode="auto">
              <a:xfrm>
                <a:off x="4490216" y="5168342"/>
                <a:ext cx="3817451" cy="36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style>
              <a:lnRef idx="0">
                <a:scrgbClr r="0" g="0" b="0"/>
              </a:lnRef>
              <a:fillRef idx="0">
                <a:scrgbClr r="0" g="0" b="0"/>
              </a:fillRef>
              <a:effectRef idx="0">
                <a:scrgbClr r="0" g="0" b="0"/>
              </a:effectRef>
              <a:fontRef idx="minor">
                <a:schemeClr val="accent1"/>
              </a:fontRef>
            </p:style>
            <p:txBody>
              <a:bodyPr lIns="25400" tIns="25400" rIns="25400" bIns="25400"/>
              <a:lstStyle/>
              <a:p>
                <a:pPr algn="ctr"/>
                <a:r>
                  <a:rPr lang="fr-FR" sz="900" b="1" dirty="0">
                    <a:solidFill>
                      <a:srgbClr val="002060"/>
                    </a:solidFill>
                  </a:rPr>
                  <a:t>Sciences politiques</a:t>
                </a:r>
              </a:p>
            </p:txBody>
          </p:sp>
        </p:grpSp>
        <p:grpSp>
          <p:nvGrpSpPr>
            <p:cNvPr id="12" name="Groupe 11">
              <a:extLst>
                <a:ext uri="{FF2B5EF4-FFF2-40B4-BE49-F238E27FC236}">
                  <a16:creationId xmlns:a16="http://schemas.microsoft.com/office/drawing/2014/main" id="{2063E978-A01A-0449-B5A4-E88080B2DD56}"/>
                </a:ext>
              </a:extLst>
            </p:cNvPr>
            <p:cNvGrpSpPr/>
            <p:nvPr/>
          </p:nvGrpSpPr>
          <p:grpSpPr>
            <a:xfrm>
              <a:off x="5803201" y="1039613"/>
              <a:ext cx="3532462" cy="3218396"/>
              <a:chOff x="3285794" y="322833"/>
              <a:chExt cx="4073139" cy="4216830"/>
            </a:xfrm>
          </p:grpSpPr>
          <p:sp>
            <p:nvSpPr>
              <p:cNvPr id="19" name="Shape 71">
                <a:extLst>
                  <a:ext uri="{FF2B5EF4-FFF2-40B4-BE49-F238E27FC236}">
                    <a16:creationId xmlns:a16="http://schemas.microsoft.com/office/drawing/2014/main" id="{01372767-AE8A-E64B-A1C6-25F4A4F6B472}"/>
                  </a:ext>
                </a:extLst>
              </p:cNvPr>
              <p:cNvSpPr>
                <a:spLocks/>
              </p:cNvSpPr>
              <p:nvPr>
                <p:custDataLst>
                  <p:tags r:id="rId4"/>
                </p:custDataLst>
              </p:nvPr>
            </p:nvSpPr>
            <p:spPr bwMode="auto">
              <a:xfrm rot="3600000">
                <a:off x="3078498" y="530129"/>
                <a:ext cx="4216830" cy="3802238"/>
              </a:xfrm>
              <a:custGeom>
                <a:avLst/>
                <a:gdLst>
                  <a:gd name="T0" fmla="*/ 1901127 w 21540"/>
                  <a:gd name="T1" fmla="*/ 1867525 h 21555"/>
                  <a:gd name="T2" fmla="*/ 1901127 w 21540"/>
                  <a:gd name="T3" fmla="*/ 1867525 h 21555"/>
                  <a:gd name="T4" fmla="*/ 1901127 w 21540"/>
                  <a:gd name="T5" fmla="*/ 1867525 h 21555"/>
                  <a:gd name="T6" fmla="*/ 1901127 w 21540"/>
                  <a:gd name="T7" fmla="*/ 1867525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E7593F"/>
              </a:solidFill>
              <a:ln>
                <a:noFill/>
              </a:ln>
            </p:spPr>
            <p:txBody>
              <a:bodyPr lIns="25400" tIns="25400" rIns="25400" bIns="25400" anchor="ctr"/>
              <a:lstStyle/>
              <a:p>
                <a:endParaRPr lang="fr-FR" sz="900"/>
              </a:p>
            </p:txBody>
          </p:sp>
          <p:sp>
            <p:nvSpPr>
              <p:cNvPr id="20" name="Shape 75">
                <a:extLst>
                  <a:ext uri="{FF2B5EF4-FFF2-40B4-BE49-F238E27FC236}">
                    <a16:creationId xmlns:a16="http://schemas.microsoft.com/office/drawing/2014/main" id="{7CAA2387-72DD-C044-9F35-7621A2F9BFDD}"/>
                  </a:ext>
                </a:extLst>
              </p:cNvPr>
              <p:cNvSpPr>
                <a:spLocks noChangeArrowheads="1"/>
              </p:cNvSpPr>
              <p:nvPr>
                <p:custDataLst>
                  <p:tags r:id="rId5"/>
                </p:custDataLst>
              </p:nvPr>
            </p:nvSpPr>
            <p:spPr bwMode="auto">
              <a:xfrm>
                <a:off x="3951114" y="2038397"/>
                <a:ext cx="3407819" cy="62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lstStyle/>
              <a:p>
                <a:pPr algn="ctr"/>
                <a:r>
                  <a:rPr lang="fr-FR" sz="900" b="1" dirty="0">
                    <a:solidFill>
                      <a:srgbClr val="992918"/>
                    </a:solidFill>
                  </a:rPr>
                  <a:t>Géopolitique</a:t>
                </a:r>
                <a:endParaRPr lang="fr-FR" sz="900" dirty="0">
                  <a:solidFill>
                    <a:srgbClr val="992918"/>
                  </a:solidFill>
                </a:endParaRPr>
              </a:p>
            </p:txBody>
          </p:sp>
        </p:grpSp>
        <p:grpSp>
          <p:nvGrpSpPr>
            <p:cNvPr id="13" name="Groupe 12">
              <a:extLst>
                <a:ext uri="{FF2B5EF4-FFF2-40B4-BE49-F238E27FC236}">
                  <a16:creationId xmlns:a16="http://schemas.microsoft.com/office/drawing/2014/main" id="{A5064DE8-0DFA-CB43-BA3F-2320764205FA}"/>
                </a:ext>
              </a:extLst>
            </p:cNvPr>
            <p:cNvGrpSpPr/>
            <p:nvPr>
              <p:custDataLst>
                <p:tags r:id="rId1"/>
              </p:custDataLst>
            </p:nvPr>
          </p:nvGrpSpPr>
          <p:grpSpPr>
            <a:xfrm>
              <a:off x="3154496" y="1450822"/>
              <a:ext cx="3837047" cy="2872109"/>
              <a:chOff x="896672" y="7545243"/>
              <a:chExt cx="8717188" cy="7115953"/>
            </a:xfrm>
          </p:grpSpPr>
          <p:sp>
            <p:nvSpPr>
              <p:cNvPr id="17" name="Shape 69">
                <a:extLst>
                  <a:ext uri="{FF2B5EF4-FFF2-40B4-BE49-F238E27FC236}">
                    <a16:creationId xmlns:a16="http://schemas.microsoft.com/office/drawing/2014/main" id="{52A18498-E45C-0143-94AB-76D0C7F6C74A}"/>
                  </a:ext>
                </a:extLst>
              </p:cNvPr>
              <p:cNvSpPr>
                <a:spLocks/>
              </p:cNvSpPr>
              <p:nvPr/>
            </p:nvSpPr>
            <p:spPr bwMode="auto">
              <a:xfrm rot="20634459">
                <a:off x="896672" y="7545243"/>
                <a:ext cx="8717188" cy="7115953"/>
              </a:xfrm>
              <a:custGeom>
                <a:avLst/>
                <a:gdLst>
                  <a:gd name="T0" fmla="*/ 3559867 w 21540"/>
                  <a:gd name="T1" fmla="*/ 3496945 h 21555"/>
                  <a:gd name="T2" fmla="*/ 3559867 w 21540"/>
                  <a:gd name="T3" fmla="*/ 3496945 h 21555"/>
                  <a:gd name="T4" fmla="*/ 3559867 w 21540"/>
                  <a:gd name="T5" fmla="*/ 3496945 h 21555"/>
                  <a:gd name="T6" fmla="*/ 3559867 w 21540"/>
                  <a:gd name="T7" fmla="*/ 3496945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FF8D09"/>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nchor="ctr"/>
              <a:lstStyle/>
              <a:p>
                <a:endParaRPr lang="fr-FR" sz="900" dirty="0"/>
              </a:p>
            </p:txBody>
          </p:sp>
          <p:sp>
            <p:nvSpPr>
              <p:cNvPr id="18" name="Shape 75">
                <a:extLst>
                  <a:ext uri="{FF2B5EF4-FFF2-40B4-BE49-F238E27FC236}">
                    <a16:creationId xmlns:a16="http://schemas.microsoft.com/office/drawing/2014/main" id="{2D2450F7-EC5A-E44D-80B7-B9C3B6EF0890}"/>
                  </a:ext>
                </a:extLst>
              </p:cNvPr>
              <p:cNvSpPr>
                <a:spLocks noChangeArrowheads="1"/>
              </p:cNvSpPr>
              <p:nvPr/>
            </p:nvSpPr>
            <p:spPr bwMode="auto">
              <a:xfrm>
                <a:off x="1770370" y="9961529"/>
                <a:ext cx="6667604" cy="114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lstStyle/>
              <a:p>
                <a:pPr algn="ctr"/>
                <a:r>
                  <a:rPr lang="fr-FR" sz="900" b="1" dirty="0">
                    <a:solidFill>
                      <a:schemeClr val="bg1"/>
                    </a:solidFill>
                  </a:rPr>
                  <a:t>Géographie  </a:t>
                </a:r>
              </a:p>
            </p:txBody>
          </p:sp>
        </p:grpSp>
        <p:grpSp>
          <p:nvGrpSpPr>
            <p:cNvPr id="14" name="Groupe 13">
              <a:extLst>
                <a:ext uri="{FF2B5EF4-FFF2-40B4-BE49-F238E27FC236}">
                  <a16:creationId xmlns:a16="http://schemas.microsoft.com/office/drawing/2014/main" id="{B343A271-9E43-6244-A554-1753F33AAA2B}"/>
                </a:ext>
              </a:extLst>
            </p:cNvPr>
            <p:cNvGrpSpPr/>
            <p:nvPr/>
          </p:nvGrpSpPr>
          <p:grpSpPr>
            <a:xfrm>
              <a:off x="87798" y="1456647"/>
              <a:ext cx="3644893" cy="3244329"/>
              <a:chOff x="-49134" y="2067092"/>
              <a:chExt cx="3757754" cy="3762175"/>
            </a:xfrm>
          </p:grpSpPr>
          <p:sp>
            <p:nvSpPr>
              <p:cNvPr id="15" name="Shape 70">
                <a:extLst>
                  <a:ext uri="{FF2B5EF4-FFF2-40B4-BE49-F238E27FC236}">
                    <a16:creationId xmlns:a16="http://schemas.microsoft.com/office/drawing/2014/main" id="{8B5E764E-B8D1-E042-BA85-38571F33B323}"/>
                  </a:ext>
                </a:extLst>
              </p:cNvPr>
              <p:cNvSpPr>
                <a:spLocks/>
              </p:cNvSpPr>
              <p:nvPr>
                <p:custDataLst>
                  <p:tags r:id="rId2"/>
                </p:custDataLst>
              </p:nvPr>
            </p:nvSpPr>
            <p:spPr bwMode="auto">
              <a:xfrm rot="2700000">
                <a:off x="-82473" y="2100431"/>
                <a:ext cx="3762175" cy="3695497"/>
              </a:xfrm>
              <a:custGeom>
                <a:avLst/>
                <a:gdLst>
                  <a:gd name="T0" fmla="*/ 2328578 w 21540"/>
                  <a:gd name="T1" fmla="*/ 2287420 h 21555"/>
                  <a:gd name="T2" fmla="*/ 2328578 w 21540"/>
                  <a:gd name="T3" fmla="*/ 2287420 h 21555"/>
                  <a:gd name="T4" fmla="*/ 2328578 w 21540"/>
                  <a:gd name="T5" fmla="*/ 2287420 h 21555"/>
                  <a:gd name="T6" fmla="*/ 2328578 w 21540"/>
                  <a:gd name="T7" fmla="*/ 2287420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336699"/>
              </a:solidFill>
              <a:ln>
                <a:noFill/>
              </a:ln>
            </p:spPr>
            <p:txBody>
              <a:bodyPr lIns="25400" tIns="25400" rIns="25400" bIns="25400" anchor="ctr"/>
              <a:lstStyle/>
              <a:p>
                <a:endParaRPr lang="fr-FR" sz="900" dirty="0"/>
              </a:p>
            </p:txBody>
          </p:sp>
          <p:sp>
            <p:nvSpPr>
              <p:cNvPr id="16" name="Shape 75">
                <a:extLst>
                  <a:ext uri="{FF2B5EF4-FFF2-40B4-BE49-F238E27FC236}">
                    <a16:creationId xmlns:a16="http://schemas.microsoft.com/office/drawing/2014/main" id="{A26C9B9D-419A-D340-9572-614CE6E96326}"/>
                  </a:ext>
                </a:extLst>
              </p:cNvPr>
              <p:cNvSpPr>
                <a:spLocks noChangeArrowheads="1"/>
              </p:cNvSpPr>
              <p:nvPr>
                <p:custDataLst>
                  <p:tags r:id="rId3"/>
                </p:custDataLst>
              </p:nvPr>
            </p:nvSpPr>
            <p:spPr bwMode="auto">
              <a:xfrm>
                <a:off x="43521" y="3447044"/>
                <a:ext cx="3665099" cy="621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lstStyle/>
              <a:p>
                <a:pPr algn="ctr"/>
                <a:r>
                  <a:rPr lang="fr-FR" sz="900" b="1" dirty="0">
                    <a:solidFill>
                      <a:schemeClr val="bg1"/>
                    </a:solidFill>
                  </a:rPr>
                  <a:t>Histoire</a:t>
                </a:r>
              </a:p>
            </p:txBody>
          </p:sp>
        </p:grpSp>
      </p:grpSp>
      <p:sp>
        <p:nvSpPr>
          <p:cNvPr id="3" name="ZoneTexte 2">
            <a:extLst>
              <a:ext uri="{FF2B5EF4-FFF2-40B4-BE49-F238E27FC236}">
                <a16:creationId xmlns:a16="http://schemas.microsoft.com/office/drawing/2014/main" id="{1A75123A-B16E-BE45-A065-E6F8548E9D96}"/>
              </a:ext>
            </a:extLst>
          </p:cNvPr>
          <p:cNvSpPr txBox="1"/>
          <p:nvPr/>
        </p:nvSpPr>
        <p:spPr>
          <a:xfrm>
            <a:off x="2295107" y="906269"/>
            <a:ext cx="6205666" cy="1754326"/>
          </a:xfrm>
          <a:prstGeom prst="rect">
            <a:avLst/>
          </a:prstGeom>
          <a:noFill/>
        </p:spPr>
        <p:txBody>
          <a:bodyPr wrap="square" rtlCol="0">
            <a:spAutoFit/>
          </a:bodyPr>
          <a:lstStyle/>
          <a:p>
            <a:pPr marL="285750" indent="-285750">
              <a:buFontTx/>
              <a:buChar char="-"/>
            </a:pPr>
            <a:r>
              <a:rPr lang="fr-FR" dirty="0">
                <a:latin typeface="Arial" panose="020B0604020202020204" pitchFamily="34" charset="0"/>
                <a:cs typeface="Arial" panose="020B0604020202020204" pitchFamily="34" charset="0"/>
              </a:rPr>
              <a:t>Mettre en avant conditions nationales et internationales de la construction de la connaissance en particulier scientifique</a:t>
            </a:r>
          </a:p>
          <a:p>
            <a:pPr marL="285750" indent="-285750">
              <a:buFontTx/>
              <a:buChar char="-"/>
            </a:pPr>
            <a:r>
              <a:rPr lang="fr-FR" dirty="0">
                <a:latin typeface="Arial" panose="020B0604020202020204" pitchFamily="34" charset="0"/>
                <a:cs typeface="Arial" panose="020B0604020202020204" pitchFamily="34" charset="0"/>
              </a:rPr>
              <a:t>Expliquer la manière dont États favorisent ou contrôlent, entre coopérations et conflits, la production et la diffusion de la connaissance</a:t>
            </a:r>
          </a:p>
        </p:txBody>
      </p:sp>
      <p:sp>
        <p:nvSpPr>
          <p:cNvPr id="8" name="Rectangle 7">
            <a:extLst>
              <a:ext uri="{FF2B5EF4-FFF2-40B4-BE49-F238E27FC236}">
                <a16:creationId xmlns:a16="http://schemas.microsoft.com/office/drawing/2014/main" id="{D35C970E-BA7F-494D-8C30-4AB88732CD8F}"/>
              </a:ext>
            </a:extLst>
          </p:cNvPr>
          <p:cNvSpPr/>
          <p:nvPr/>
        </p:nvSpPr>
        <p:spPr>
          <a:xfrm>
            <a:off x="2380379" y="2682884"/>
            <a:ext cx="7971841" cy="2322174"/>
          </a:xfrm>
          <a:prstGeom prst="rect">
            <a:avLst/>
          </a:prstGeom>
        </p:spPr>
        <p:txBody>
          <a:bodyPr wrap="square">
            <a:spAutoFit/>
          </a:bodyPr>
          <a:lstStyle/>
          <a:p>
            <a:pPr marL="285750" indent="-285750">
              <a:lnSpc>
                <a:spcPct val="115000"/>
              </a:lnSpc>
              <a:spcAft>
                <a:spcPts val="0"/>
              </a:spcAft>
              <a:buFontTx/>
              <a:buChar char="-"/>
            </a:pPr>
            <a:r>
              <a:rPr lang="fr-FR" dirty="0">
                <a:latin typeface="Arial" panose="020B0604020202020204" pitchFamily="34" charset="0"/>
                <a:cs typeface="Arial" panose="020B0604020202020204" pitchFamily="34" charset="0"/>
              </a:rPr>
              <a:t>Importance de l’alphabétisation pour accroître nombre de personnes susceptibles de produire, de recevoir, et de diffuser la connaissance </a:t>
            </a:r>
          </a:p>
          <a:p>
            <a:pPr>
              <a:lnSpc>
                <a:spcPct val="115000"/>
              </a:lnSpc>
              <a:spcAft>
                <a:spcPts val="0"/>
              </a:spcAft>
            </a:pPr>
            <a:r>
              <a:rPr lang="fr-FR" dirty="0">
                <a:latin typeface="Arial" panose="020B0604020202020204" pitchFamily="34" charset="0"/>
                <a:cs typeface="Arial" panose="020B0604020202020204" pitchFamily="34" charset="0"/>
              </a:rPr>
              <a:t>+ examiner fonctionnement d’une société savante/communauté scientifique</a:t>
            </a:r>
          </a:p>
          <a:p>
            <a:pPr marL="285750" indent="-285750">
              <a:lnSpc>
                <a:spcPct val="115000"/>
              </a:lnSpc>
              <a:spcAft>
                <a:spcPts val="0"/>
              </a:spcAft>
              <a:buFontTx/>
              <a:buChar char="-"/>
            </a:pPr>
            <a:r>
              <a:rPr lang="fr-FR" dirty="0">
                <a:latin typeface="Arial" panose="020B0604020202020204" pitchFamily="34" charset="0"/>
                <a:cs typeface="Arial" panose="020B0604020202020204" pitchFamily="34" charset="0"/>
              </a:rPr>
              <a:t>Montrer comment des États se sont saisis de l’enjeu de la connaissance dans leurs affrontements ou dans le souci de favoriser leur développement économique, restreignant ou favorisant circulation des connaissances scientifiques et technologiques</a:t>
            </a:r>
          </a:p>
        </p:txBody>
      </p:sp>
      <p:grpSp>
        <p:nvGrpSpPr>
          <p:cNvPr id="25" name="Grouper 13">
            <a:extLst>
              <a:ext uri="{FF2B5EF4-FFF2-40B4-BE49-F238E27FC236}">
                <a16:creationId xmlns:a16="http://schemas.microsoft.com/office/drawing/2014/main" id="{9F86BC36-5E62-6F4B-99E8-7D1BF61B0DF4}"/>
              </a:ext>
            </a:extLst>
          </p:cNvPr>
          <p:cNvGrpSpPr/>
          <p:nvPr/>
        </p:nvGrpSpPr>
        <p:grpSpPr>
          <a:xfrm>
            <a:off x="134161" y="1182631"/>
            <a:ext cx="2268499" cy="1096157"/>
            <a:chOff x="307563" y="1856506"/>
            <a:chExt cx="1459451" cy="651301"/>
          </a:xfrm>
        </p:grpSpPr>
        <p:sp>
          <p:nvSpPr>
            <p:cNvPr id="26" name="Ellipse 25">
              <a:extLst>
                <a:ext uri="{FF2B5EF4-FFF2-40B4-BE49-F238E27FC236}">
                  <a16:creationId xmlns:a16="http://schemas.microsoft.com/office/drawing/2014/main" id="{B1394B6C-D495-274F-A4B2-A5C19BFBFCE3}"/>
                </a:ext>
              </a:extLst>
            </p:cNvPr>
            <p:cNvSpPr/>
            <p:nvPr/>
          </p:nvSpPr>
          <p:spPr>
            <a:xfrm>
              <a:off x="307563" y="1856506"/>
              <a:ext cx="1459451" cy="651301"/>
            </a:xfrm>
            <a:prstGeom prst="ellipse">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7" name="ZoneTexte 26">
              <a:extLst>
                <a:ext uri="{FF2B5EF4-FFF2-40B4-BE49-F238E27FC236}">
                  <a16:creationId xmlns:a16="http://schemas.microsoft.com/office/drawing/2014/main" id="{1E8D2C47-F7C3-0647-96AF-01AC12C60AB1}"/>
                </a:ext>
              </a:extLst>
            </p:cNvPr>
            <p:cNvSpPr txBox="1"/>
            <p:nvPr/>
          </p:nvSpPr>
          <p:spPr>
            <a:xfrm>
              <a:off x="363171" y="2047734"/>
              <a:ext cx="1360018" cy="347454"/>
            </a:xfrm>
            <a:prstGeom prst="rect">
              <a:avLst/>
            </a:prstGeom>
            <a:noFill/>
          </p:spPr>
          <p:txBody>
            <a:bodyPr wrap="square" rtlCol="0">
              <a:spAutoFit/>
            </a:bodyPr>
            <a:lstStyle/>
            <a:p>
              <a:pPr algn="ctr"/>
              <a:r>
                <a:rPr lang="fr-FR" sz="1600" dirty="0">
                  <a:solidFill>
                    <a:srgbClr val="3366FF"/>
                  </a:solidFill>
                </a:rPr>
                <a:t>L’orientation générale du thème</a:t>
              </a:r>
            </a:p>
          </p:txBody>
        </p:sp>
      </p:grpSp>
      <p:grpSp>
        <p:nvGrpSpPr>
          <p:cNvPr id="31" name="Grouper 13">
            <a:extLst>
              <a:ext uri="{FF2B5EF4-FFF2-40B4-BE49-F238E27FC236}">
                <a16:creationId xmlns:a16="http://schemas.microsoft.com/office/drawing/2014/main" id="{C6C72EDE-28FB-AD4D-A4E1-07195ECA0870}"/>
              </a:ext>
            </a:extLst>
          </p:cNvPr>
          <p:cNvGrpSpPr/>
          <p:nvPr/>
        </p:nvGrpSpPr>
        <p:grpSpPr>
          <a:xfrm>
            <a:off x="134159" y="3071120"/>
            <a:ext cx="2268499" cy="1096157"/>
            <a:chOff x="307563" y="1856506"/>
            <a:chExt cx="1459451" cy="651301"/>
          </a:xfrm>
        </p:grpSpPr>
        <p:sp>
          <p:nvSpPr>
            <p:cNvPr id="32" name="Ellipse 31">
              <a:extLst>
                <a:ext uri="{FF2B5EF4-FFF2-40B4-BE49-F238E27FC236}">
                  <a16:creationId xmlns:a16="http://schemas.microsoft.com/office/drawing/2014/main" id="{30308D1F-912F-754A-BDE9-7354DEC8AB5E}"/>
                </a:ext>
              </a:extLst>
            </p:cNvPr>
            <p:cNvSpPr/>
            <p:nvPr/>
          </p:nvSpPr>
          <p:spPr>
            <a:xfrm>
              <a:off x="307563" y="1856506"/>
              <a:ext cx="1459451" cy="651301"/>
            </a:xfrm>
            <a:prstGeom prst="ellipse">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3" name="ZoneTexte 32">
              <a:extLst>
                <a:ext uri="{FF2B5EF4-FFF2-40B4-BE49-F238E27FC236}">
                  <a16:creationId xmlns:a16="http://schemas.microsoft.com/office/drawing/2014/main" id="{B06C2F8E-1FE8-6E45-B77C-8D233C01FC7C}"/>
                </a:ext>
              </a:extLst>
            </p:cNvPr>
            <p:cNvSpPr txBox="1"/>
            <p:nvPr/>
          </p:nvSpPr>
          <p:spPr>
            <a:xfrm>
              <a:off x="363171" y="2047734"/>
              <a:ext cx="1360018" cy="201158"/>
            </a:xfrm>
            <a:prstGeom prst="rect">
              <a:avLst/>
            </a:prstGeom>
            <a:noFill/>
          </p:spPr>
          <p:txBody>
            <a:bodyPr wrap="square" rtlCol="0">
              <a:spAutoFit/>
            </a:bodyPr>
            <a:lstStyle/>
            <a:p>
              <a:pPr algn="ctr"/>
              <a:r>
                <a:rPr lang="fr-FR" sz="1600" dirty="0">
                  <a:solidFill>
                    <a:srgbClr val="3366FF"/>
                  </a:solidFill>
                </a:rPr>
                <a:t>Axes d’étude</a:t>
              </a:r>
            </a:p>
          </p:txBody>
        </p:sp>
      </p:grpSp>
      <p:grpSp>
        <p:nvGrpSpPr>
          <p:cNvPr id="34" name="Grouper 13">
            <a:extLst>
              <a:ext uri="{FF2B5EF4-FFF2-40B4-BE49-F238E27FC236}">
                <a16:creationId xmlns:a16="http://schemas.microsoft.com/office/drawing/2014/main" id="{7B28CF27-3C7C-BD4D-873B-97C77D44BCA0}"/>
              </a:ext>
            </a:extLst>
          </p:cNvPr>
          <p:cNvGrpSpPr/>
          <p:nvPr/>
        </p:nvGrpSpPr>
        <p:grpSpPr>
          <a:xfrm>
            <a:off x="143315" y="4807743"/>
            <a:ext cx="2268499" cy="1096157"/>
            <a:chOff x="307563" y="1856506"/>
            <a:chExt cx="1459451" cy="651301"/>
          </a:xfrm>
        </p:grpSpPr>
        <p:sp>
          <p:nvSpPr>
            <p:cNvPr id="35" name="Ellipse 34">
              <a:extLst>
                <a:ext uri="{FF2B5EF4-FFF2-40B4-BE49-F238E27FC236}">
                  <a16:creationId xmlns:a16="http://schemas.microsoft.com/office/drawing/2014/main" id="{52EA9E74-8BB2-5549-A98A-9551B8090B5F}"/>
                </a:ext>
              </a:extLst>
            </p:cNvPr>
            <p:cNvSpPr/>
            <p:nvPr/>
          </p:nvSpPr>
          <p:spPr>
            <a:xfrm>
              <a:off x="307563" y="1856506"/>
              <a:ext cx="1459451" cy="651301"/>
            </a:xfrm>
            <a:prstGeom prst="ellipse">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6" name="ZoneTexte 35">
              <a:extLst>
                <a:ext uri="{FF2B5EF4-FFF2-40B4-BE49-F238E27FC236}">
                  <a16:creationId xmlns:a16="http://schemas.microsoft.com/office/drawing/2014/main" id="{B8C2AF5B-95C5-E44C-B1CD-8E324ABC3E60}"/>
                </a:ext>
              </a:extLst>
            </p:cNvPr>
            <p:cNvSpPr txBox="1"/>
            <p:nvPr/>
          </p:nvSpPr>
          <p:spPr>
            <a:xfrm>
              <a:off x="363171" y="2047734"/>
              <a:ext cx="1360018" cy="347454"/>
            </a:xfrm>
            <a:prstGeom prst="rect">
              <a:avLst/>
            </a:prstGeom>
            <a:noFill/>
          </p:spPr>
          <p:txBody>
            <a:bodyPr wrap="square" rtlCol="0">
              <a:spAutoFit/>
            </a:bodyPr>
            <a:lstStyle/>
            <a:p>
              <a:pPr algn="ctr"/>
              <a:r>
                <a:rPr lang="fr-FR" sz="1600" dirty="0">
                  <a:solidFill>
                    <a:srgbClr val="3366FF"/>
                  </a:solidFill>
                </a:rPr>
                <a:t>Objet de travail conclusif</a:t>
              </a:r>
            </a:p>
          </p:txBody>
        </p:sp>
      </p:grpSp>
      <p:sp>
        <p:nvSpPr>
          <p:cNvPr id="38" name="Accolade fermante 37">
            <a:extLst>
              <a:ext uri="{FF2B5EF4-FFF2-40B4-BE49-F238E27FC236}">
                <a16:creationId xmlns:a16="http://schemas.microsoft.com/office/drawing/2014/main" id="{48F9A4AA-AB6D-1A43-8087-95F8B9B685DF}"/>
              </a:ext>
            </a:extLst>
          </p:cNvPr>
          <p:cNvSpPr/>
          <p:nvPr/>
        </p:nvSpPr>
        <p:spPr>
          <a:xfrm>
            <a:off x="2411814" y="3392962"/>
            <a:ext cx="193363" cy="196285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5" name="Rectangle 37">
            <a:extLst>
              <a:ext uri="{FF2B5EF4-FFF2-40B4-BE49-F238E27FC236}">
                <a16:creationId xmlns:a16="http://schemas.microsoft.com/office/drawing/2014/main" id="{36249C76-B917-FC43-B66C-297F82E4AE85}"/>
              </a:ext>
            </a:extLst>
          </p:cNvPr>
          <p:cNvSpPr>
            <a:spLocks noChangeArrowheads="1"/>
          </p:cNvSpPr>
          <p:nvPr/>
        </p:nvSpPr>
        <p:spPr bwMode="auto">
          <a:xfrm>
            <a:off x="4800633" y="274242"/>
            <a:ext cx="3225935" cy="369332"/>
          </a:xfrm>
          <a:prstGeom prst="rect">
            <a:avLst/>
          </a:prstGeom>
          <a:solidFill>
            <a:srgbClr val="AE75CD"/>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dirty="0">
                <a:latin typeface="Bahnschrift SemiLight" pitchFamily="34" charset="0"/>
              </a:rPr>
              <a:t>L’enjeu de la connaissance</a:t>
            </a:r>
          </a:p>
        </p:txBody>
      </p:sp>
      <p:sp>
        <p:nvSpPr>
          <p:cNvPr id="5" name="ZoneTexte 4">
            <a:extLst>
              <a:ext uri="{FF2B5EF4-FFF2-40B4-BE49-F238E27FC236}">
                <a16:creationId xmlns:a16="http://schemas.microsoft.com/office/drawing/2014/main" id="{7D88756F-458B-1E4C-BBA5-BED6F6CEB80C}"/>
              </a:ext>
            </a:extLst>
          </p:cNvPr>
          <p:cNvSpPr txBox="1"/>
          <p:nvPr/>
        </p:nvSpPr>
        <p:spPr>
          <a:xfrm>
            <a:off x="2430128" y="5005058"/>
            <a:ext cx="7922092" cy="1200329"/>
          </a:xfrm>
          <a:prstGeom prst="rect">
            <a:avLst/>
          </a:prstGeom>
          <a:noFill/>
        </p:spPr>
        <p:txBody>
          <a:bodyPr wrap="square" rtlCol="0">
            <a:spAutoFit/>
          </a:bodyPr>
          <a:lstStyle/>
          <a:p>
            <a:r>
              <a:rPr lang="fr-FR" dirty="0">
                <a:latin typeface="Arial" panose="020B0604020202020204" pitchFamily="34" charset="0"/>
                <a:cs typeface="Arial" panose="020B0604020202020204" pitchFamily="34" charset="0"/>
              </a:rPr>
              <a:t>Le cyberespace: conflictualité et coopération entre acteurs</a:t>
            </a:r>
          </a:p>
          <a:p>
            <a:pPr marL="285750" indent="-285750">
              <a:buFontTx/>
              <a:buChar char="-"/>
            </a:pPr>
            <a:r>
              <a:rPr lang="fr-FR" dirty="0">
                <a:latin typeface="Arial" panose="020B0604020202020204" pitchFamily="34" charset="0"/>
                <a:cs typeface="Arial" panose="020B0604020202020204" pitchFamily="34" charset="0"/>
              </a:rPr>
              <a:t>Entre réseaux et territoires (infrastructures, acteurs, liberté ou contrôle des données…)</a:t>
            </a:r>
          </a:p>
          <a:p>
            <a:pPr marL="285750" indent="-285750">
              <a:buFontTx/>
              <a:buChar char="-"/>
            </a:pPr>
            <a:r>
              <a:rPr lang="fr-FR" dirty="0">
                <a:latin typeface="Arial" panose="020B0604020202020204" pitchFamily="34" charset="0"/>
                <a:cs typeface="Arial" panose="020B0604020202020204" pitchFamily="34" charset="0"/>
              </a:rPr>
              <a:t>Le cas français: entre coopération européenne et souveraineté nationale</a:t>
            </a:r>
          </a:p>
        </p:txBody>
      </p:sp>
      <p:sp>
        <p:nvSpPr>
          <p:cNvPr id="57" name="Losange 56"/>
          <p:cNvSpPr/>
          <p:nvPr/>
        </p:nvSpPr>
        <p:spPr>
          <a:xfrm>
            <a:off x="4169582" y="133846"/>
            <a:ext cx="588179" cy="914400"/>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6</a:t>
            </a:r>
          </a:p>
        </p:txBody>
      </p:sp>
      <p:sp>
        <p:nvSpPr>
          <p:cNvPr id="7" name="Rectangle à coins arrondis 6"/>
          <p:cNvSpPr/>
          <p:nvPr/>
        </p:nvSpPr>
        <p:spPr>
          <a:xfrm>
            <a:off x="8645065" y="1504473"/>
            <a:ext cx="3471175" cy="8166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Grandes étapes alphabétisation des femmes du XVIe s. à nos jours</a:t>
            </a:r>
          </a:p>
        </p:txBody>
      </p:sp>
      <p:sp>
        <p:nvSpPr>
          <p:cNvPr id="9" name="Rectangle à coins arrondis 8"/>
          <p:cNvSpPr/>
          <p:nvPr/>
        </p:nvSpPr>
        <p:spPr>
          <a:xfrm>
            <a:off x="10075985" y="2419255"/>
            <a:ext cx="1916723" cy="15360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Recherches et échanges sur la radioactivité de 1896 aux années 1950</a:t>
            </a:r>
          </a:p>
        </p:txBody>
      </p:sp>
      <p:sp>
        <p:nvSpPr>
          <p:cNvPr id="23" name="Rectangle à coins arrondis 22"/>
          <p:cNvSpPr/>
          <p:nvPr/>
        </p:nvSpPr>
        <p:spPr>
          <a:xfrm>
            <a:off x="10075984" y="4036409"/>
            <a:ext cx="2040255" cy="12676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Services secrets américains et soviétiques durant GF</a:t>
            </a:r>
          </a:p>
        </p:txBody>
      </p:sp>
      <p:sp>
        <p:nvSpPr>
          <p:cNvPr id="24" name="Rectangle à coins arrondis 23"/>
          <p:cNvSpPr/>
          <p:nvPr/>
        </p:nvSpPr>
        <p:spPr>
          <a:xfrm>
            <a:off x="10352220" y="5355820"/>
            <a:ext cx="1640488" cy="15021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L’Inde: transferts de technologie et puissance économique</a:t>
            </a:r>
          </a:p>
        </p:txBody>
      </p:sp>
      <p:sp>
        <p:nvSpPr>
          <p:cNvPr id="28" name="ZoneTexte 27"/>
          <p:cNvSpPr txBox="1"/>
          <p:nvPr/>
        </p:nvSpPr>
        <p:spPr>
          <a:xfrm>
            <a:off x="0" y="6083559"/>
            <a:ext cx="2521429" cy="646331"/>
          </a:xfrm>
          <a:prstGeom prst="rect">
            <a:avLst/>
          </a:prstGeom>
          <a:noFill/>
        </p:spPr>
        <p:txBody>
          <a:bodyPr wrap="square" rtlCol="0">
            <a:spAutoFit/>
          </a:bodyPr>
          <a:lstStyle/>
          <a:p>
            <a:r>
              <a:rPr lang="fr-FR" dirty="0">
                <a:solidFill>
                  <a:srgbClr val="002060"/>
                </a:solidFill>
              </a:rPr>
              <a:t>XVIe s. à nos jours</a:t>
            </a:r>
          </a:p>
          <a:p>
            <a:r>
              <a:rPr lang="fr-FR" dirty="0">
                <a:solidFill>
                  <a:srgbClr val="7030A0"/>
                </a:solidFill>
              </a:rPr>
              <a:t>National/international</a:t>
            </a:r>
          </a:p>
        </p:txBody>
      </p:sp>
      <p:sp>
        <p:nvSpPr>
          <p:cNvPr id="29" name="ZoneTexte 28"/>
          <p:cNvSpPr txBox="1"/>
          <p:nvPr/>
        </p:nvSpPr>
        <p:spPr>
          <a:xfrm>
            <a:off x="2281005" y="6220909"/>
            <a:ext cx="8311639" cy="646331"/>
          </a:xfrm>
          <a:prstGeom prst="rect">
            <a:avLst/>
          </a:prstGeom>
          <a:noFill/>
        </p:spPr>
        <p:txBody>
          <a:bodyPr wrap="square" rtlCol="0">
            <a:spAutoFit/>
          </a:bodyPr>
          <a:lstStyle/>
          <a:p>
            <a:r>
              <a:rPr lang="fr-FR" b="1" dirty="0">
                <a:latin typeface="Arial" panose="020B0604020202020204" pitchFamily="34" charset="0"/>
                <a:cs typeface="Arial" panose="020B0604020202020204" pitchFamily="34" charset="0"/>
              </a:rPr>
              <a:t>CONSTRUCTION et DIFFUSION CONNAISSANE SCIENTIFIQUE et TECHNOLOGIQUE / COOPERATION et CONFLICTUALITÉ/CYBERESPACE </a:t>
            </a:r>
          </a:p>
        </p:txBody>
      </p:sp>
      <p:sp>
        <p:nvSpPr>
          <p:cNvPr id="37" name="Rectangle à coins arrondis 36"/>
          <p:cNvSpPr/>
          <p:nvPr/>
        </p:nvSpPr>
        <p:spPr>
          <a:xfrm>
            <a:off x="1" y="5997607"/>
            <a:ext cx="2211360" cy="771381"/>
          </a:xfrm>
          <a:prstGeom prst="roundRect">
            <a:avLst/>
          </a:prstGeom>
          <a:noFill/>
          <a:ln>
            <a:solidFill>
              <a:srgbClr val="E75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à coins arrondis 38"/>
          <p:cNvSpPr/>
          <p:nvPr/>
        </p:nvSpPr>
        <p:spPr>
          <a:xfrm>
            <a:off x="2279140" y="6220909"/>
            <a:ext cx="8101514" cy="637091"/>
          </a:xfrm>
          <a:prstGeom prst="roundRect">
            <a:avLst/>
          </a:prstGeom>
          <a:noFill/>
          <a:ln>
            <a:solidFill>
              <a:srgbClr val="E87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53793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1330" y="4739901"/>
            <a:ext cx="10515600" cy="1687828"/>
          </a:xfrm>
        </p:spPr>
        <p:txBody>
          <a:bodyPr>
            <a:normAutofit/>
          </a:bodyPr>
          <a:lstStyle/>
          <a:p>
            <a:r>
              <a:rPr lang="fr-FR" b="1" dirty="0">
                <a:solidFill>
                  <a:srgbClr val="E7593F"/>
                </a:solidFill>
              </a:rPr>
              <a:t>4. Trois exemples de programmations </a:t>
            </a:r>
          </a:p>
        </p:txBody>
      </p:sp>
      <p:grpSp>
        <p:nvGrpSpPr>
          <p:cNvPr id="5" name="Groupe 4">
            <a:extLst>
              <a:ext uri="{FF2B5EF4-FFF2-40B4-BE49-F238E27FC236}">
                <a16:creationId xmlns:a16="http://schemas.microsoft.com/office/drawing/2014/main" id="{0671E871-4DA2-0B41-B13E-9B7A72789D97}"/>
              </a:ext>
            </a:extLst>
          </p:cNvPr>
          <p:cNvGrpSpPr/>
          <p:nvPr/>
        </p:nvGrpSpPr>
        <p:grpSpPr>
          <a:xfrm>
            <a:off x="1038928" y="738098"/>
            <a:ext cx="10028002" cy="3851831"/>
            <a:chOff x="87798" y="963157"/>
            <a:chExt cx="12358416" cy="3737819"/>
          </a:xfrm>
        </p:grpSpPr>
        <p:grpSp>
          <p:nvGrpSpPr>
            <p:cNvPr id="6" name="Groupe 5">
              <a:extLst>
                <a:ext uri="{FF2B5EF4-FFF2-40B4-BE49-F238E27FC236}">
                  <a16:creationId xmlns:a16="http://schemas.microsoft.com/office/drawing/2014/main" id="{F5D4DE80-1FE5-CE43-A0D8-778E99315CE1}"/>
                </a:ext>
              </a:extLst>
            </p:cNvPr>
            <p:cNvGrpSpPr/>
            <p:nvPr/>
          </p:nvGrpSpPr>
          <p:grpSpPr>
            <a:xfrm>
              <a:off x="8894828" y="963157"/>
              <a:ext cx="3551386" cy="2681002"/>
              <a:chOff x="4272913" y="3302894"/>
              <a:chExt cx="4034754" cy="3452778"/>
            </a:xfrm>
          </p:grpSpPr>
          <p:sp>
            <p:nvSpPr>
              <p:cNvPr id="16" name="Shape 71">
                <a:extLst>
                  <a:ext uri="{FF2B5EF4-FFF2-40B4-BE49-F238E27FC236}">
                    <a16:creationId xmlns:a16="http://schemas.microsoft.com/office/drawing/2014/main" id="{91D1713D-8E6F-EB4F-905C-D0CF4A89D1DB}"/>
                  </a:ext>
                </a:extLst>
              </p:cNvPr>
              <p:cNvSpPr>
                <a:spLocks/>
              </p:cNvSpPr>
              <p:nvPr>
                <p:custDataLst>
                  <p:tags r:id="rId6"/>
                </p:custDataLst>
              </p:nvPr>
            </p:nvSpPr>
            <p:spPr bwMode="auto">
              <a:xfrm rot="11015918">
                <a:off x="4272913" y="3302894"/>
                <a:ext cx="3994851" cy="3452778"/>
              </a:xfrm>
              <a:custGeom>
                <a:avLst/>
                <a:gdLst>
                  <a:gd name="T0" fmla="*/ 1901127 w 21540"/>
                  <a:gd name="T1" fmla="*/ 1867525 h 21555"/>
                  <a:gd name="T2" fmla="*/ 1901127 w 21540"/>
                  <a:gd name="T3" fmla="*/ 1867525 h 21555"/>
                  <a:gd name="T4" fmla="*/ 1901127 w 21540"/>
                  <a:gd name="T5" fmla="*/ 1867525 h 21555"/>
                  <a:gd name="T6" fmla="*/ 1901127 w 21540"/>
                  <a:gd name="T7" fmla="*/ 1867525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919DFF"/>
              </a:solidFill>
              <a:ln>
                <a:noFill/>
              </a:ln>
            </p:spPr>
            <p:txBody>
              <a:bodyPr lIns="25400" tIns="25400" rIns="25400" bIns="25400" anchor="ctr"/>
              <a:lstStyle/>
              <a:p>
                <a:endParaRPr lang="fr-FR" sz="900" dirty="0"/>
              </a:p>
            </p:txBody>
          </p:sp>
          <p:sp>
            <p:nvSpPr>
              <p:cNvPr id="17" name="Shape 67">
                <a:extLst>
                  <a:ext uri="{FF2B5EF4-FFF2-40B4-BE49-F238E27FC236}">
                    <a16:creationId xmlns:a16="http://schemas.microsoft.com/office/drawing/2014/main" id="{9F820BCD-F92F-D64C-BE42-C3E740567FBA}"/>
                  </a:ext>
                </a:extLst>
              </p:cNvPr>
              <p:cNvSpPr>
                <a:spLocks noChangeArrowheads="1"/>
              </p:cNvSpPr>
              <p:nvPr>
                <p:custDataLst>
                  <p:tags r:id="rId7"/>
                </p:custDataLst>
              </p:nvPr>
            </p:nvSpPr>
            <p:spPr bwMode="auto">
              <a:xfrm>
                <a:off x="4490216" y="5168342"/>
                <a:ext cx="3817451" cy="36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style>
              <a:lnRef idx="0">
                <a:scrgbClr r="0" g="0" b="0"/>
              </a:lnRef>
              <a:fillRef idx="0">
                <a:scrgbClr r="0" g="0" b="0"/>
              </a:fillRef>
              <a:effectRef idx="0">
                <a:scrgbClr r="0" g="0" b="0"/>
              </a:effectRef>
              <a:fontRef idx="minor">
                <a:schemeClr val="accent1"/>
              </a:fontRef>
            </p:style>
            <p:txBody>
              <a:bodyPr lIns="25400" tIns="25400" rIns="25400" bIns="25400"/>
              <a:lstStyle/>
              <a:p>
                <a:pPr algn="ctr"/>
                <a:r>
                  <a:rPr lang="fr-FR" sz="2800" b="1" dirty="0">
                    <a:solidFill>
                      <a:srgbClr val="002060"/>
                    </a:solidFill>
                  </a:rPr>
                  <a:t>Sciences politiques</a:t>
                </a:r>
              </a:p>
            </p:txBody>
          </p:sp>
        </p:grpSp>
        <p:grpSp>
          <p:nvGrpSpPr>
            <p:cNvPr id="7" name="Groupe 6">
              <a:extLst>
                <a:ext uri="{FF2B5EF4-FFF2-40B4-BE49-F238E27FC236}">
                  <a16:creationId xmlns:a16="http://schemas.microsoft.com/office/drawing/2014/main" id="{B14AB760-979A-7146-B135-41C4076CB7B0}"/>
                </a:ext>
              </a:extLst>
            </p:cNvPr>
            <p:cNvGrpSpPr/>
            <p:nvPr/>
          </p:nvGrpSpPr>
          <p:grpSpPr>
            <a:xfrm>
              <a:off x="5803201" y="1039613"/>
              <a:ext cx="3532462" cy="3218396"/>
              <a:chOff x="3285794" y="322833"/>
              <a:chExt cx="4073139" cy="4216830"/>
            </a:xfrm>
          </p:grpSpPr>
          <p:sp>
            <p:nvSpPr>
              <p:cNvPr id="14" name="Shape 71">
                <a:extLst>
                  <a:ext uri="{FF2B5EF4-FFF2-40B4-BE49-F238E27FC236}">
                    <a16:creationId xmlns:a16="http://schemas.microsoft.com/office/drawing/2014/main" id="{6E3DC9DD-B362-024E-BF59-72EE094C7A06}"/>
                  </a:ext>
                </a:extLst>
              </p:cNvPr>
              <p:cNvSpPr>
                <a:spLocks/>
              </p:cNvSpPr>
              <p:nvPr>
                <p:custDataLst>
                  <p:tags r:id="rId4"/>
                </p:custDataLst>
              </p:nvPr>
            </p:nvSpPr>
            <p:spPr bwMode="auto">
              <a:xfrm rot="3600000">
                <a:off x="3078498" y="530129"/>
                <a:ext cx="4216830" cy="3802238"/>
              </a:xfrm>
              <a:custGeom>
                <a:avLst/>
                <a:gdLst>
                  <a:gd name="T0" fmla="*/ 1901127 w 21540"/>
                  <a:gd name="T1" fmla="*/ 1867525 h 21555"/>
                  <a:gd name="T2" fmla="*/ 1901127 w 21540"/>
                  <a:gd name="T3" fmla="*/ 1867525 h 21555"/>
                  <a:gd name="T4" fmla="*/ 1901127 w 21540"/>
                  <a:gd name="T5" fmla="*/ 1867525 h 21555"/>
                  <a:gd name="T6" fmla="*/ 1901127 w 21540"/>
                  <a:gd name="T7" fmla="*/ 1867525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E7593F"/>
              </a:solidFill>
              <a:ln>
                <a:noFill/>
              </a:ln>
            </p:spPr>
            <p:txBody>
              <a:bodyPr lIns="25400" tIns="25400" rIns="25400" bIns="25400" anchor="ctr"/>
              <a:lstStyle/>
              <a:p>
                <a:endParaRPr lang="fr-FR" sz="900"/>
              </a:p>
            </p:txBody>
          </p:sp>
          <p:sp>
            <p:nvSpPr>
              <p:cNvPr id="15" name="Shape 75">
                <a:extLst>
                  <a:ext uri="{FF2B5EF4-FFF2-40B4-BE49-F238E27FC236}">
                    <a16:creationId xmlns:a16="http://schemas.microsoft.com/office/drawing/2014/main" id="{4DC7C033-6ABB-C646-810B-A8C6EBF572E2}"/>
                  </a:ext>
                </a:extLst>
              </p:cNvPr>
              <p:cNvSpPr>
                <a:spLocks noChangeArrowheads="1"/>
              </p:cNvSpPr>
              <p:nvPr>
                <p:custDataLst>
                  <p:tags r:id="rId5"/>
                </p:custDataLst>
              </p:nvPr>
            </p:nvSpPr>
            <p:spPr bwMode="auto">
              <a:xfrm>
                <a:off x="3951114" y="2038397"/>
                <a:ext cx="3407819" cy="62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lstStyle/>
              <a:p>
                <a:pPr algn="ctr"/>
                <a:r>
                  <a:rPr lang="fr-FR" sz="2800" b="1" dirty="0">
                    <a:solidFill>
                      <a:srgbClr val="992918"/>
                    </a:solidFill>
                  </a:rPr>
                  <a:t>Géopolitique</a:t>
                </a:r>
                <a:endParaRPr lang="fr-FR" sz="2800" dirty="0">
                  <a:solidFill>
                    <a:srgbClr val="992918"/>
                  </a:solidFill>
                </a:endParaRPr>
              </a:p>
            </p:txBody>
          </p:sp>
        </p:grpSp>
        <p:grpSp>
          <p:nvGrpSpPr>
            <p:cNvPr id="8" name="Groupe 7">
              <a:extLst>
                <a:ext uri="{FF2B5EF4-FFF2-40B4-BE49-F238E27FC236}">
                  <a16:creationId xmlns:a16="http://schemas.microsoft.com/office/drawing/2014/main" id="{6C71DCA4-A1AC-884B-A24C-8521F074CC49}"/>
                </a:ext>
              </a:extLst>
            </p:cNvPr>
            <p:cNvGrpSpPr/>
            <p:nvPr>
              <p:custDataLst>
                <p:tags r:id="rId1"/>
              </p:custDataLst>
            </p:nvPr>
          </p:nvGrpSpPr>
          <p:grpSpPr>
            <a:xfrm>
              <a:off x="3154496" y="1450822"/>
              <a:ext cx="3837047" cy="2872109"/>
              <a:chOff x="896672" y="7545243"/>
              <a:chExt cx="8717188" cy="7115953"/>
            </a:xfrm>
          </p:grpSpPr>
          <p:sp>
            <p:nvSpPr>
              <p:cNvPr id="12" name="Shape 69">
                <a:extLst>
                  <a:ext uri="{FF2B5EF4-FFF2-40B4-BE49-F238E27FC236}">
                    <a16:creationId xmlns:a16="http://schemas.microsoft.com/office/drawing/2014/main" id="{0861B4CF-4278-D646-9FE4-301780E4044D}"/>
                  </a:ext>
                </a:extLst>
              </p:cNvPr>
              <p:cNvSpPr>
                <a:spLocks/>
              </p:cNvSpPr>
              <p:nvPr/>
            </p:nvSpPr>
            <p:spPr bwMode="auto">
              <a:xfrm rot="20634459">
                <a:off x="896672" y="7545243"/>
                <a:ext cx="8717188" cy="7115953"/>
              </a:xfrm>
              <a:custGeom>
                <a:avLst/>
                <a:gdLst>
                  <a:gd name="T0" fmla="*/ 3559867 w 21540"/>
                  <a:gd name="T1" fmla="*/ 3496945 h 21555"/>
                  <a:gd name="T2" fmla="*/ 3559867 w 21540"/>
                  <a:gd name="T3" fmla="*/ 3496945 h 21555"/>
                  <a:gd name="T4" fmla="*/ 3559867 w 21540"/>
                  <a:gd name="T5" fmla="*/ 3496945 h 21555"/>
                  <a:gd name="T6" fmla="*/ 3559867 w 21540"/>
                  <a:gd name="T7" fmla="*/ 3496945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FF8D09"/>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nchor="ctr"/>
              <a:lstStyle/>
              <a:p>
                <a:endParaRPr lang="fr-FR" sz="900" dirty="0"/>
              </a:p>
            </p:txBody>
          </p:sp>
          <p:sp>
            <p:nvSpPr>
              <p:cNvPr id="13" name="Shape 75">
                <a:extLst>
                  <a:ext uri="{FF2B5EF4-FFF2-40B4-BE49-F238E27FC236}">
                    <a16:creationId xmlns:a16="http://schemas.microsoft.com/office/drawing/2014/main" id="{9AB0BBB4-D9AA-DD4C-B32F-0BE544426B51}"/>
                  </a:ext>
                </a:extLst>
              </p:cNvPr>
              <p:cNvSpPr>
                <a:spLocks noChangeArrowheads="1"/>
              </p:cNvSpPr>
              <p:nvPr/>
            </p:nvSpPr>
            <p:spPr bwMode="auto">
              <a:xfrm>
                <a:off x="1770370" y="9961529"/>
                <a:ext cx="6667604" cy="114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lstStyle/>
              <a:p>
                <a:pPr algn="ctr"/>
                <a:r>
                  <a:rPr lang="fr-FR" sz="2800" b="1" dirty="0">
                    <a:solidFill>
                      <a:schemeClr val="bg1"/>
                    </a:solidFill>
                  </a:rPr>
                  <a:t>Géographie  </a:t>
                </a:r>
              </a:p>
            </p:txBody>
          </p:sp>
        </p:grpSp>
        <p:grpSp>
          <p:nvGrpSpPr>
            <p:cNvPr id="9" name="Groupe 8">
              <a:extLst>
                <a:ext uri="{FF2B5EF4-FFF2-40B4-BE49-F238E27FC236}">
                  <a16:creationId xmlns:a16="http://schemas.microsoft.com/office/drawing/2014/main" id="{2DD3DCD3-3D9A-C64D-98FE-ECF7E493BEF4}"/>
                </a:ext>
              </a:extLst>
            </p:cNvPr>
            <p:cNvGrpSpPr/>
            <p:nvPr/>
          </p:nvGrpSpPr>
          <p:grpSpPr>
            <a:xfrm>
              <a:off x="87798" y="1456647"/>
              <a:ext cx="3644893" cy="3244329"/>
              <a:chOff x="-49134" y="2067092"/>
              <a:chExt cx="3757754" cy="3762175"/>
            </a:xfrm>
          </p:grpSpPr>
          <p:sp>
            <p:nvSpPr>
              <p:cNvPr id="10" name="Shape 70">
                <a:extLst>
                  <a:ext uri="{FF2B5EF4-FFF2-40B4-BE49-F238E27FC236}">
                    <a16:creationId xmlns:a16="http://schemas.microsoft.com/office/drawing/2014/main" id="{3550F65D-3016-BC4E-8425-BC3F16C67898}"/>
                  </a:ext>
                </a:extLst>
              </p:cNvPr>
              <p:cNvSpPr>
                <a:spLocks/>
              </p:cNvSpPr>
              <p:nvPr>
                <p:custDataLst>
                  <p:tags r:id="rId2"/>
                </p:custDataLst>
              </p:nvPr>
            </p:nvSpPr>
            <p:spPr bwMode="auto">
              <a:xfrm rot="2700000">
                <a:off x="-82473" y="2100431"/>
                <a:ext cx="3762175" cy="3695497"/>
              </a:xfrm>
              <a:custGeom>
                <a:avLst/>
                <a:gdLst>
                  <a:gd name="T0" fmla="*/ 2328578 w 21540"/>
                  <a:gd name="T1" fmla="*/ 2287420 h 21555"/>
                  <a:gd name="T2" fmla="*/ 2328578 w 21540"/>
                  <a:gd name="T3" fmla="*/ 2287420 h 21555"/>
                  <a:gd name="T4" fmla="*/ 2328578 w 21540"/>
                  <a:gd name="T5" fmla="*/ 2287420 h 21555"/>
                  <a:gd name="T6" fmla="*/ 2328578 w 21540"/>
                  <a:gd name="T7" fmla="*/ 2287420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336699"/>
              </a:solidFill>
              <a:ln>
                <a:noFill/>
              </a:ln>
            </p:spPr>
            <p:txBody>
              <a:bodyPr lIns="25400" tIns="25400" rIns="25400" bIns="25400" anchor="ctr"/>
              <a:lstStyle/>
              <a:p>
                <a:endParaRPr lang="fr-FR" sz="900" dirty="0"/>
              </a:p>
            </p:txBody>
          </p:sp>
          <p:sp>
            <p:nvSpPr>
              <p:cNvPr id="11" name="Shape 75">
                <a:extLst>
                  <a:ext uri="{FF2B5EF4-FFF2-40B4-BE49-F238E27FC236}">
                    <a16:creationId xmlns:a16="http://schemas.microsoft.com/office/drawing/2014/main" id="{137D4022-89C8-524D-88E1-B899FB59995E}"/>
                  </a:ext>
                </a:extLst>
              </p:cNvPr>
              <p:cNvSpPr>
                <a:spLocks noChangeArrowheads="1"/>
              </p:cNvSpPr>
              <p:nvPr>
                <p:custDataLst>
                  <p:tags r:id="rId3"/>
                </p:custDataLst>
              </p:nvPr>
            </p:nvSpPr>
            <p:spPr bwMode="auto">
              <a:xfrm>
                <a:off x="43521" y="3447044"/>
                <a:ext cx="3665099" cy="621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lstStyle/>
              <a:p>
                <a:pPr algn="ctr"/>
                <a:r>
                  <a:rPr lang="fr-FR" sz="2800" b="1" dirty="0">
                    <a:solidFill>
                      <a:schemeClr val="bg1"/>
                    </a:solidFill>
                  </a:rPr>
                  <a:t>Histoire</a:t>
                </a:r>
              </a:p>
            </p:txBody>
          </p:sp>
        </p:grpSp>
      </p:grpSp>
    </p:spTree>
    <p:extLst>
      <p:ext uri="{BB962C8B-B14F-4D97-AF65-F5344CB8AC3E}">
        <p14:creationId xmlns:p14="http://schemas.microsoft.com/office/powerpoint/2010/main" val="2539424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1565181" y="-52471"/>
            <a:ext cx="9210396" cy="6910471"/>
          </a:xfrm>
          <a:prstGeom prst="rect">
            <a:avLst/>
          </a:prstGeom>
        </p:spPr>
      </p:pic>
    </p:spTree>
    <p:extLst>
      <p:ext uri="{BB962C8B-B14F-4D97-AF65-F5344CB8AC3E}">
        <p14:creationId xmlns:p14="http://schemas.microsoft.com/office/powerpoint/2010/main" val="3336759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E6AEA5E-1B25-FB40-BB43-E3F2753E6F0E}"/>
              </a:ext>
            </a:extLst>
          </p:cNvPr>
          <p:cNvSpPr>
            <a:spLocks noGrp="1"/>
          </p:cNvSpPr>
          <p:nvPr>
            <p:ph type="title"/>
          </p:nvPr>
        </p:nvSpPr>
        <p:spPr>
          <a:xfrm>
            <a:off x="48388" y="0"/>
            <a:ext cx="10515600" cy="1325563"/>
          </a:xfrm>
        </p:spPr>
        <p:txBody>
          <a:bodyPr>
            <a:normAutofit fontScale="90000"/>
          </a:bodyPr>
          <a:lstStyle/>
          <a:p>
            <a:r>
              <a:rPr lang="fr-FR" sz="3600" dirty="0"/>
              <a:t>Un cheminement annuel : </a:t>
            </a:r>
            <a:r>
              <a:rPr lang="fr-FR" sz="3600" dirty="0">
                <a:solidFill>
                  <a:srgbClr val="683086"/>
                </a:solidFill>
              </a:rPr>
              <a:t>Acquérir des clés </a:t>
            </a:r>
            <a:br>
              <a:rPr lang="fr-FR" sz="3600" dirty="0">
                <a:solidFill>
                  <a:srgbClr val="683086"/>
                </a:solidFill>
              </a:rPr>
            </a:br>
            <a:r>
              <a:rPr lang="fr-FR" sz="3600" dirty="0">
                <a:solidFill>
                  <a:srgbClr val="683086"/>
                </a:solidFill>
              </a:rPr>
              <a:t>de compréhension du monde contemporain,</a:t>
            </a:r>
            <a:br>
              <a:rPr lang="fr-FR" sz="3600" dirty="0"/>
            </a:br>
            <a:r>
              <a:rPr lang="fr-FR" sz="3600" dirty="0"/>
              <a:t>créer sa progression sur les contenus</a:t>
            </a:r>
          </a:p>
        </p:txBody>
      </p:sp>
      <p:grpSp>
        <p:nvGrpSpPr>
          <p:cNvPr id="10" name="Groupe 9">
            <a:extLst>
              <a:ext uri="{FF2B5EF4-FFF2-40B4-BE49-F238E27FC236}">
                <a16:creationId xmlns:a16="http://schemas.microsoft.com/office/drawing/2014/main" id="{7E7F7DBA-7DCC-E343-AC10-4D71CE78D723}"/>
              </a:ext>
            </a:extLst>
          </p:cNvPr>
          <p:cNvGrpSpPr/>
          <p:nvPr/>
        </p:nvGrpSpPr>
        <p:grpSpPr>
          <a:xfrm>
            <a:off x="7686535" y="33972"/>
            <a:ext cx="3748225" cy="1395557"/>
            <a:chOff x="87798" y="963157"/>
            <a:chExt cx="12358416" cy="3737819"/>
          </a:xfrm>
        </p:grpSpPr>
        <p:grpSp>
          <p:nvGrpSpPr>
            <p:cNvPr id="11" name="Groupe 10">
              <a:extLst>
                <a:ext uri="{FF2B5EF4-FFF2-40B4-BE49-F238E27FC236}">
                  <a16:creationId xmlns:a16="http://schemas.microsoft.com/office/drawing/2014/main" id="{DB38CAB9-89B5-824A-8290-9437E6700023}"/>
                </a:ext>
              </a:extLst>
            </p:cNvPr>
            <p:cNvGrpSpPr/>
            <p:nvPr/>
          </p:nvGrpSpPr>
          <p:grpSpPr>
            <a:xfrm>
              <a:off x="8894828" y="963157"/>
              <a:ext cx="3551386" cy="2681002"/>
              <a:chOff x="4272913" y="3302894"/>
              <a:chExt cx="4034754" cy="3452778"/>
            </a:xfrm>
          </p:grpSpPr>
          <p:sp>
            <p:nvSpPr>
              <p:cNvPr id="21" name="Shape 71">
                <a:extLst>
                  <a:ext uri="{FF2B5EF4-FFF2-40B4-BE49-F238E27FC236}">
                    <a16:creationId xmlns:a16="http://schemas.microsoft.com/office/drawing/2014/main" id="{25818F6D-77A8-6549-A255-6D121FB1C5D8}"/>
                  </a:ext>
                </a:extLst>
              </p:cNvPr>
              <p:cNvSpPr>
                <a:spLocks/>
              </p:cNvSpPr>
              <p:nvPr>
                <p:custDataLst>
                  <p:tags r:id="rId6"/>
                </p:custDataLst>
              </p:nvPr>
            </p:nvSpPr>
            <p:spPr bwMode="auto">
              <a:xfrm rot="11015918">
                <a:off x="4272913" y="3302894"/>
                <a:ext cx="3994851" cy="3452778"/>
              </a:xfrm>
              <a:custGeom>
                <a:avLst/>
                <a:gdLst>
                  <a:gd name="T0" fmla="*/ 1901127 w 21540"/>
                  <a:gd name="T1" fmla="*/ 1867525 h 21555"/>
                  <a:gd name="T2" fmla="*/ 1901127 w 21540"/>
                  <a:gd name="T3" fmla="*/ 1867525 h 21555"/>
                  <a:gd name="T4" fmla="*/ 1901127 w 21540"/>
                  <a:gd name="T5" fmla="*/ 1867525 h 21555"/>
                  <a:gd name="T6" fmla="*/ 1901127 w 21540"/>
                  <a:gd name="T7" fmla="*/ 1867525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919DFF"/>
              </a:solidFill>
              <a:ln>
                <a:noFill/>
              </a:ln>
            </p:spPr>
            <p:txBody>
              <a:bodyPr lIns="25400" tIns="25400" rIns="25400" bIns="25400" anchor="ctr"/>
              <a:lstStyle/>
              <a:p>
                <a:endParaRPr lang="fr-FR" sz="900" dirty="0"/>
              </a:p>
            </p:txBody>
          </p:sp>
          <p:sp>
            <p:nvSpPr>
              <p:cNvPr id="22" name="Shape 67">
                <a:extLst>
                  <a:ext uri="{FF2B5EF4-FFF2-40B4-BE49-F238E27FC236}">
                    <a16:creationId xmlns:a16="http://schemas.microsoft.com/office/drawing/2014/main" id="{8F80516E-A885-B94C-A992-930FBC3A6AE1}"/>
                  </a:ext>
                </a:extLst>
              </p:cNvPr>
              <p:cNvSpPr>
                <a:spLocks noChangeArrowheads="1"/>
              </p:cNvSpPr>
              <p:nvPr>
                <p:custDataLst>
                  <p:tags r:id="rId7"/>
                </p:custDataLst>
              </p:nvPr>
            </p:nvSpPr>
            <p:spPr bwMode="auto">
              <a:xfrm>
                <a:off x="4490216" y="5168342"/>
                <a:ext cx="3817451" cy="36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style>
              <a:lnRef idx="0">
                <a:scrgbClr r="0" g="0" b="0"/>
              </a:lnRef>
              <a:fillRef idx="0">
                <a:scrgbClr r="0" g="0" b="0"/>
              </a:fillRef>
              <a:effectRef idx="0">
                <a:scrgbClr r="0" g="0" b="0"/>
              </a:effectRef>
              <a:fontRef idx="minor">
                <a:schemeClr val="accent1"/>
              </a:fontRef>
            </p:style>
            <p:txBody>
              <a:bodyPr lIns="25400" tIns="25400" rIns="25400" bIns="25400"/>
              <a:lstStyle/>
              <a:p>
                <a:pPr algn="ctr"/>
                <a:r>
                  <a:rPr lang="fr-FR" sz="900" b="1" dirty="0">
                    <a:solidFill>
                      <a:srgbClr val="002060"/>
                    </a:solidFill>
                  </a:rPr>
                  <a:t>Sciences politiques</a:t>
                </a:r>
              </a:p>
            </p:txBody>
          </p:sp>
        </p:grpSp>
        <p:grpSp>
          <p:nvGrpSpPr>
            <p:cNvPr id="12" name="Groupe 11">
              <a:extLst>
                <a:ext uri="{FF2B5EF4-FFF2-40B4-BE49-F238E27FC236}">
                  <a16:creationId xmlns:a16="http://schemas.microsoft.com/office/drawing/2014/main" id="{2063E978-A01A-0449-B5A4-E88080B2DD56}"/>
                </a:ext>
              </a:extLst>
            </p:cNvPr>
            <p:cNvGrpSpPr/>
            <p:nvPr/>
          </p:nvGrpSpPr>
          <p:grpSpPr>
            <a:xfrm>
              <a:off x="5803201" y="1039613"/>
              <a:ext cx="3532462" cy="3218396"/>
              <a:chOff x="3285794" y="322833"/>
              <a:chExt cx="4073139" cy="4216830"/>
            </a:xfrm>
          </p:grpSpPr>
          <p:sp>
            <p:nvSpPr>
              <p:cNvPr id="19" name="Shape 71">
                <a:extLst>
                  <a:ext uri="{FF2B5EF4-FFF2-40B4-BE49-F238E27FC236}">
                    <a16:creationId xmlns:a16="http://schemas.microsoft.com/office/drawing/2014/main" id="{01372767-AE8A-E64B-A1C6-25F4A4F6B472}"/>
                  </a:ext>
                </a:extLst>
              </p:cNvPr>
              <p:cNvSpPr>
                <a:spLocks/>
              </p:cNvSpPr>
              <p:nvPr>
                <p:custDataLst>
                  <p:tags r:id="rId4"/>
                </p:custDataLst>
              </p:nvPr>
            </p:nvSpPr>
            <p:spPr bwMode="auto">
              <a:xfrm rot="3600000">
                <a:off x="3078498" y="530129"/>
                <a:ext cx="4216830" cy="3802238"/>
              </a:xfrm>
              <a:custGeom>
                <a:avLst/>
                <a:gdLst>
                  <a:gd name="T0" fmla="*/ 1901127 w 21540"/>
                  <a:gd name="T1" fmla="*/ 1867525 h 21555"/>
                  <a:gd name="T2" fmla="*/ 1901127 w 21540"/>
                  <a:gd name="T3" fmla="*/ 1867525 h 21555"/>
                  <a:gd name="T4" fmla="*/ 1901127 w 21540"/>
                  <a:gd name="T5" fmla="*/ 1867525 h 21555"/>
                  <a:gd name="T6" fmla="*/ 1901127 w 21540"/>
                  <a:gd name="T7" fmla="*/ 1867525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E7593F"/>
              </a:solidFill>
              <a:ln>
                <a:noFill/>
              </a:ln>
            </p:spPr>
            <p:txBody>
              <a:bodyPr lIns="25400" tIns="25400" rIns="25400" bIns="25400" anchor="ctr"/>
              <a:lstStyle/>
              <a:p>
                <a:endParaRPr lang="fr-FR" sz="900"/>
              </a:p>
            </p:txBody>
          </p:sp>
          <p:sp>
            <p:nvSpPr>
              <p:cNvPr id="20" name="Shape 75">
                <a:extLst>
                  <a:ext uri="{FF2B5EF4-FFF2-40B4-BE49-F238E27FC236}">
                    <a16:creationId xmlns:a16="http://schemas.microsoft.com/office/drawing/2014/main" id="{7CAA2387-72DD-C044-9F35-7621A2F9BFDD}"/>
                  </a:ext>
                </a:extLst>
              </p:cNvPr>
              <p:cNvSpPr>
                <a:spLocks noChangeArrowheads="1"/>
              </p:cNvSpPr>
              <p:nvPr>
                <p:custDataLst>
                  <p:tags r:id="rId5"/>
                </p:custDataLst>
              </p:nvPr>
            </p:nvSpPr>
            <p:spPr bwMode="auto">
              <a:xfrm>
                <a:off x="3951114" y="2038397"/>
                <a:ext cx="3407819" cy="62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lstStyle/>
              <a:p>
                <a:pPr algn="ctr"/>
                <a:r>
                  <a:rPr lang="fr-FR" sz="900" b="1" dirty="0">
                    <a:solidFill>
                      <a:srgbClr val="992918"/>
                    </a:solidFill>
                  </a:rPr>
                  <a:t>Géopolitique</a:t>
                </a:r>
                <a:endParaRPr lang="fr-FR" sz="900" dirty="0">
                  <a:solidFill>
                    <a:srgbClr val="992918"/>
                  </a:solidFill>
                </a:endParaRPr>
              </a:p>
            </p:txBody>
          </p:sp>
        </p:grpSp>
        <p:grpSp>
          <p:nvGrpSpPr>
            <p:cNvPr id="13" name="Groupe 12">
              <a:extLst>
                <a:ext uri="{FF2B5EF4-FFF2-40B4-BE49-F238E27FC236}">
                  <a16:creationId xmlns:a16="http://schemas.microsoft.com/office/drawing/2014/main" id="{A5064DE8-0DFA-CB43-BA3F-2320764205FA}"/>
                </a:ext>
              </a:extLst>
            </p:cNvPr>
            <p:cNvGrpSpPr/>
            <p:nvPr>
              <p:custDataLst>
                <p:tags r:id="rId1"/>
              </p:custDataLst>
            </p:nvPr>
          </p:nvGrpSpPr>
          <p:grpSpPr>
            <a:xfrm>
              <a:off x="3154496" y="1450822"/>
              <a:ext cx="3837047" cy="2872109"/>
              <a:chOff x="896672" y="7545243"/>
              <a:chExt cx="8717188" cy="7115953"/>
            </a:xfrm>
          </p:grpSpPr>
          <p:sp>
            <p:nvSpPr>
              <p:cNvPr id="17" name="Shape 69">
                <a:extLst>
                  <a:ext uri="{FF2B5EF4-FFF2-40B4-BE49-F238E27FC236}">
                    <a16:creationId xmlns:a16="http://schemas.microsoft.com/office/drawing/2014/main" id="{52A18498-E45C-0143-94AB-76D0C7F6C74A}"/>
                  </a:ext>
                </a:extLst>
              </p:cNvPr>
              <p:cNvSpPr>
                <a:spLocks/>
              </p:cNvSpPr>
              <p:nvPr/>
            </p:nvSpPr>
            <p:spPr bwMode="auto">
              <a:xfrm rot="20634459">
                <a:off x="896672" y="7545243"/>
                <a:ext cx="8717188" cy="7115953"/>
              </a:xfrm>
              <a:custGeom>
                <a:avLst/>
                <a:gdLst>
                  <a:gd name="T0" fmla="*/ 3559867 w 21540"/>
                  <a:gd name="T1" fmla="*/ 3496945 h 21555"/>
                  <a:gd name="T2" fmla="*/ 3559867 w 21540"/>
                  <a:gd name="T3" fmla="*/ 3496945 h 21555"/>
                  <a:gd name="T4" fmla="*/ 3559867 w 21540"/>
                  <a:gd name="T5" fmla="*/ 3496945 h 21555"/>
                  <a:gd name="T6" fmla="*/ 3559867 w 21540"/>
                  <a:gd name="T7" fmla="*/ 3496945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FF8D09"/>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nchor="ctr"/>
              <a:lstStyle/>
              <a:p>
                <a:endParaRPr lang="fr-FR" sz="900" dirty="0"/>
              </a:p>
            </p:txBody>
          </p:sp>
          <p:sp>
            <p:nvSpPr>
              <p:cNvPr id="18" name="Shape 75">
                <a:extLst>
                  <a:ext uri="{FF2B5EF4-FFF2-40B4-BE49-F238E27FC236}">
                    <a16:creationId xmlns:a16="http://schemas.microsoft.com/office/drawing/2014/main" id="{2D2450F7-EC5A-E44D-80B7-B9C3B6EF0890}"/>
                  </a:ext>
                </a:extLst>
              </p:cNvPr>
              <p:cNvSpPr>
                <a:spLocks noChangeArrowheads="1"/>
              </p:cNvSpPr>
              <p:nvPr/>
            </p:nvSpPr>
            <p:spPr bwMode="auto">
              <a:xfrm>
                <a:off x="1770370" y="9961529"/>
                <a:ext cx="6667604" cy="114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lstStyle/>
              <a:p>
                <a:pPr algn="ctr"/>
                <a:r>
                  <a:rPr lang="fr-FR" sz="900" b="1" dirty="0">
                    <a:solidFill>
                      <a:schemeClr val="bg1"/>
                    </a:solidFill>
                  </a:rPr>
                  <a:t>Géographie  </a:t>
                </a:r>
              </a:p>
            </p:txBody>
          </p:sp>
        </p:grpSp>
        <p:grpSp>
          <p:nvGrpSpPr>
            <p:cNvPr id="14" name="Groupe 13">
              <a:extLst>
                <a:ext uri="{FF2B5EF4-FFF2-40B4-BE49-F238E27FC236}">
                  <a16:creationId xmlns:a16="http://schemas.microsoft.com/office/drawing/2014/main" id="{B343A271-9E43-6244-A554-1753F33AAA2B}"/>
                </a:ext>
              </a:extLst>
            </p:cNvPr>
            <p:cNvGrpSpPr/>
            <p:nvPr/>
          </p:nvGrpSpPr>
          <p:grpSpPr>
            <a:xfrm>
              <a:off x="87798" y="1456647"/>
              <a:ext cx="3644893" cy="3244329"/>
              <a:chOff x="-49134" y="2067092"/>
              <a:chExt cx="3757754" cy="3762175"/>
            </a:xfrm>
          </p:grpSpPr>
          <p:sp>
            <p:nvSpPr>
              <p:cNvPr id="15" name="Shape 70">
                <a:extLst>
                  <a:ext uri="{FF2B5EF4-FFF2-40B4-BE49-F238E27FC236}">
                    <a16:creationId xmlns:a16="http://schemas.microsoft.com/office/drawing/2014/main" id="{8B5E764E-B8D1-E042-BA85-38571F33B323}"/>
                  </a:ext>
                </a:extLst>
              </p:cNvPr>
              <p:cNvSpPr>
                <a:spLocks/>
              </p:cNvSpPr>
              <p:nvPr>
                <p:custDataLst>
                  <p:tags r:id="rId2"/>
                </p:custDataLst>
              </p:nvPr>
            </p:nvSpPr>
            <p:spPr bwMode="auto">
              <a:xfrm rot="2700000">
                <a:off x="-82473" y="2100431"/>
                <a:ext cx="3762175" cy="3695497"/>
              </a:xfrm>
              <a:custGeom>
                <a:avLst/>
                <a:gdLst>
                  <a:gd name="T0" fmla="*/ 2328578 w 21540"/>
                  <a:gd name="T1" fmla="*/ 2287420 h 21555"/>
                  <a:gd name="T2" fmla="*/ 2328578 w 21540"/>
                  <a:gd name="T3" fmla="*/ 2287420 h 21555"/>
                  <a:gd name="T4" fmla="*/ 2328578 w 21540"/>
                  <a:gd name="T5" fmla="*/ 2287420 h 21555"/>
                  <a:gd name="T6" fmla="*/ 2328578 w 21540"/>
                  <a:gd name="T7" fmla="*/ 2287420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336699"/>
              </a:solidFill>
              <a:ln>
                <a:noFill/>
              </a:ln>
            </p:spPr>
            <p:txBody>
              <a:bodyPr lIns="25400" tIns="25400" rIns="25400" bIns="25400" anchor="ctr"/>
              <a:lstStyle/>
              <a:p>
                <a:endParaRPr lang="fr-FR" sz="900" dirty="0"/>
              </a:p>
            </p:txBody>
          </p:sp>
          <p:sp>
            <p:nvSpPr>
              <p:cNvPr id="16" name="Shape 75">
                <a:extLst>
                  <a:ext uri="{FF2B5EF4-FFF2-40B4-BE49-F238E27FC236}">
                    <a16:creationId xmlns:a16="http://schemas.microsoft.com/office/drawing/2014/main" id="{A26C9B9D-419A-D340-9572-614CE6E96326}"/>
                  </a:ext>
                </a:extLst>
              </p:cNvPr>
              <p:cNvSpPr>
                <a:spLocks noChangeArrowheads="1"/>
              </p:cNvSpPr>
              <p:nvPr>
                <p:custDataLst>
                  <p:tags r:id="rId3"/>
                </p:custDataLst>
              </p:nvPr>
            </p:nvSpPr>
            <p:spPr bwMode="auto">
              <a:xfrm>
                <a:off x="43521" y="3447044"/>
                <a:ext cx="3665099" cy="621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lstStyle/>
              <a:p>
                <a:pPr algn="ctr"/>
                <a:r>
                  <a:rPr lang="fr-FR" sz="900" b="1" dirty="0">
                    <a:solidFill>
                      <a:schemeClr val="bg1"/>
                    </a:solidFill>
                  </a:rPr>
                  <a:t>Histoire</a:t>
                </a:r>
              </a:p>
            </p:txBody>
          </p:sp>
        </p:grpSp>
      </p:grpSp>
      <p:sp>
        <p:nvSpPr>
          <p:cNvPr id="2" name="Rectangle à coins arrondis 1"/>
          <p:cNvSpPr/>
          <p:nvPr/>
        </p:nvSpPr>
        <p:spPr>
          <a:xfrm>
            <a:off x="179294" y="1475338"/>
            <a:ext cx="11833412" cy="6224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Les enjeux du monde actuel entre conflictualités et coopérations</a:t>
            </a:r>
          </a:p>
        </p:txBody>
      </p:sp>
      <p:sp>
        <p:nvSpPr>
          <p:cNvPr id="3" name="ZoneTexte 2"/>
          <p:cNvSpPr txBox="1"/>
          <p:nvPr/>
        </p:nvSpPr>
        <p:spPr>
          <a:xfrm>
            <a:off x="1806799" y="2173219"/>
            <a:ext cx="3352800" cy="369332"/>
          </a:xfrm>
          <a:prstGeom prst="rect">
            <a:avLst/>
          </a:prstGeom>
          <a:noFill/>
        </p:spPr>
        <p:txBody>
          <a:bodyPr wrap="square" rtlCol="0">
            <a:spAutoFit/>
          </a:bodyPr>
          <a:lstStyle/>
          <a:p>
            <a:r>
              <a:rPr lang="fr-FR" dirty="0"/>
              <a:t>Année impaire  </a:t>
            </a:r>
            <a:r>
              <a:rPr lang="fr-FR" b="1" dirty="0"/>
              <a:t>2, 4, 5 , 6 </a:t>
            </a:r>
            <a:r>
              <a:rPr lang="fr-FR" dirty="0"/>
              <a:t>, 1, 3</a:t>
            </a:r>
          </a:p>
        </p:txBody>
      </p:sp>
      <p:sp>
        <p:nvSpPr>
          <p:cNvPr id="43" name="Rectangle 37">
            <a:extLst>
              <a:ext uri="{FF2B5EF4-FFF2-40B4-BE49-F238E27FC236}">
                <a16:creationId xmlns:a16="http://schemas.microsoft.com/office/drawing/2014/main" id="{36249C76-B917-FC43-B66C-297F82E4AE85}"/>
              </a:ext>
            </a:extLst>
          </p:cNvPr>
          <p:cNvSpPr>
            <a:spLocks noChangeArrowheads="1"/>
          </p:cNvSpPr>
          <p:nvPr/>
        </p:nvSpPr>
        <p:spPr bwMode="auto">
          <a:xfrm>
            <a:off x="7881538" y="2729586"/>
            <a:ext cx="1918446" cy="923330"/>
          </a:xfrm>
          <a:prstGeom prst="rect">
            <a:avLst/>
          </a:prstGeom>
          <a:solidFill>
            <a:srgbClr val="E8D7F1"/>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dirty="0">
                <a:latin typeface="Bahnschrift SemiLight" pitchFamily="34" charset="0"/>
              </a:rPr>
              <a:t>1 De nouveaux espaces de conquête</a:t>
            </a:r>
          </a:p>
        </p:txBody>
      </p:sp>
      <p:sp>
        <p:nvSpPr>
          <p:cNvPr id="45" name="Rectangle 37">
            <a:extLst>
              <a:ext uri="{FF2B5EF4-FFF2-40B4-BE49-F238E27FC236}">
                <a16:creationId xmlns:a16="http://schemas.microsoft.com/office/drawing/2014/main" id="{36249C76-B917-FC43-B66C-297F82E4AE85}"/>
              </a:ext>
            </a:extLst>
          </p:cNvPr>
          <p:cNvSpPr>
            <a:spLocks noChangeArrowheads="1"/>
          </p:cNvSpPr>
          <p:nvPr/>
        </p:nvSpPr>
        <p:spPr bwMode="auto">
          <a:xfrm>
            <a:off x="2203551" y="2727217"/>
            <a:ext cx="1801560" cy="923330"/>
          </a:xfrm>
          <a:prstGeom prst="rect">
            <a:avLst/>
          </a:prstGeom>
          <a:solidFill>
            <a:srgbClr val="AE75CD"/>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dirty="0">
                <a:latin typeface="Bahnschrift SemiLight" pitchFamily="34" charset="0"/>
              </a:rPr>
              <a:t>2 Faire la guerre, faire la paix</a:t>
            </a:r>
          </a:p>
        </p:txBody>
      </p:sp>
      <p:sp>
        <p:nvSpPr>
          <p:cNvPr id="47" name="Rectangle 37">
            <a:extLst>
              <a:ext uri="{FF2B5EF4-FFF2-40B4-BE49-F238E27FC236}">
                <a16:creationId xmlns:a16="http://schemas.microsoft.com/office/drawing/2014/main" id="{36249C76-B917-FC43-B66C-297F82E4AE85}"/>
              </a:ext>
            </a:extLst>
          </p:cNvPr>
          <p:cNvSpPr>
            <a:spLocks noChangeArrowheads="1"/>
          </p:cNvSpPr>
          <p:nvPr/>
        </p:nvSpPr>
        <p:spPr bwMode="auto">
          <a:xfrm>
            <a:off x="9943807" y="2764872"/>
            <a:ext cx="1991276" cy="646331"/>
          </a:xfrm>
          <a:prstGeom prst="rect">
            <a:avLst/>
          </a:prstGeom>
          <a:solidFill>
            <a:srgbClr val="E8D7F1"/>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dirty="0">
                <a:latin typeface="Bahnschrift SemiLight" pitchFamily="34" charset="0"/>
              </a:rPr>
              <a:t>3 Histoire et mémoires</a:t>
            </a:r>
          </a:p>
        </p:txBody>
      </p:sp>
      <p:sp>
        <p:nvSpPr>
          <p:cNvPr id="48" name="Rectangle 37">
            <a:extLst>
              <a:ext uri="{FF2B5EF4-FFF2-40B4-BE49-F238E27FC236}">
                <a16:creationId xmlns:a16="http://schemas.microsoft.com/office/drawing/2014/main" id="{36249C76-B917-FC43-B66C-297F82E4AE85}"/>
              </a:ext>
            </a:extLst>
          </p:cNvPr>
          <p:cNvSpPr>
            <a:spLocks noChangeArrowheads="1"/>
          </p:cNvSpPr>
          <p:nvPr/>
        </p:nvSpPr>
        <p:spPr bwMode="auto">
          <a:xfrm>
            <a:off x="5893008" y="2727217"/>
            <a:ext cx="1616211" cy="646331"/>
          </a:xfrm>
          <a:prstGeom prst="rect">
            <a:avLst/>
          </a:prstGeom>
          <a:solidFill>
            <a:srgbClr val="AE75CD"/>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dirty="0">
                <a:latin typeface="Bahnschrift SemiLight" pitchFamily="34" charset="0"/>
              </a:rPr>
              <a:t>4 Le patrimoine</a:t>
            </a:r>
          </a:p>
        </p:txBody>
      </p:sp>
      <p:sp>
        <p:nvSpPr>
          <p:cNvPr id="49" name="Rectangle 37">
            <a:extLst>
              <a:ext uri="{FF2B5EF4-FFF2-40B4-BE49-F238E27FC236}">
                <a16:creationId xmlns:a16="http://schemas.microsoft.com/office/drawing/2014/main" id="{36249C76-B917-FC43-B66C-297F82E4AE85}"/>
              </a:ext>
            </a:extLst>
          </p:cNvPr>
          <p:cNvSpPr>
            <a:spLocks noChangeArrowheads="1"/>
          </p:cNvSpPr>
          <p:nvPr/>
        </p:nvSpPr>
        <p:spPr bwMode="auto">
          <a:xfrm>
            <a:off x="161429" y="2713696"/>
            <a:ext cx="1963206" cy="646331"/>
          </a:xfrm>
          <a:prstGeom prst="rect">
            <a:avLst/>
          </a:prstGeom>
          <a:solidFill>
            <a:srgbClr val="AE75CD"/>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dirty="0">
                <a:latin typeface="Bahnschrift SemiLight" pitchFamily="34" charset="0"/>
              </a:rPr>
              <a:t>5 L’environnement</a:t>
            </a:r>
          </a:p>
        </p:txBody>
      </p:sp>
      <p:sp>
        <p:nvSpPr>
          <p:cNvPr id="50" name="Rectangle 37">
            <a:extLst>
              <a:ext uri="{FF2B5EF4-FFF2-40B4-BE49-F238E27FC236}">
                <a16:creationId xmlns:a16="http://schemas.microsoft.com/office/drawing/2014/main" id="{36249C76-B917-FC43-B66C-297F82E4AE85}"/>
              </a:ext>
            </a:extLst>
          </p:cNvPr>
          <p:cNvSpPr>
            <a:spLocks noChangeArrowheads="1"/>
          </p:cNvSpPr>
          <p:nvPr/>
        </p:nvSpPr>
        <p:spPr bwMode="auto">
          <a:xfrm>
            <a:off x="4084027" y="2707265"/>
            <a:ext cx="1623843" cy="923330"/>
          </a:xfrm>
          <a:prstGeom prst="rect">
            <a:avLst/>
          </a:prstGeom>
          <a:solidFill>
            <a:srgbClr val="AE75CD"/>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dirty="0">
                <a:latin typeface="Bahnschrift SemiLight" pitchFamily="34" charset="0"/>
              </a:rPr>
              <a:t>6 L’enjeu de la connaissance</a:t>
            </a:r>
          </a:p>
        </p:txBody>
      </p:sp>
      <p:sp>
        <p:nvSpPr>
          <p:cNvPr id="51" name="Rectangle 37">
            <a:extLst>
              <a:ext uri="{FF2B5EF4-FFF2-40B4-BE49-F238E27FC236}">
                <a16:creationId xmlns:a16="http://schemas.microsoft.com/office/drawing/2014/main" id="{36249C76-B917-FC43-B66C-297F82E4AE85}"/>
              </a:ext>
            </a:extLst>
          </p:cNvPr>
          <p:cNvSpPr>
            <a:spLocks noChangeArrowheads="1"/>
          </p:cNvSpPr>
          <p:nvPr/>
        </p:nvSpPr>
        <p:spPr bwMode="auto">
          <a:xfrm>
            <a:off x="7987768" y="4093325"/>
            <a:ext cx="1918446" cy="923330"/>
          </a:xfrm>
          <a:prstGeom prst="rect">
            <a:avLst/>
          </a:prstGeom>
          <a:solidFill>
            <a:srgbClr val="E8D7F1"/>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dirty="0">
                <a:latin typeface="Bahnschrift SemiLight" pitchFamily="34" charset="0"/>
              </a:rPr>
              <a:t>1 De nouveaux espaces de conquête</a:t>
            </a:r>
          </a:p>
        </p:txBody>
      </p:sp>
      <p:sp>
        <p:nvSpPr>
          <p:cNvPr id="52" name="Rectangle 37">
            <a:extLst>
              <a:ext uri="{FF2B5EF4-FFF2-40B4-BE49-F238E27FC236}">
                <a16:creationId xmlns:a16="http://schemas.microsoft.com/office/drawing/2014/main" id="{36249C76-B917-FC43-B66C-297F82E4AE85}"/>
              </a:ext>
            </a:extLst>
          </p:cNvPr>
          <p:cNvSpPr>
            <a:spLocks noChangeArrowheads="1"/>
          </p:cNvSpPr>
          <p:nvPr/>
        </p:nvSpPr>
        <p:spPr bwMode="auto">
          <a:xfrm>
            <a:off x="2351674" y="4064626"/>
            <a:ext cx="1801560" cy="923330"/>
          </a:xfrm>
          <a:prstGeom prst="rect">
            <a:avLst/>
          </a:prstGeom>
          <a:solidFill>
            <a:srgbClr val="AE75CD"/>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dirty="0">
                <a:latin typeface="Bahnschrift SemiLight" pitchFamily="34" charset="0"/>
              </a:rPr>
              <a:t>2 Faire la guerre, faire la paix</a:t>
            </a:r>
          </a:p>
        </p:txBody>
      </p:sp>
      <p:sp>
        <p:nvSpPr>
          <p:cNvPr id="53" name="Rectangle 37">
            <a:extLst>
              <a:ext uri="{FF2B5EF4-FFF2-40B4-BE49-F238E27FC236}">
                <a16:creationId xmlns:a16="http://schemas.microsoft.com/office/drawing/2014/main" id="{36249C76-B917-FC43-B66C-297F82E4AE85}"/>
              </a:ext>
            </a:extLst>
          </p:cNvPr>
          <p:cNvSpPr>
            <a:spLocks noChangeArrowheads="1"/>
          </p:cNvSpPr>
          <p:nvPr/>
        </p:nvSpPr>
        <p:spPr bwMode="auto">
          <a:xfrm>
            <a:off x="10006109" y="4101829"/>
            <a:ext cx="1991276" cy="646331"/>
          </a:xfrm>
          <a:prstGeom prst="rect">
            <a:avLst/>
          </a:prstGeom>
          <a:solidFill>
            <a:srgbClr val="E8D7F1"/>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dirty="0">
                <a:latin typeface="Bahnschrift SemiLight" pitchFamily="34" charset="0"/>
              </a:rPr>
              <a:t>3 Histoire et mémoires</a:t>
            </a:r>
          </a:p>
        </p:txBody>
      </p:sp>
      <p:sp>
        <p:nvSpPr>
          <p:cNvPr id="54" name="Rectangle 37">
            <a:extLst>
              <a:ext uri="{FF2B5EF4-FFF2-40B4-BE49-F238E27FC236}">
                <a16:creationId xmlns:a16="http://schemas.microsoft.com/office/drawing/2014/main" id="{36249C76-B917-FC43-B66C-297F82E4AE85}"/>
              </a:ext>
            </a:extLst>
          </p:cNvPr>
          <p:cNvSpPr>
            <a:spLocks noChangeArrowheads="1"/>
          </p:cNvSpPr>
          <p:nvPr/>
        </p:nvSpPr>
        <p:spPr bwMode="auto">
          <a:xfrm>
            <a:off x="4326594" y="4101829"/>
            <a:ext cx="1616211" cy="646331"/>
          </a:xfrm>
          <a:prstGeom prst="rect">
            <a:avLst/>
          </a:prstGeom>
          <a:solidFill>
            <a:srgbClr val="AE75CD"/>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dirty="0">
                <a:latin typeface="Bahnschrift SemiLight" pitchFamily="34" charset="0"/>
              </a:rPr>
              <a:t>4 Le patrimoine</a:t>
            </a:r>
          </a:p>
        </p:txBody>
      </p:sp>
      <p:sp>
        <p:nvSpPr>
          <p:cNvPr id="55" name="Rectangle 37">
            <a:extLst>
              <a:ext uri="{FF2B5EF4-FFF2-40B4-BE49-F238E27FC236}">
                <a16:creationId xmlns:a16="http://schemas.microsoft.com/office/drawing/2014/main" id="{36249C76-B917-FC43-B66C-297F82E4AE85}"/>
              </a:ext>
            </a:extLst>
          </p:cNvPr>
          <p:cNvSpPr>
            <a:spLocks noChangeArrowheads="1"/>
          </p:cNvSpPr>
          <p:nvPr/>
        </p:nvSpPr>
        <p:spPr bwMode="auto">
          <a:xfrm>
            <a:off x="201418" y="4096479"/>
            <a:ext cx="1963206" cy="646331"/>
          </a:xfrm>
          <a:prstGeom prst="rect">
            <a:avLst/>
          </a:prstGeom>
          <a:solidFill>
            <a:srgbClr val="AE75CD"/>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dirty="0">
                <a:latin typeface="Bahnschrift SemiLight" pitchFamily="34" charset="0"/>
              </a:rPr>
              <a:t>5 L’environnement</a:t>
            </a:r>
          </a:p>
        </p:txBody>
      </p:sp>
      <p:sp>
        <p:nvSpPr>
          <p:cNvPr id="56" name="Rectangle 37">
            <a:extLst>
              <a:ext uri="{FF2B5EF4-FFF2-40B4-BE49-F238E27FC236}">
                <a16:creationId xmlns:a16="http://schemas.microsoft.com/office/drawing/2014/main" id="{36249C76-B917-FC43-B66C-297F82E4AE85}"/>
              </a:ext>
            </a:extLst>
          </p:cNvPr>
          <p:cNvSpPr>
            <a:spLocks noChangeArrowheads="1"/>
          </p:cNvSpPr>
          <p:nvPr/>
        </p:nvSpPr>
        <p:spPr bwMode="auto">
          <a:xfrm>
            <a:off x="6205252" y="4101829"/>
            <a:ext cx="1623843" cy="923330"/>
          </a:xfrm>
          <a:prstGeom prst="rect">
            <a:avLst/>
          </a:prstGeom>
          <a:solidFill>
            <a:srgbClr val="AE75CD"/>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dirty="0">
                <a:latin typeface="Bahnschrift SemiLight" pitchFamily="34" charset="0"/>
              </a:rPr>
              <a:t>6 L’enjeu de la connaissance</a:t>
            </a:r>
          </a:p>
        </p:txBody>
      </p:sp>
      <p:sp>
        <p:nvSpPr>
          <p:cNvPr id="31" name="Rectangle 37">
            <a:extLst>
              <a:ext uri="{FF2B5EF4-FFF2-40B4-BE49-F238E27FC236}">
                <a16:creationId xmlns:a16="http://schemas.microsoft.com/office/drawing/2014/main" id="{36249C76-B917-FC43-B66C-297F82E4AE85}"/>
              </a:ext>
            </a:extLst>
          </p:cNvPr>
          <p:cNvSpPr>
            <a:spLocks noChangeArrowheads="1"/>
          </p:cNvSpPr>
          <p:nvPr/>
        </p:nvSpPr>
        <p:spPr bwMode="auto">
          <a:xfrm>
            <a:off x="285303" y="5771476"/>
            <a:ext cx="1801560" cy="923330"/>
          </a:xfrm>
          <a:prstGeom prst="rect">
            <a:avLst/>
          </a:prstGeom>
          <a:solidFill>
            <a:srgbClr val="AE75CD"/>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dirty="0">
                <a:latin typeface="Bahnschrift SemiLight" pitchFamily="34" charset="0"/>
              </a:rPr>
              <a:t>2 Faire la guerre, faire la paix</a:t>
            </a:r>
          </a:p>
        </p:txBody>
      </p:sp>
      <p:sp>
        <p:nvSpPr>
          <p:cNvPr id="32" name="Rectangle 37">
            <a:extLst>
              <a:ext uri="{FF2B5EF4-FFF2-40B4-BE49-F238E27FC236}">
                <a16:creationId xmlns:a16="http://schemas.microsoft.com/office/drawing/2014/main" id="{36249C76-B917-FC43-B66C-297F82E4AE85}"/>
              </a:ext>
            </a:extLst>
          </p:cNvPr>
          <p:cNvSpPr>
            <a:spLocks noChangeArrowheads="1"/>
          </p:cNvSpPr>
          <p:nvPr/>
        </p:nvSpPr>
        <p:spPr bwMode="auto">
          <a:xfrm>
            <a:off x="2286706" y="5771476"/>
            <a:ext cx="1616211" cy="646331"/>
          </a:xfrm>
          <a:prstGeom prst="rect">
            <a:avLst/>
          </a:prstGeom>
          <a:solidFill>
            <a:srgbClr val="AE75CD"/>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dirty="0">
                <a:latin typeface="Bahnschrift SemiLight" pitchFamily="34" charset="0"/>
              </a:rPr>
              <a:t>4 Le patrimoine</a:t>
            </a:r>
          </a:p>
        </p:txBody>
      </p:sp>
      <p:sp>
        <p:nvSpPr>
          <p:cNvPr id="34" name="Rectangle 37">
            <a:extLst>
              <a:ext uri="{FF2B5EF4-FFF2-40B4-BE49-F238E27FC236}">
                <a16:creationId xmlns:a16="http://schemas.microsoft.com/office/drawing/2014/main" id="{36249C76-B917-FC43-B66C-297F82E4AE85}"/>
              </a:ext>
            </a:extLst>
          </p:cNvPr>
          <p:cNvSpPr>
            <a:spLocks noChangeArrowheads="1"/>
          </p:cNvSpPr>
          <p:nvPr/>
        </p:nvSpPr>
        <p:spPr bwMode="auto">
          <a:xfrm>
            <a:off x="4072411" y="5789403"/>
            <a:ext cx="1963206" cy="646331"/>
          </a:xfrm>
          <a:prstGeom prst="rect">
            <a:avLst/>
          </a:prstGeom>
          <a:solidFill>
            <a:srgbClr val="AE75CD"/>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dirty="0">
                <a:latin typeface="Bahnschrift SemiLight" pitchFamily="34" charset="0"/>
              </a:rPr>
              <a:t>5 L’environnement</a:t>
            </a:r>
          </a:p>
        </p:txBody>
      </p:sp>
      <p:sp>
        <p:nvSpPr>
          <p:cNvPr id="35" name="Rectangle 37">
            <a:extLst>
              <a:ext uri="{FF2B5EF4-FFF2-40B4-BE49-F238E27FC236}">
                <a16:creationId xmlns:a16="http://schemas.microsoft.com/office/drawing/2014/main" id="{36249C76-B917-FC43-B66C-297F82E4AE85}"/>
              </a:ext>
            </a:extLst>
          </p:cNvPr>
          <p:cNvSpPr>
            <a:spLocks noChangeArrowheads="1"/>
          </p:cNvSpPr>
          <p:nvPr/>
        </p:nvSpPr>
        <p:spPr bwMode="auto">
          <a:xfrm>
            <a:off x="6205252" y="5771476"/>
            <a:ext cx="1623843" cy="923330"/>
          </a:xfrm>
          <a:prstGeom prst="rect">
            <a:avLst/>
          </a:prstGeom>
          <a:solidFill>
            <a:srgbClr val="AE75CD"/>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dirty="0">
                <a:latin typeface="Bahnschrift SemiLight" pitchFamily="34" charset="0"/>
              </a:rPr>
              <a:t>6 L’enjeu de la connaissance</a:t>
            </a:r>
          </a:p>
        </p:txBody>
      </p:sp>
      <p:sp>
        <p:nvSpPr>
          <p:cNvPr id="36" name="Rectangle 37">
            <a:extLst>
              <a:ext uri="{FF2B5EF4-FFF2-40B4-BE49-F238E27FC236}">
                <a16:creationId xmlns:a16="http://schemas.microsoft.com/office/drawing/2014/main" id="{36249C76-B917-FC43-B66C-297F82E4AE85}"/>
              </a:ext>
            </a:extLst>
          </p:cNvPr>
          <p:cNvSpPr>
            <a:spLocks noChangeArrowheads="1"/>
          </p:cNvSpPr>
          <p:nvPr/>
        </p:nvSpPr>
        <p:spPr bwMode="auto">
          <a:xfrm>
            <a:off x="7952531" y="5771475"/>
            <a:ext cx="1991276" cy="646331"/>
          </a:xfrm>
          <a:prstGeom prst="rect">
            <a:avLst/>
          </a:prstGeom>
          <a:solidFill>
            <a:srgbClr val="E8D7F1"/>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dirty="0">
                <a:latin typeface="Bahnschrift SemiLight" pitchFamily="34" charset="0"/>
              </a:rPr>
              <a:t>3 Histoire et mémoires</a:t>
            </a:r>
          </a:p>
        </p:txBody>
      </p:sp>
      <p:sp>
        <p:nvSpPr>
          <p:cNvPr id="37" name="Rectangle 37">
            <a:extLst>
              <a:ext uri="{FF2B5EF4-FFF2-40B4-BE49-F238E27FC236}">
                <a16:creationId xmlns:a16="http://schemas.microsoft.com/office/drawing/2014/main" id="{36249C76-B917-FC43-B66C-297F82E4AE85}"/>
              </a:ext>
            </a:extLst>
          </p:cNvPr>
          <p:cNvSpPr>
            <a:spLocks noChangeArrowheads="1"/>
          </p:cNvSpPr>
          <p:nvPr/>
        </p:nvSpPr>
        <p:spPr bwMode="auto">
          <a:xfrm>
            <a:off x="10095207" y="5632975"/>
            <a:ext cx="1918446" cy="923330"/>
          </a:xfrm>
          <a:prstGeom prst="rect">
            <a:avLst/>
          </a:prstGeom>
          <a:solidFill>
            <a:srgbClr val="E8D7F1"/>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dirty="0">
                <a:latin typeface="Bahnschrift SemiLight" pitchFamily="34" charset="0"/>
              </a:rPr>
              <a:t>1 De nouveaux espaces de conquête</a:t>
            </a:r>
          </a:p>
        </p:txBody>
      </p:sp>
      <p:sp>
        <p:nvSpPr>
          <p:cNvPr id="8" name="ZoneTexte 7"/>
          <p:cNvSpPr txBox="1"/>
          <p:nvPr/>
        </p:nvSpPr>
        <p:spPr>
          <a:xfrm>
            <a:off x="6810853" y="2223263"/>
            <a:ext cx="2283356" cy="369332"/>
          </a:xfrm>
          <a:prstGeom prst="rect">
            <a:avLst/>
          </a:prstGeom>
          <a:noFill/>
        </p:spPr>
        <p:txBody>
          <a:bodyPr wrap="square" rtlCol="0">
            <a:spAutoFit/>
          </a:bodyPr>
          <a:lstStyle/>
          <a:p>
            <a:r>
              <a:rPr lang="fr-FR" b="1" dirty="0">
                <a:solidFill>
                  <a:srgbClr val="FF0000"/>
                </a:solidFill>
              </a:rPr>
              <a:t>EPREUVE   ECRITE</a:t>
            </a:r>
          </a:p>
        </p:txBody>
      </p:sp>
      <p:sp>
        <p:nvSpPr>
          <p:cNvPr id="40" name="ZoneTexte 39"/>
          <p:cNvSpPr txBox="1"/>
          <p:nvPr/>
        </p:nvSpPr>
        <p:spPr>
          <a:xfrm>
            <a:off x="10671435" y="2238833"/>
            <a:ext cx="2283356" cy="369332"/>
          </a:xfrm>
          <a:prstGeom prst="rect">
            <a:avLst/>
          </a:prstGeom>
          <a:noFill/>
        </p:spPr>
        <p:txBody>
          <a:bodyPr wrap="square" rtlCol="0">
            <a:spAutoFit/>
          </a:bodyPr>
          <a:lstStyle/>
          <a:p>
            <a:r>
              <a:rPr lang="fr-FR" b="1" dirty="0">
                <a:solidFill>
                  <a:srgbClr val="FF0000"/>
                </a:solidFill>
              </a:rPr>
              <a:t>GRAND ORAL</a:t>
            </a:r>
          </a:p>
        </p:txBody>
      </p:sp>
      <p:cxnSp>
        <p:nvCxnSpPr>
          <p:cNvPr id="23" name="Connecteur droit avec flèche 22"/>
          <p:cNvCxnSpPr/>
          <p:nvPr/>
        </p:nvCxnSpPr>
        <p:spPr>
          <a:xfrm flipH="1" flipV="1">
            <a:off x="7798556" y="2536102"/>
            <a:ext cx="72220" cy="435235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eur droit avec flèche 56"/>
          <p:cNvCxnSpPr/>
          <p:nvPr/>
        </p:nvCxnSpPr>
        <p:spPr>
          <a:xfrm flipH="1" flipV="1">
            <a:off x="12021126" y="2536102"/>
            <a:ext cx="72220" cy="435235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Ellipse 28"/>
          <p:cNvSpPr/>
          <p:nvPr/>
        </p:nvSpPr>
        <p:spPr>
          <a:xfrm>
            <a:off x="108530" y="2184545"/>
            <a:ext cx="519244" cy="531711"/>
          </a:xfrm>
          <a:prstGeom prst="ellipse">
            <a:avLst/>
          </a:prstGeom>
          <a:solidFill>
            <a:srgbClr val="E87C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A</a:t>
            </a:r>
          </a:p>
        </p:txBody>
      </p:sp>
      <p:sp>
        <p:nvSpPr>
          <p:cNvPr id="58" name="Ellipse 57"/>
          <p:cNvSpPr/>
          <p:nvPr/>
        </p:nvSpPr>
        <p:spPr>
          <a:xfrm>
            <a:off x="125991" y="3549482"/>
            <a:ext cx="519244" cy="531711"/>
          </a:xfrm>
          <a:prstGeom prst="ellipse">
            <a:avLst/>
          </a:prstGeom>
          <a:solidFill>
            <a:srgbClr val="E87C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B</a:t>
            </a:r>
          </a:p>
        </p:txBody>
      </p:sp>
      <p:sp>
        <p:nvSpPr>
          <p:cNvPr id="59" name="Ellipse 58"/>
          <p:cNvSpPr/>
          <p:nvPr/>
        </p:nvSpPr>
        <p:spPr>
          <a:xfrm>
            <a:off x="194086" y="5239764"/>
            <a:ext cx="519244" cy="531711"/>
          </a:xfrm>
          <a:prstGeom prst="ellipse">
            <a:avLst/>
          </a:prstGeom>
          <a:solidFill>
            <a:srgbClr val="E87C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C</a:t>
            </a:r>
          </a:p>
        </p:txBody>
      </p:sp>
    </p:spTree>
    <p:extLst>
      <p:ext uri="{BB962C8B-B14F-4D97-AF65-F5344CB8AC3E}">
        <p14:creationId xmlns:p14="http://schemas.microsoft.com/office/powerpoint/2010/main" val="7266971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457133" y="152399"/>
            <a:ext cx="11734867" cy="6397823"/>
          </a:xfrm>
          <a:prstGeom prst="rect">
            <a:avLst/>
          </a:prstGeom>
        </p:spPr>
      </p:pic>
      <p:sp>
        <p:nvSpPr>
          <p:cNvPr id="4" name="ZoneTexte 3"/>
          <p:cNvSpPr txBox="1"/>
          <p:nvPr/>
        </p:nvSpPr>
        <p:spPr>
          <a:xfrm>
            <a:off x="8803341" y="6242445"/>
            <a:ext cx="5325035" cy="307777"/>
          </a:xfrm>
          <a:prstGeom prst="rect">
            <a:avLst/>
          </a:prstGeom>
          <a:noFill/>
        </p:spPr>
        <p:txBody>
          <a:bodyPr wrap="square" rtlCol="0">
            <a:spAutoFit/>
          </a:bodyPr>
          <a:lstStyle/>
          <a:p>
            <a:r>
              <a:rPr lang="fr-FR" sz="1400" i="1" dirty="0"/>
              <a:t>Source: Académie de Guadeloupe</a:t>
            </a:r>
          </a:p>
        </p:txBody>
      </p:sp>
      <p:sp>
        <p:nvSpPr>
          <p:cNvPr id="5" name="Ellipse 4"/>
          <p:cNvSpPr/>
          <p:nvPr/>
        </p:nvSpPr>
        <p:spPr>
          <a:xfrm>
            <a:off x="118094" y="391604"/>
            <a:ext cx="519244" cy="531711"/>
          </a:xfrm>
          <a:prstGeom prst="ellipse">
            <a:avLst/>
          </a:prstGeom>
          <a:solidFill>
            <a:srgbClr val="E87C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A</a:t>
            </a:r>
          </a:p>
        </p:txBody>
      </p:sp>
    </p:spTree>
    <p:extLst>
      <p:ext uri="{BB962C8B-B14F-4D97-AF65-F5344CB8AC3E}">
        <p14:creationId xmlns:p14="http://schemas.microsoft.com/office/powerpoint/2010/main" val="3398176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 name="Image 2"/>
          <p:cNvPicPr>
            <a:picLocks noChangeAspect="1"/>
          </p:cNvPicPr>
          <p:nvPr/>
        </p:nvPicPr>
        <p:blipFill>
          <a:blip r:embed="rId2"/>
          <a:stretch>
            <a:fillRect/>
          </a:stretch>
        </p:blipFill>
        <p:spPr>
          <a:xfrm>
            <a:off x="179293" y="314324"/>
            <a:ext cx="11564471" cy="6565247"/>
          </a:xfrm>
          <a:prstGeom prst="rect">
            <a:avLst/>
          </a:prstGeom>
        </p:spPr>
      </p:pic>
      <p:sp>
        <p:nvSpPr>
          <p:cNvPr id="4" name="Ellipse 3"/>
          <p:cNvSpPr/>
          <p:nvPr/>
        </p:nvSpPr>
        <p:spPr>
          <a:xfrm>
            <a:off x="1502933" y="264912"/>
            <a:ext cx="519244" cy="531711"/>
          </a:xfrm>
          <a:prstGeom prst="ellipse">
            <a:avLst/>
          </a:prstGeom>
          <a:solidFill>
            <a:srgbClr val="E87C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B</a:t>
            </a:r>
          </a:p>
        </p:txBody>
      </p:sp>
    </p:spTree>
    <p:extLst>
      <p:ext uri="{BB962C8B-B14F-4D97-AF65-F5344CB8AC3E}">
        <p14:creationId xmlns:p14="http://schemas.microsoft.com/office/powerpoint/2010/main" val="8803410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 name="Image 2"/>
          <p:cNvPicPr>
            <a:picLocks noChangeAspect="1"/>
          </p:cNvPicPr>
          <p:nvPr/>
        </p:nvPicPr>
        <p:blipFill>
          <a:blip r:embed="rId2"/>
          <a:stretch>
            <a:fillRect/>
          </a:stretch>
        </p:blipFill>
        <p:spPr>
          <a:xfrm>
            <a:off x="814387" y="481012"/>
            <a:ext cx="10563225" cy="5895975"/>
          </a:xfrm>
          <a:prstGeom prst="rect">
            <a:avLst/>
          </a:prstGeom>
        </p:spPr>
      </p:pic>
      <p:sp>
        <p:nvSpPr>
          <p:cNvPr id="4" name="ZoneTexte 3"/>
          <p:cNvSpPr txBox="1"/>
          <p:nvPr/>
        </p:nvSpPr>
        <p:spPr>
          <a:xfrm>
            <a:off x="6096000" y="6387727"/>
            <a:ext cx="5553075" cy="307777"/>
          </a:xfrm>
          <a:prstGeom prst="rect">
            <a:avLst/>
          </a:prstGeom>
          <a:noFill/>
        </p:spPr>
        <p:txBody>
          <a:bodyPr wrap="square" rtlCol="0">
            <a:spAutoFit/>
          </a:bodyPr>
          <a:lstStyle/>
          <a:p>
            <a:pPr algn="r"/>
            <a:r>
              <a:rPr lang="fr-FR" sz="1400" i="1" dirty="0"/>
              <a:t>Source: Académie de Martinique</a:t>
            </a:r>
          </a:p>
        </p:txBody>
      </p:sp>
      <p:sp>
        <p:nvSpPr>
          <p:cNvPr id="5" name="Ellipse 4"/>
          <p:cNvSpPr/>
          <p:nvPr/>
        </p:nvSpPr>
        <p:spPr>
          <a:xfrm>
            <a:off x="838200" y="385001"/>
            <a:ext cx="519244" cy="531711"/>
          </a:xfrm>
          <a:prstGeom prst="ellipse">
            <a:avLst/>
          </a:prstGeom>
          <a:solidFill>
            <a:srgbClr val="E87C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B</a:t>
            </a:r>
          </a:p>
        </p:txBody>
      </p:sp>
    </p:spTree>
    <p:extLst>
      <p:ext uri="{BB962C8B-B14F-4D97-AF65-F5344CB8AC3E}">
        <p14:creationId xmlns:p14="http://schemas.microsoft.com/office/powerpoint/2010/main" val="42151369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7">
            <a:extLst>
              <a:ext uri="{FF2B5EF4-FFF2-40B4-BE49-F238E27FC236}">
                <a16:creationId xmlns:a16="http://schemas.microsoft.com/office/drawing/2014/main" id="{36249C76-B917-FC43-B66C-297F82E4AE85}"/>
              </a:ext>
            </a:extLst>
          </p:cNvPr>
          <p:cNvSpPr>
            <a:spLocks noChangeArrowheads="1"/>
          </p:cNvSpPr>
          <p:nvPr/>
        </p:nvSpPr>
        <p:spPr bwMode="auto">
          <a:xfrm>
            <a:off x="3761391" y="905799"/>
            <a:ext cx="1963206" cy="646331"/>
          </a:xfrm>
          <a:prstGeom prst="rect">
            <a:avLst/>
          </a:prstGeom>
          <a:solidFill>
            <a:srgbClr val="AE75CD"/>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dirty="0">
                <a:latin typeface="Bahnschrift SemiLight" pitchFamily="34" charset="0"/>
              </a:rPr>
              <a:t>5 L’environnement</a:t>
            </a:r>
          </a:p>
        </p:txBody>
      </p:sp>
      <p:sp>
        <p:nvSpPr>
          <p:cNvPr id="5" name="Rectangle 37">
            <a:extLst>
              <a:ext uri="{FF2B5EF4-FFF2-40B4-BE49-F238E27FC236}">
                <a16:creationId xmlns:a16="http://schemas.microsoft.com/office/drawing/2014/main" id="{36249C76-B917-FC43-B66C-297F82E4AE85}"/>
              </a:ext>
            </a:extLst>
          </p:cNvPr>
          <p:cNvSpPr>
            <a:spLocks noChangeArrowheads="1"/>
          </p:cNvSpPr>
          <p:nvPr/>
        </p:nvSpPr>
        <p:spPr bwMode="auto">
          <a:xfrm>
            <a:off x="2039707" y="905800"/>
            <a:ext cx="1616211" cy="646331"/>
          </a:xfrm>
          <a:prstGeom prst="rect">
            <a:avLst/>
          </a:prstGeom>
          <a:solidFill>
            <a:srgbClr val="AE75CD"/>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dirty="0">
                <a:latin typeface="Bahnschrift SemiLight" pitchFamily="34" charset="0"/>
              </a:rPr>
              <a:t>4 Le patrimoine</a:t>
            </a:r>
          </a:p>
        </p:txBody>
      </p:sp>
      <p:sp>
        <p:nvSpPr>
          <p:cNvPr id="6" name="Rectangle 37">
            <a:extLst>
              <a:ext uri="{FF2B5EF4-FFF2-40B4-BE49-F238E27FC236}">
                <a16:creationId xmlns:a16="http://schemas.microsoft.com/office/drawing/2014/main" id="{36249C76-B917-FC43-B66C-297F82E4AE85}"/>
              </a:ext>
            </a:extLst>
          </p:cNvPr>
          <p:cNvSpPr>
            <a:spLocks noChangeArrowheads="1"/>
          </p:cNvSpPr>
          <p:nvPr/>
        </p:nvSpPr>
        <p:spPr bwMode="auto">
          <a:xfrm>
            <a:off x="20145" y="905800"/>
            <a:ext cx="1801560" cy="923330"/>
          </a:xfrm>
          <a:prstGeom prst="rect">
            <a:avLst/>
          </a:prstGeom>
          <a:solidFill>
            <a:srgbClr val="AE75CD"/>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dirty="0">
                <a:latin typeface="Bahnschrift SemiLight" pitchFamily="34" charset="0"/>
              </a:rPr>
              <a:t>2 Faire la guerre, faire la paix</a:t>
            </a:r>
          </a:p>
        </p:txBody>
      </p:sp>
      <p:sp>
        <p:nvSpPr>
          <p:cNvPr id="7" name="Rectangle 37">
            <a:extLst>
              <a:ext uri="{FF2B5EF4-FFF2-40B4-BE49-F238E27FC236}">
                <a16:creationId xmlns:a16="http://schemas.microsoft.com/office/drawing/2014/main" id="{36249C76-B917-FC43-B66C-297F82E4AE85}"/>
              </a:ext>
            </a:extLst>
          </p:cNvPr>
          <p:cNvSpPr>
            <a:spLocks noChangeArrowheads="1"/>
          </p:cNvSpPr>
          <p:nvPr/>
        </p:nvSpPr>
        <p:spPr bwMode="auto">
          <a:xfrm>
            <a:off x="5830070" y="905799"/>
            <a:ext cx="1623843" cy="923330"/>
          </a:xfrm>
          <a:prstGeom prst="rect">
            <a:avLst/>
          </a:prstGeom>
          <a:solidFill>
            <a:srgbClr val="AE75CD"/>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dirty="0">
                <a:latin typeface="Bahnschrift SemiLight" pitchFamily="34" charset="0"/>
              </a:rPr>
              <a:t>6 L’enjeu de la connaissance</a:t>
            </a:r>
          </a:p>
        </p:txBody>
      </p:sp>
      <p:sp>
        <p:nvSpPr>
          <p:cNvPr id="8" name="Rectangle 37">
            <a:extLst>
              <a:ext uri="{FF2B5EF4-FFF2-40B4-BE49-F238E27FC236}">
                <a16:creationId xmlns:a16="http://schemas.microsoft.com/office/drawing/2014/main" id="{36249C76-B917-FC43-B66C-297F82E4AE85}"/>
              </a:ext>
            </a:extLst>
          </p:cNvPr>
          <p:cNvSpPr>
            <a:spLocks noChangeArrowheads="1"/>
          </p:cNvSpPr>
          <p:nvPr/>
        </p:nvSpPr>
        <p:spPr bwMode="auto">
          <a:xfrm>
            <a:off x="9732962" y="945549"/>
            <a:ext cx="1918446" cy="923330"/>
          </a:xfrm>
          <a:prstGeom prst="rect">
            <a:avLst/>
          </a:prstGeom>
          <a:solidFill>
            <a:srgbClr val="E8D7F1"/>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dirty="0">
                <a:latin typeface="Bahnschrift SemiLight" pitchFamily="34" charset="0"/>
              </a:rPr>
              <a:t>1 De nouveaux espaces de conquête</a:t>
            </a:r>
          </a:p>
        </p:txBody>
      </p:sp>
      <p:sp>
        <p:nvSpPr>
          <p:cNvPr id="9" name="Rectangle 37">
            <a:extLst>
              <a:ext uri="{FF2B5EF4-FFF2-40B4-BE49-F238E27FC236}">
                <a16:creationId xmlns:a16="http://schemas.microsoft.com/office/drawing/2014/main" id="{36249C76-B917-FC43-B66C-297F82E4AE85}"/>
              </a:ext>
            </a:extLst>
          </p:cNvPr>
          <p:cNvSpPr>
            <a:spLocks noChangeArrowheads="1"/>
          </p:cNvSpPr>
          <p:nvPr/>
        </p:nvSpPr>
        <p:spPr bwMode="auto">
          <a:xfrm>
            <a:off x="7575038" y="905798"/>
            <a:ext cx="1991276" cy="646331"/>
          </a:xfrm>
          <a:prstGeom prst="rect">
            <a:avLst/>
          </a:prstGeom>
          <a:solidFill>
            <a:srgbClr val="E8D7F1"/>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dirty="0">
                <a:latin typeface="Bahnschrift SemiLight" pitchFamily="34" charset="0"/>
              </a:rPr>
              <a:t>3 Histoire et mémoires</a:t>
            </a:r>
          </a:p>
        </p:txBody>
      </p:sp>
      <p:sp>
        <p:nvSpPr>
          <p:cNvPr id="10" name="Ellipse 9"/>
          <p:cNvSpPr/>
          <p:nvPr/>
        </p:nvSpPr>
        <p:spPr>
          <a:xfrm>
            <a:off x="194086" y="219529"/>
            <a:ext cx="519244" cy="531711"/>
          </a:xfrm>
          <a:prstGeom prst="ellipse">
            <a:avLst/>
          </a:prstGeom>
          <a:solidFill>
            <a:srgbClr val="E87C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C</a:t>
            </a:r>
          </a:p>
        </p:txBody>
      </p:sp>
      <p:sp>
        <p:nvSpPr>
          <p:cNvPr id="2" name="ZoneTexte 1"/>
          <p:cNvSpPr txBox="1"/>
          <p:nvPr/>
        </p:nvSpPr>
        <p:spPr>
          <a:xfrm>
            <a:off x="20145" y="2187388"/>
            <a:ext cx="1604451" cy="2308324"/>
          </a:xfrm>
          <a:prstGeom prst="rect">
            <a:avLst/>
          </a:prstGeom>
          <a:noFill/>
        </p:spPr>
        <p:txBody>
          <a:bodyPr wrap="square" rtlCol="0">
            <a:spAutoFit/>
          </a:bodyPr>
          <a:lstStyle/>
          <a:p>
            <a:r>
              <a:rPr lang="fr-FR" dirty="0"/>
              <a:t>Comprendre les logiques des </a:t>
            </a:r>
            <a:r>
              <a:rPr lang="fr-FR" b="1" dirty="0"/>
              <a:t>affrontements</a:t>
            </a:r>
            <a:r>
              <a:rPr lang="fr-FR" dirty="0"/>
              <a:t> armés &amp; les modalités de construction de la </a:t>
            </a:r>
            <a:r>
              <a:rPr lang="fr-FR" b="1" dirty="0"/>
              <a:t>paix</a:t>
            </a:r>
          </a:p>
        </p:txBody>
      </p:sp>
      <p:sp>
        <p:nvSpPr>
          <p:cNvPr id="11" name="ZoneTexte 10"/>
          <p:cNvSpPr txBox="1"/>
          <p:nvPr/>
        </p:nvSpPr>
        <p:spPr>
          <a:xfrm>
            <a:off x="177161" y="4968888"/>
            <a:ext cx="1553046" cy="923330"/>
          </a:xfrm>
          <a:prstGeom prst="rect">
            <a:avLst/>
          </a:prstGeom>
          <a:noFill/>
        </p:spPr>
        <p:txBody>
          <a:bodyPr wrap="square" rtlCol="0">
            <a:spAutoFit/>
          </a:bodyPr>
          <a:lstStyle/>
          <a:p>
            <a:r>
              <a:rPr lang="fr-FR" dirty="0">
                <a:solidFill>
                  <a:srgbClr val="002060"/>
                </a:solidFill>
              </a:rPr>
              <a:t>La dissertation et les types de plans</a:t>
            </a:r>
          </a:p>
        </p:txBody>
      </p:sp>
      <p:sp>
        <p:nvSpPr>
          <p:cNvPr id="12" name="ZoneTexte 11"/>
          <p:cNvSpPr txBox="1"/>
          <p:nvPr/>
        </p:nvSpPr>
        <p:spPr>
          <a:xfrm>
            <a:off x="2039707" y="1886808"/>
            <a:ext cx="1922693" cy="2308324"/>
          </a:xfrm>
          <a:prstGeom prst="rect">
            <a:avLst/>
          </a:prstGeom>
          <a:noFill/>
        </p:spPr>
        <p:txBody>
          <a:bodyPr wrap="square" rtlCol="0">
            <a:spAutoFit/>
          </a:bodyPr>
          <a:lstStyle/>
          <a:p>
            <a:r>
              <a:rPr lang="fr-FR" dirty="0"/>
              <a:t>Comprendre notions de patrimoine matériel et immatériel</a:t>
            </a:r>
          </a:p>
          <a:p>
            <a:r>
              <a:rPr lang="fr-FR" dirty="0"/>
              <a:t>&amp; ses enjeux particulièrement  </a:t>
            </a:r>
            <a:r>
              <a:rPr lang="fr-FR" b="1" dirty="0"/>
              <a:t>géopolitiques</a:t>
            </a:r>
          </a:p>
        </p:txBody>
      </p:sp>
      <p:cxnSp>
        <p:nvCxnSpPr>
          <p:cNvPr id="14" name="Connecteur droit avec flèche 13"/>
          <p:cNvCxnSpPr/>
          <p:nvPr/>
        </p:nvCxnSpPr>
        <p:spPr>
          <a:xfrm>
            <a:off x="1470212" y="3341550"/>
            <a:ext cx="569495" cy="674638"/>
          </a:xfrm>
          <a:prstGeom prst="straightConnector1">
            <a:avLst/>
          </a:prstGeom>
          <a:ln w="38100">
            <a:solidFill>
              <a:srgbClr val="68308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2039707" y="4887134"/>
            <a:ext cx="1721684" cy="1477328"/>
          </a:xfrm>
          <a:prstGeom prst="rect">
            <a:avLst/>
          </a:prstGeom>
          <a:noFill/>
        </p:spPr>
        <p:txBody>
          <a:bodyPr wrap="square" rtlCol="0">
            <a:spAutoFit/>
          </a:bodyPr>
          <a:lstStyle/>
          <a:p>
            <a:r>
              <a:rPr lang="fr-FR" dirty="0">
                <a:solidFill>
                  <a:srgbClr val="000000"/>
                </a:solidFill>
              </a:rPr>
              <a:t>Nature et portée des ressources documentaires (regard critique)</a:t>
            </a:r>
          </a:p>
        </p:txBody>
      </p:sp>
      <p:sp>
        <p:nvSpPr>
          <p:cNvPr id="17" name="ZoneTexte 16"/>
          <p:cNvSpPr txBox="1"/>
          <p:nvPr/>
        </p:nvSpPr>
        <p:spPr>
          <a:xfrm>
            <a:off x="3860667" y="1829129"/>
            <a:ext cx="1848278" cy="2862322"/>
          </a:xfrm>
          <a:prstGeom prst="rect">
            <a:avLst/>
          </a:prstGeom>
          <a:noFill/>
        </p:spPr>
        <p:txBody>
          <a:bodyPr wrap="square" rtlCol="0">
            <a:spAutoFit/>
          </a:bodyPr>
          <a:lstStyle/>
          <a:p>
            <a:r>
              <a:rPr lang="fr-FR" dirty="0"/>
              <a:t>Évolution et complexité des rapports sociétés / milieux</a:t>
            </a:r>
          </a:p>
          <a:p>
            <a:r>
              <a:rPr lang="fr-FR" dirty="0"/>
              <a:t>&amp; comment changement climatique met en jeu </a:t>
            </a:r>
            <a:r>
              <a:rPr lang="fr-FR" b="1" dirty="0"/>
              <a:t>coopération internationale</a:t>
            </a:r>
          </a:p>
        </p:txBody>
      </p:sp>
      <p:cxnSp>
        <p:nvCxnSpPr>
          <p:cNvPr id="18" name="Connecteur droit avec flèche 17"/>
          <p:cNvCxnSpPr/>
          <p:nvPr/>
        </p:nvCxnSpPr>
        <p:spPr>
          <a:xfrm>
            <a:off x="1174564" y="4247865"/>
            <a:ext cx="2686103" cy="0"/>
          </a:xfrm>
          <a:prstGeom prst="straightConnector1">
            <a:avLst/>
          </a:prstGeom>
          <a:ln w="38100">
            <a:solidFill>
              <a:srgbClr val="68308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V="1">
            <a:off x="3314805" y="1247540"/>
            <a:ext cx="914552" cy="26580"/>
          </a:xfrm>
          <a:prstGeom prst="straightConnector1">
            <a:avLst/>
          </a:prstGeom>
          <a:ln w="38100">
            <a:solidFill>
              <a:srgbClr val="68308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2259106" y="201083"/>
            <a:ext cx="3570963" cy="646331"/>
          </a:xfrm>
          <a:prstGeom prst="rect">
            <a:avLst/>
          </a:prstGeom>
          <a:noFill/>
        </p:spPr>
        <p:txBody>
          <a:bodyPr wrap="square" rtlCol="0">
            <a:spAutoFit/>
          </a:bodyPr>
          <a:lstStyle/>
          <a:p>
            <a:r>
              <a:rPr lang="fr-FR" dirty="0"/>
              <a:t>L’environnement, les milieux naturels sont un patrimoine</a:t>
            </a:r>
          </a:p>
        </p:txBody>
      </p:sp>
      <p:sp>
        <p:nvSpPr>
          <p:cNvPr id="24" name="ZoneTexte 23"/>
          <p:cNvSpPr txBox="1"/>
          <p:nvPr/>
        </p:nvSpPr>
        <p:spPr>
          <a:xfrm>
            <a:off x="3772081" y="4951118"/>
            <a:ext cx="1936864" cy="1477328"/>
          </a:xfrm>
          <a:prstGeom prst="rect">
            <a:avLst/>
          </a:prstGeom>
          <a:noFill/>
        </p:spPr>
        <p:txBody>
          <a:bodyPr wrap="square" rtlCol="0">
            <a:spAutoFit/>
          </a:bodyPr>
          <a:lstStyle/>
          <a:p>
            <a:r>
              <a:rPr lang="fr-FR" dirty="0">
                <a:solidFill>
                  <a:srgbClr val="002060"/>
                </a:solidFill>
              </a:rPr>
              <a:t>Les registres de l’oral: restituer, communiquer, élaborer un raisonnement</a:t>
            </a:r>
          </a:p>
        </p:txBody>
      </p:sp>
      <p:sp>
        <p:nvSpPr>
          <p:cNvPr id="25" name="ZoneTexte 24"/>
          <p:cNvSpPr txBox="1"/>
          <p:nvPr/>
        </p:nvSpPr>
        <p:spPr>
          <a:xfrm>
            <a:off x="5830070" y="1886808"/>
            <a:ext cx="1623843" cy="3139321"/>
          </a:xfrm>
          <a:prstGeom prst="rect">
            <a:avLst/>
          </a:prstGeom>
          <a:noFill/>
        </p:spPr>
        <p:txBody>
          <a:bodyPr wrap="square" rtlCol="0">
            <a:spAutoFit/>
          </a:bodyPr>
          <a:lstStyle/>
          <a:p>
            <a:r>
              <a:rPr lang="fr-FR" dirty="0"/>
              <a:t>Conditions de la construction de la connaissance &amp; comment les États la contrôlent ou la favorisent entre </a:t>
            </a:r>
            <a:r>
              <a:rPr lang="fr-FR" b="1" dirty="0"/>
              <a:t>coopération et conflits</a:t>
            </a:r>
          </a:p>
        </p:txBody>
      </p:sp>
      <p:cxnSp>
        <p:nvCxnSpPr>
          <p:cNvPr id="27" name="Connecteur droit avec flèche 26"/>
          <p:cNvCxnSpPr/>
          <p:nvPr/>
        </p:nvCxnSpPr>
        <p:spPr>
          <a:xfrm>
            <a:off x="5271247" y="4544473"/>
            <a:ext cx="722445" cy="0"/>
          </a:xfrm>
          <a:prstGeom prst="straightConnector1">
            <a:avLst/>
          </a:prstGeom>
          <a:ln w="38100">
            <a:solidFill>
              <a:srgbClr val="68308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5803265" y="4968888"/>
            <a:ext cx="1623844" cy="1754326"/>
          </a:xfrm>
          <a:prstGeom prst="rect">
            <a:avLst/>
          </a:prstGeom>
          <a:noFill/>
        </p:spPr>
        <p:txBody>
          <a:bodyPr wrap="square" rtlCol="0">
            <a:spAutoFit/>
          </a:bodyPr>
          <a:lstStyle/>
          <a:p>
            <a:r>
              <a:rPr lang="fr-FR" dirty="0">
                <a:solidFill>
                  <a:srgbClr val="002060"/>
                </a:solidFill>
              </a:rPr>
              <a:t>La recherche documentaire, pertinence des ressources, sélection des informations</a:t>
            </a:r>
          </a:p>
        </p:txBody>
      </p:sp>
      <p:pic>
        <p:nvPicPr>
          <p:cNvPr id="31" name="Image 30"/>
          <p:cNvPicPr>
            <a:picLocks noChangeAspect="1"/>
          </p:cNvPicPr>
          <p:nvPr/>
        </p:nvPicPr>
        <p:blipFill>
          <a:blip r:embed="rId2"/>
          <a:stretch>
            <a:fillRect/>
          </a:stretch>
        </p:blipFill>
        <p:spPr>
          <a:xfrm>
            <a:off x="7602018" y="6260580"/>
            <a:ext cx="4261887" cy="479634"/>
          </a:xfrm>
          <a:prstGeom prst="rect">
            <a:avLst/>
          </a:prstGeom>
        </p:spPr>
      </p:pic>
      <p:sp>
        <p:nvSpPr>
          <p:cNvPr id="33" name="Pentagone 32"/>
          <p:cNvSpPr/>
          <p:nvPr/>
        </p:nvSpPr>
        <p:spPr>
          <a:xfrm rot="10800000">
            <a:off x="7427105" y="5351200"/>
            <a:ext cx="3509833" cy="59262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p:cNvSpPr txBox="1"/>
          <p:nvPr/>
        </p:nvSpPr>
        <p:spPr>
          <a:xfrm>
            <a:off x="8086165" y="5289176"/>
            <a:ext cx="3565242" cy="646331"/>
          </a:xfrm>
          <a:prstGeom prst="rect">
            <a:avLst/>
          </a:prstGeom>
          <a:noFill/>
        </p:spPr>
        <p:txBody>
          <a:bodyPr wrap="square" rtlCol="0">
            <a:spAutoFit/>
          </a:bodyPr>
          <a:lstStyle/>
          <a:p>
            <a:r>
              <a:rPr lang="fr-FR" dirty="0">
                <a:solidFill>
                  <a:srgbClr val="002060"/>
                </a:solidFill>
              </a:rPr>
              <a:t>Pour chaque thème, </a:t>
            </a:r>
          </a:p>
          <a:p>
            <a:r>
              <a:rPr lang="fr-FR" dirty="0">
                <a:solidFill>
                  <a:srgbClr val="002060"/>
                </a:solidFill>
              </a:rPr>
              <a:t>1 fil rouge méthodologique</a:t>
            </a:r>
          </a:p>
        </p:txBody>
      </p:sp>
    </p:spTree>
    <p:extLst>
      <p:ext uri="{BB962C8B-B14F-4D97-AF65-F5344CB8AC3E}">
        <p14:creationId xmlns:p14="http://schemas.microsoft.com/office/powerpoint/2010/main" val="17828730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6737" y="-54397"/>
            <a:ext cx="11353800" cy="1325563"/>
          </a:xfrm>
        </p:spPr>
        <p:txBody>
          <a:bodyPr>
            <a:normAutofit/>
          </a:bodyPr>
          <a:lstStyle/>
          <a:p>
            <a:r>
              <a:rPr lang="fr-FR" sz="3600" b="1" dirty="0">
                <a:solidFill>
                  <a:srgbClr val="002060"/>
                </a:solidFill>
              </a:rPr>
              <a:t>Un exemple de notion </a:t>
            </a:r>
            <a:r>
              <a:rPr lang="fr-FR" sz="3600" b="1" dirty="0" err="1">
                <a:solidFill>
                  <a:srgbClr val="002060"/>
                </a:solidFill>
              </a:rPr>
              <a:t>spiralaire</a:t>
            </a:r>
            <a:r>
              <a:rPr lang="fr-FR" sz="3600" b="1" dirty="0">
                <a:solidFill>
                  <a:srgbClr val="002060"/>
                </a:solidFill>
              </a:rPr>
              <a:t> du programme : le conflit</a:t>
            </a:r>
          </a:p>
        </p:txBody>
      </p:sp>
      <p:pic>
        <p:nvPicPr>
          <p:cNvPr id="3" name="Image 2"/>
          <p:cNvPicPr>
            <a:picLocks noChangeAspect="1"/>
          </p:cNvPicPr>
          <p:nvPr/>
        </p:nvPicPr>
        <p:blipFill rotWithShape="1">
          <a:blip r:embed="rId3"/>
          <a:srcRect t="12641"/>
          <a:stretch/>
        </p:blipFill>
        <p:spPr>
          <a:xfrm>
            <a:off x="838200" y="914400"/>
            <a:ext cx="10810875" cy="5167312"/>
          </a:xfrm>
          <a:prstGeom prst="rect">
            <a:avLst/>
          </a:prstGeom>
        </p:spPr>
      </p:pic>
      <p:sp>
        <p:nvSpPr>
          <p:cNvPr id="4" name="ZoneTexte 3"/>
          <p:cNvSpPr txBox="1"/>
          <p:nvPr/>
        </p:nvSpPr>
        <p:spPr>
          <a:xfrm>
            <a:off x="6096000" y="6387727"/>
            <a:ext cx="5553075" cy="307777"/>
          </a:xfrm>
          <a:prstGeom prst="rect">
            <a:avLst/>
          </a:prstGeom>
          <a:noFill/>
        </p:spPr>
        <p:txBody>
          <a:bodyPr wrap="square" rtlCol="0">
            <a:spAutoFit/>
          </a:bodyPr>
          <a:lstStyle/>
          <a:p>
            <a:pPr algn="r"/>
            <a:r>
              <a:rPr lang="fr-FR" sz="1400" i="1" dirty="0"/>
              <a:t>Source: Académie de Martinique</a:t>
            </a:r>
          </a:p>
        </p:txBody>
      </p:sp>
    </p:spTree>
    <p:extLst>
      <p:ext uri="{BB962C8B-B14F-4D97-AF65-F5344CB8AC3E}">
        <p14:creationId xmlns:p14="http://schemas.microsoft.com/office/powerpoint/2010/main" val="3797510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38518" y="-17929"/>
            <a:ext cx="10515600" cy="1325563"/>
          </a:xfrm>
        </p:spPr>
        <p:txBody>
          <a:bodyPr/>
          <a:lstStyle/>
          <a:p>
            <a:r>
              <a:rPr lang="fr-FR" dirty="0">
                <a:solidFill>
                  <a:srgbClr val="002060"/>
                </a:solidFill>
              </a:rPr>
              <a:t>Un enseignement de spécialité apprécié</a:t>
            </a:r>
          </a:p>
        </p:txBody>
      </p:sp>
      <p:pic>
        <p:nvPicPr>
          <p:cNvPr id="4" name="Espace réservé du contenu 3"/>
          <p:cNvPicPr>
            <a:picLocks noGrp="1" noChangeAspect="1"/>
          </p:cNvPicPr>
          <p:nvPr>
            <p:ph idx="1"/>
          </p:nvPr>
        </p:nvPicPr>
        <p:blipFill>
          <a:blip r:embed="rId3"/>
          <a:stretch>
            <a:fillRect/>
          </a:stretch>
        </p:blipFill>
        <p:spPr>
          <a:xfrm>
            <a:off x="838200" y="1051905"/>
            <a:ext cx="10029825" cy="5058021"/>
          </a:xfrm>
          <a:prstGeom prst="rect">
            <a:avLst/>
          </a:prstGeom>
        </p:spPr>
      </p:pic>
      <p:sp>
        <p:nvSpPr>
          <p:cNvPr id="5" name="ZoneTexte 4"/>
          <p:cNvSpPr txBox="1"/>
          <p:nvPr/>
        </p:nvSpPr>
        <p:spPr>
          <a:xfrm>
            <a:off x="4876800" y="6199093"/>
            <a:ext cx="6777318" cy="369332"/>
          </a:xfrm>
          <a:prstGeom prst="rect">
            <a:avLst/>
          </a:prstGeom>
          <a:noFill/>
        </p:spPr>
        <p:txBody>
          <a:bodyPr wrap="square" rtlCol="0">
            <a:spAutoFit/>
          </a:bodyPr>
          <a:lstStyle/>
          <a:p>
            <a:r>
              <a:rPr lang="fr-FR" i="1" dirty="0"/>
              <a:t>Source: Cyclades fin mai 2020 – Rectorat de Lyon DPS 5 juin 2020</a:t>
            </a:r>
          </a:p>
        </p:txBody>
      </p:sp>
    </p:spTree>
    <p:extLst>
      <p:ext uri="{BB962C8B-B14F-4D97-AF65-F5344CB8AC3E}">
        <p14:creationId xmlns:p14="http://schemas.microsoft.com/office/powerpoint/2010/main" val="22500143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1330" y="4739901"/>
            <a:ext cx="10515600" cy="1687828"/>
          </a:xfrm>
        </p:spPr>
        <p:txBody>
          <a:bodyPr>
            <a:normAutofit/>
          </a:bodyPr>
          <a:lstStyle/>
          <a:p>
            <a:r>
              <a:rPr lang="fr-FR" b="1" dirty="0">
                <a:solidFill>
                  <a:srgbClr val="E7593F"/>
                </a:solidFill>
              </a:rPr>
              <a:t>5. L’évaluation à l’examen  </a:t>
            </a:r>
          </a:p>
        </p:txBody>
      </p:sp>
      <p:grpSp>
        <p:nvGrpSpPr>
          <p:cNvPr id="5" name="Groupe 4">
            <a:extLst>
              <a:ext uri="{FF2B5EF4-FFF2-40B4-BE49-F238E27FC236}">
                <a16:creationId xmlns:a16="http://schemas.microsoft.com/office/drawing/2014/main" id="{0671E871-4DA2-0B41-B13E-9B7A72789D97}"/>
              </a:ext>
            </a:extLst>
          </p:cNvPr>
          <p:cNvGrpSpPr/>
          <p:nvPr/>
        </p:nvGrpSpPr>
        <p:grpSpPr>
          <a:xfrm>
            <a:off x="1038928" y="738098"/>
            <a:ext cx="10028002" cy="3851831"/>
            <a:chOff x="87798" y="963157"/>
            <a:chExt cx="12358416" cy="3737819"/>
          </a:xfrm>
        </p:grpSpPr>
        <p:grpSp>
          <p:nvGrpSpPr>
            <p:cNvPr id="6" name="Groupe 5">
              <a:extLst>
                <a:ext uri="{FF2B5EF4-FFF2-40B4-BE49-F238E27FC236}">
                  <a16:creationId xmlns:a16="http://schemas.microsoft.com/office/drawing/2014/main" id="{F5D4DE80-1FE5-CE43-A0D8-778E99315CE1}"/>
                </a:ext>
              </a:extLst>
            </p:cNvPr>
            <p:cNvGrpSpPr/>
            <p:nvPr/>
          </p:nvGrpSpPr>
          <p:grpSpPr>
            <a:xfrm>
              <a:off x="8894828" y="963157"/>
              <a:ext cx="3551386" cy="2681002"/>
              <a:chOff x="4272913" y="3302894"/>
              <a:chExt cx="4034754" cy="3452778"/>
            </a:xfrm>
          </p:grpSpPr>
          <p:sp>
            <p:nvSpPr>
              <p:cNvPr id="16" name="Shape 71">
                <a:extLst>
                  <a:ext uri="{FF2B5EF4-FFF2-40B4-BE49-F238E27FC236}">
                    <a16:creationId xmlns:a16="http://schemas.microsoft.com/office/drawing/2014/main" id="{91D1713D-8E6F-EB4F-905C-D0CF4A89D1DB}"/>
                  </a:ext>
                </a:extLst>
              </p:cNvPr>
              <p:cNvSpPr>
                <a:spLocks/>
              </p:cNvSpPr>
              <p:nvPr>
                <p:custDataLst>
                  <p:tags r:id="rId6"/>
                </p:custDataLst>
              </p:nvPr>
            </p:nvSpPr>
            <p:spPr bwMode="auto">
              <a:xfrm rot="11015918">
                <a:off x="4272913" y="3302894"/>
                <a:ext cx="3994851" cy="3452778"/>
              </a:xfrm>
              <a:custGeom>
                <a:avLst/>
                <a:gdLst>
                  <a:gd name="T0" fmla="*/ 1901127 w 21540"/>
                  <a:gd name="T1" fmla="*/ 1867525 h 21555"/>
                  <a:gd name="T2" fmla="*/ 1901127 w 21540"/>
                  <a:gd name="T3" fmla="*/ 1867525 h 21555"/>
                  <a:gd name="T4" fmla="*/ 1901127 w 21540"/>
                  <a:gd name="T5" fmla="*/ 1867525 h 21555"/>
                  <a:gd name="T6" fmla="*/ 1901127 w 21540"/>
                  <a:gd name="T7" fmla="*/ 1867525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919DFF"/>
              </a:solidFill>
              <a:ln>
                <a:noFill/>
              </a:ln>
            </p:spPr>
            <p:txBody>
              <a:bodyPr lIns="25400" tIns="25400" rIns="25400" bIns="25400" anchor="ctr"/>
              <a:lstStyle/>
              <a:p>
                <a:endParaRPr lang="fr-FR" sz="900" dirty="0"/>
              </a:p>
            </p:txBody>
          </p:sp>
          <p:sp>
            <p:nvSpPr>
              <p:cNvPr id="17" name="Shape 67">
                <a:extLst>
                  <a:ext uri="{FF2B5EF4-FFF2-40B4-BE49-F238E27FC236}">
                    <a16:creationId xmlns:a16="http://schemas.microsoft.com/office/drawing/2014/main" id="{9F820BCD-F92F-D64C-BE42-C3E740567FBA}"/>
                  </a:ext>
                </a:extLst>
              </p:cNvPr>
              <p:cNvSpPr>
                <a:spLocks noChangeArrowheads="1"/>
              </p:cNvSpPr>
              <p:nvPr>
                <p:custDataLst>
                  <p:tags r:id="rId7"/>
                </p:custDataLst>
              </p:nvPr>
            </p:nvSpPr>
            <p:spPr bwMode="auto">
              <a:xfrm>
                <a:off x="4490216" y="5168342"/>
                <a:ext cx="3817451" cy="36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style>
              <a:lnRef idx="0">
                <a:scrgbClr r="0" g="0" b="0"/>
              </a:lnRef>
              <a:fillRef idx="0">
                <a:scrgbClr r="0" g="0" b="0"/>
              </a:fillRef>
              <a:effectRef idx="0">
                <a:scrgbClr r="0" g="0" b="0"/>
              </a:effectRef>
              <a:fontRef idx="minor">
                <a:schemeClr val="accent1"/>
              </a:fontRef>
            </p:style>
            <p:txBody>
              <a:bodyPr lIns="25400" tIns="25400" rIns="25400" bIns="25400"/>
              <a:lstStyle/>
              <a:p>
                <a:pPr algn="ctr"/>
                <a:r>
                  <a:rPr lang="fr-FR" sz="2800" b="1" dirty="0">
                    <a:solidFill>
                      <a:srgbClr val="002060"/>
                    </a:solidFill>
                  </a:rPr>
                  <a:t>Sciences politiques</a:t>
                </a:r>
              </a:p>
            </p:txBody>
          </p:sp>
        </p:grpSp>
        <p:grpSp>
          <p:nvGrpSpPr>
            <p:cNvPr id="7" name="Groupe 6">
              <a:extLst>
                <a:ext uri="{FF2B5EF4-FFF2-40B4-BE49-F238E27FC236}">
                  <a16:creationId xmlns:a16="http://schemas.microsoft.com/office/drawing/2014/main" id="{B14AB760-979A-7146-B135-41C4076CB7B0}"/>
                </a:ext>
              </a:extLst>
            </p:cNvPr>
            <p:cNvGrpSpPr/>
            <p:nvPr/>
          </p:nvGrpSpPr>
          <p:grpSpPr>
            <a:xfrm>
              <a:off x="5803201" y="1039613"/>
              <a:ext cx="3532462" cy="3218396"/>
              <a:chOff x="3285794" y="322833"/>
              <a:chExt cx="4073139" cy="4216830"/>
            </a:xfrm>
          </p:grpSpPr>
          <p:sp>
            <p:nvSpPr>
              <p:cNvPr id="14" name="Shape 71">
                <a:extLst>
                  <a:ext uri="{FF2B5EF4-FFF2-40B4-BE49-F238E27FC236}">
                    <a16:creationId xmlns:a16="http://schemas.microsoft.com/office/drawing/2014/main" id="{6E3DC9DD-B362-024E-BF59-72EE094C7A06}"/>
                  </a:ext>
                </a:extLst>
              </p:cNvPr>
              <p:cNvSpPr>
                <a:spLocks/>
              </p:cNvSpPr>
              <p:nvPr>
                <p:custDataLst>
                  <p:tags r:id="rId4"/>
                </p:custDataLst>
              </p:nvPr>
            </p:nvSpPr>
            <p:spPr bwMode="auto">
              <a:xfrm rot="3600000">
                <a:off x="3078498" y="530129"/>
                <a:ext cx="4216830" cy="3802238"/>
              </a:xfrm>
              <a:custGeom>
                <a:avLst/>
                <a:gdLst>
                  <a:gd name="T0" fmla="*/ 1901127 w 21540"/>
                  <a:gd name="T1" fmla="*/ 1867525 h 21555"/>
                  <a:gd name="T2" fmla="*/ 1901127 w 21540"/>
                  <a:gd name="T3" fmla="*/ 1867525 h 21555"/>
                  <a:gd name="T4" fmla="*/ 1901127 w 21540"/>
                  <a:gd name="T5" fmla="*/ 1867525 h 21555"/>
                  <a:gd name="T6" fmla="*/ 1901127 w 21540"/>
                  <a:gd name="T7" fmla="*/ 1867525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E7593F"/>
              </a:solidFill>
              <a:ln>
                <a:noFill/>
              </a:ln>
            </p:spPr>
            <p:txBody>
              <a:bodyPr lIns="25400" tIns="25400" rIns="25400" bIns="25400" anchor="ctr"/>
              <a:lstStyle/>
              <a:p>
                <a:endParaRPr lang="fr-FR" sz="900"/>
              </a:p>
            </p:txBody>
          </p:sp>
          <p:sp>
            <p:nvSpPr>
              <p:cNvPr id="15" name="Shape 75">
                <a:extLst>
                  <a:ext uri="{FF2B5EF4-FFF2-40B4-BE49-F238E27FC236}">
                    <a16:creationId xmlns:a16="http://schemas.microsoft.com/office/drawing/2014/main" id="{4DC7C033-6ABB-C646-810B-A8C6EBF572E2}"/>
                  </a:ext>
                </a:extLst>
              </p:cNvPr>
              <p:cNvSpPr>
                <a:spLocks noChangeArrowheads="1"/>
              </p:cNvSpPr>
              <p:nvPr>
                <p:custDataLst>
                  <p:tags r:id="rId5"/>
                </p:custDataLst>
              </p:nvPr>
            </p:nvSpPr>
            <p:spPr bwMode="auto">
              <a:xfrm>
                <a:off x="3951114" y="2038397"/>
                <a:ext cx="3407819" cy="62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lstStyle/>
              <a:p>
                <a:pPr algn="ctr"/>
                <a:r>
                  <a:rPr lang="fr-FR" sz="2800" b="1" dirty="0">
                    <a:solidFill>
                      <a:srgbClr val="992918"/>
                    </a:solidFill>
                  </a:rPr>
                  <a:t>Géopolitique</a:t>
                </a:r>
                <a:endParaRPr lang="fr-FR" sz="2800" dirty="0">
                  <a:solidFill>
                    <a:srgbClr val="992918"/>
                  </a:solidFill>
                </a:endParaRPr>
              </a:p>
            </p:txBody>
          </p:sp>
        </p:grpSp>
        <p:grpSp>
          <p:nvGrpSpPr>
            <p:cNvPr id="8" name="Groupe 7">
              <a:extLst>
                <a:ext uri="{FF2B5EF4-FFF2-40B4-BE49-F238E27FC236}">
                  <a16:creationId xmlns:a16="http://schemas.microsoft.com/office/drawing/2014/main" id="{6C71DCA4-A1AC-884B-A24C-8521F074CC49}"/>
                </a:ext>
              </a:extLst>
            </p:cNvPr>
            <p:cNvGrpSpPr/>
            <p:nvPr>
              <p:custDataLst>
                <p:tags r:id="rId1"/>
              </p:custDataLst>
            </p:nvPr>
          </p:nvGrpSpPr>
          <p:grpSpPr>
            <a:xfrm>
              <a:off x="3154496" y="1450822"/>
              <a:ext cx="3837047" cy="2872109"/>
              <a:chOff x="896672" y="7545243"/>
              <a:chExt cx="8717188" cy="7115953"/>
            </a:xfrm>
          </p:grpSpPr>
          <p:sp>
            <p:nvSpPr>
              <p:cNvPr id="12" name="Shape 69">
                <a:extLst>
                  <a:ext uri="{FF2B5EF4-FFF2-40B4-BE49-F238E27FC236}">
                    <a16:creationId xmlns:a16="http://schemas.microsoft.com/office/drawing/2014/main" id="{0861B4CF-4278-D646-9FE4-301780E4044D}"/>
                  </a:ext>
                </a:extLst>
              </p:cNvPr>
              <p:cNvSpPr>
                <a:spLocks/>
              </p:cNvSpPr>
              <p:nvPr/>
            </p:nvSpPr>
            <p:spPr bwMode="auto">
              <a:xfrm rot="20634459">
                <a:off x="896672" y="7545243"/>
                <a:ext cx="8717188" cy="7115953"/>
              </a:xfrm>
              <a:custGeom>
                <a:avLst/>
                <a:gdLst>
                  <a:gd name="T0" fmla="*/ 3559867 w 21540"/>
                  <a:gd name="T1" fmla="*/ 3496945 h 21555"/>
                  <a:gd name="T2" fmla="*/ 3559867 w 21540"/>
                  <a:gd name="T3" fmla="*/ 3496945 h 21555"/>
                  <a:gd name="T4" fmla="*/ 3559867 w 21540"/>
                  <a:gd name="T5" fmla="*/ 3496945 h 21555"/>
                  <a:gd name="T6" fmla="*/ 3559867 w 21540"/>
                  <a:gd name="T7" fmla="*/ 3496945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FF8D09"/>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nchor="ctr"/>
              <a:lstStyle/>
              <a:p>
                <a:endParaRPr lang="fr-FR" sz="900" dirty="0"/>
              </a:p>
            </p:txBody>
          </p:sp>
          <p:sp>
            <p:nvSpPr>
              <p:cNvPr id="13" name="Shape 75">
                <a:extLst>
                  <a:ext uri="{FF2B5EF4-FFF2-40B4-BE49-F238E27FC236}">
                    <a16:creationId xmlns:a16="http://schemas.microsoft.com/office/drawing/2014/main" id="{9AB0BBB4-D9AA-DD4C-B32F-0BE544426B51}"/>
                  </a:ext>
                </a:extLst>
              </p:cNvPr>
              <p:cNvSpPr>
                <a:spLocks noChangeArrowheads="1"/>
              </p:cNvSpPr>
              <p:nvPr/>
            </p:nvSpPr>
            <p:spPr bwMode="auto">
              <a:xfrm>
                <a:off x="1770370" y="9961529"/>
                <a:ext cx="6667604" cy="114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lstStyle/>
              <a:p>
                <a:pPr algn="ctr"/>
                <a:r>
                  <a:rPr lang="fr-FR" sz="2800" b="1" dirty="0">
                    <a:solidFill>
                      <a:schemeClr val="bg1"/>
                    </a:solidFill>
                  </a:rPr>
                  <a:t>Géographie  </a:t>
                </a:r>
              </a:p>
            </p:txBody>
          </p:sp>
        </p:grpSp>
        <p:grpSp>
          <p:nvGrpSpPr>
            <p:cNvPr id="9" name="Groupe 8">
              <a:extLst>
                <a:ext uri="{FF2B5EF4-FFF2-40B4-BE49-F238E27FC236}">
                  <a16:creationId xmlns:a16="http://schemas.microsoft.com/office/drawing/2014/main" id="{2DD3DCD3-3D9A-C64D-98FE-ECF7E493BEF4}"/>
                </a:ext>
              </a:extLst>
            </p:cNvPr>
            <p:cNvGrpSpPr/>
            <p:nvPr/>
          </p:nvGrpSpPr>
          <p:grpSpPr>
            <a:xfrm>
              <a:off x="87798" y="1456647"/>
              <a:ext cx="3644893" cy="3244329"/>
              <a:chOff x="-49134" y="2067092"/>
              <a:chExt cx="3757754" cy="3762175"/>
            </a:xfrm>
          </p:grpSpPr>
          <p:sp>
            <p:nvSpPr>
              <p:cNvPr id="10" name="Shape 70">
                <a:extLst>
                  <a:ext uri="{FF2B5EF4-FFF2-40B4-BE49-F238E27FC236}">
                    <a16:creationId xmlns:a16="http://schemas.microsoft.com/office/drawing/2014/main" id="{3550F65D-3016-BC4E-8425-BC3F16C67898}"/>
                  </a:ext>
                </a:extLst>
              </p:cNvPr>
              <p:cNvSpPr>
                <a:spLocks/>
              </p:cNvSpPr>
              <p:nvPr>
                <p:custDataLst>
                  <p:tags r:id="rId2"/>
                </p:custDataLst>
              </p:nvPr>
            </p:nvSpPr>
            <p:spPr bwMode="auto">
              <a:xfrm rot="2700000">
                <a:off x="-82473" y="2100431"/>
                <a:ext cx="3762175" cy="3695497"/>
              </a:xfrm>
              <a:custGeom>
                <a:avLst/>
                <a:gdLst>
                  <a:gd name="T0" fmla="*/ 2328578 w 21540"/>
                  <a:gd name="T1" fmla="*/ 2287420 h 21555"/>
                  <a:gd name="T2" fmla="*/ 2328578 w 21540"/>
                  <a:gd name="T3" fmla="*/ 2287420 h 21555"/>
                  <a:gd name="T4" fmla="*/ 2328578 w 21540"/>
                  <a:gd name="T5" fmla="*/ 2287420 h 21555"/>
                  <a:gd name="T6" fmla="*/ 2328578 w 21540"/>
                  <a:gd name="T7" fmla="*/ 2287420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336699"/>
              </a:solidFill>
              <a:ln>
                <a:noFill/>
              </a:ln>
            </p:spPr>
            <p:txBody>
              <a:bodyPr lIns="25400" tIns="25400" rIns="25400" bIns="25400" anchor="ctr"/>
              <a:lstStyle/>
              <a:p>
                <a:endParaRPr lang="fr-FR" sz="900" dirty="0"/>
              </a:p>
            </p:txBody>
          </p:sp>
          <p:sp>
            <p:nvSpPr>
              <p:cNvPr id="11" name="Shape 75">
                <a:extLst>
                  <a:ext uri="{FF2B5EF4-FFF2-40B4-BE49-F238E27FC236}">
                    <a16:creationId xmlns:a16="http://schemas.microsoft.com/office/drawing/2014/main" id="{137D4022-89C8-524D-88E1-B899FB59995E}"/>
                  </a:ext>
                </a:extLst>
              </p:cNvPr>
              <p:cNvSpPr>
                <a:spLocks noChangeArrowheads="1"/>
              </p:cNvSpPr>
              <p:nvPr>
                <p:custDataLst>
                  <p:tags r:id="rId3"/>
                </p:custDataLst>
              </p:nvPr>
            </p:nvSpPr>
            <p:spPr bwMode="auto">
              <a:xfrm>
                <a:off x="43521" y="3447044"/>
                <a:ext cx="3665099" cy="621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lstStyle/>
              <a:p>
                <a:pPr algn="ctr"/>
                <a:r>
                  <a:rPr lang="fr-FR" sz="2800" b="1" dirty="0">
                    <a:solidFill>
                      <a:schemeClr val="bg1"/>
                    </a:solidFill>
                  </a:rPr>
                  <a:t>Histoire</a:t>
                </a:r>
              </a:p>
            </p:txBody>
          </p:sp>
        </p:grpSp>
      </p:grpSp>
    </p:spTree>
    <p:extLst>
      <p:ext uri="{BB962C8B-B14F-4D97-AF65-F5344CB8AC3E}">
        <p14:creationId xmlns:p14="http://schemas.microsoft.com/office/powerpoint/2010/main" val="26341206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44708" y="2286000"/>
            <a:ext cx="12027876" cy="3376246"/>
          </a:xfrm>
          <a:prstGeom prst="rect">
            <a:avLst/>
          </a:prstGeom>
        </p:spPr>
      </p:pic>
      <p:sp>
        <p:nvSpPr>
          <p:cNvPr id="3" name="ZoneTexte 2"/>
          <p:cNvSpPr txBox="1"/>
          <p:nvPr/>
        </p:nvSpPr>
        <p:spPr>
          <a:xfrm>
            <a:off x="1305291" y="663897"/>
            <a:ext cx="10199077" cy="646331"/>
          </a:xfrm>
          <a:prstGeom prst="rect">
            <a:avLst/>
          </a:prstGeom>
          <a:noFill/>
        </p:spPr>
        <p:txBody>
          <a:bodyPr wrap="square" rtlCol="0">
            <a:spAutoFit/>
          </a:bodyPr>
          <a:lstStyle/>
          <a:p>
            <a:r>
              <a:rPr lang="fr-FR" sz="3600" b="1" dirty="0">
                <a:solidFill>
                  <a:srgbClr val="002060"/>
                </a:solidFill>
              </a:rPr>
              <a:t>Les temps d’évaluation sur les 2 années d’HGGSP:</a:t>
            </a:r>
          </a:p>
        </p:txBody>
      </p:sp>
      <p:sp>
        <p:nvSpPr>
          <p:cNvPr id="4" name="ZoneTexte 3"/>
          <p:cNvSpPr txBox="1"/>
          <p:nvPr/>
        </p:nvSpPr>
        <p:spPr>
          <a:xfrm>
            <a:off x="9759462" y="1934308"/>
            <a:ext cx="738553" cy="369332"/>
          </a:xfrm>
          <a:prstGeom prst="rect">
            <a:avLst/>
          </a:prstGeom>
          <a:noFill/>
        </p:spPr>
        <p:txBody>
          <a:bodyPr wrap="square" rtlCol="0">
            <a:spAutoFit/>
          </a:bodyPr>
          <a:lstStyle/>
          <a:p>
            <a:r>
              <a:rPr lang="fr-FR" dirty="0"/>
              <a:t>Mars</a:t>
            </a:r>
          </a:p>
        </p:txBody>
      </p:sp>
      <p:sp>
        <p:nvSpPr>
          <p:cNvPr id="5" name="ZoneTexte 4"/>
          <p:cNvSpPr txBox="1"/>
          <p:nvPr/>
        </p:nvSpPr>
        <p:spPr>
          <a:xfrm>
            <a:off x="10913268" y="1943274"/>
            <a:ext cx="844062" cy="369332"/>
          </a:xfrm>
          <a:prstGeom prst="rect">
            <a:avLst/>
          </a:prstGeom>
          <a:noFill/>
        </p:spPr>
        <p:txBody>
          <a:bodyPr wrap="square" rtlCol="0">
            <a:spAutoFit/>
          </a:bodyPr>
          <a:lstStyle/>
          <a:p>
            <a:r>
              <a:rPr lang="fr-FR" dirty="0"/>
              <a:t>Juin</a:t>
            </a:r>
          </a:p>
        </p:txBody>
      </p:sp>
    </p:spTree>
    <p:extLst>
      <p:ext uri="{BB962C8B-B14F-4D97-AF65-F5344CB8AC3E}">
        <p14:creationId xmlns:p14="http://schemas.microsoft.com/office/powerpoint/2010/main" val="4037296200"/>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059723" y="169203"/>
            <a:ext cx="8862646" cy="646331"/>
          </a:xfrm>
          <a:prstGeom prst="rect">
            <a:avLst/>
          </a:prstGeom>
          <a:noFill/>
        </p:spPr>
        <p:txBody>
          <a:bodyPr wrap="square" rtlCol="0">
            <a:spAutoFit/>
          </a:bodyPr>
          <a:lstStyle/>
          <a:p>
            <a:r>
              <a:rPr lang="fr-FR" sz="3600" b="1" dirty="0">
                <a:solidFill>
                  <a:srgbClr val="002060"/>
                </a:solidFill>
              </a:rPr>
              <a:t>Les 2 évaluations terminales :</a:t>
            </a:r>
          </a:p>
        </p:txBody>
      </p:sp>
      <p:sp>
        <p:nvSpPr>
          <p:cNvPr id="4" name="ZoneTexte 3"/>
          <p:cNvSpPr txBox="1"/>
          <p:nvPr/>
        </p:nvSpPr>
        <p:spPr>
          <a:xfrm>
            <a:off x="319393" y="992268"/>
            <a:ext cx="4920822" cy="5755422"/>
          </a:xfrm>
          <a:prstGeom prst="rect">
            <a:avLst/>
          </a:prstGeom>
          <a:solidFill>
            <a:schemeClr val="tx2">
              <a:lumMod val="40000"/>
              <a:lumOff val="60000"/>
            </a:schemeClr>
          </a:solidFill>
        </p:spPr>
        <p:txBody>
          <a:bodyPr wrap="square" rtlCol="0">
            <a:spAutoFit/>
          </a:bodyPr>
          <a:lstStyle/>
          <a:p>
            <a:pPr algn="ctr"/>
            <a:r>
              <a:rPr lang="fr-FR" sz="2400" b="1" dirty="0"/>
              <a:t>A l’écrit en mars</a:t>
            </a:r>
          </a:p>
          <a:p>
            <a:endParaRPr lang="fr-FR" sz="800" dirty="0"/>
          </a:p>
          <a:p>
            <a:r>
              <a:rPr lang="fr-FR" sz="2400" dirty="0"/>
              <a:t>Durée : 4h</a:t>
            </a:r>
          </a:p>
          <a:p>
            <a:endParaRPr lang="fr-FR" sz="800" dirty="0"/>
          </a:p>
          <a:p>
            <a:r>
              <a:rPr lang="fr-FR" sz="2400" dirty="0"/>
              <a:t>Structure de l’épreuve: </a:t>
            </a:r>
          </a:p>
          <a:p>
            <a:r>
              <a:rPr lang="fr-FR" sz="2400" dirty="0"/>
              <a:t>une dissertation &amp; une étude critique d’un ou deux document(s).</a:t>
            </a:r>
          </a:p>
          <a:p>
            <a:endParaRPr lang="fr-FR" sz="800" dirty="0"/>
          </a:p>
          <a:p>
            <a:r>
              <a:rPr lang="fr-FR" sz="2400" dirty="0"/>
              <a:t>Chaque exercice est noté sur 10 points.</a:t>
            </a:r>
            <a:br>
              <a:rPr lang="fr-FR" sz="2400" dirty="0"/>
            </a:br>
            <a:r>
              <a:rPr lang="fr-FR" sz="2400" dirty="0"/>
              <a:t>Les 2 exercices ne peuvent pas porter sur le même thème.</a:t>
            </a:r>
          </a:p>
          <a:p>
            <a:endParaRPr lang="fr-FR" sz="800" dirty="0"/>
          </a:p>
          <a:p>
            <a:r>
              <a:rPr lang="fr-FR" sz="2400" dirty="0"/>
              <a:t>L’épreuve porte sur:</a:t>
            </a:r>
          </a:p>
          <a:p>
            <a:pPr marL="285750" indent="-285750">
              <a:buFontTx/>
              <a:buChar char="-"/>
            </a:pPr>
            <a:r>
              <a:rPr lang="fr-FR" sz="2400" dirty="0"/>
              <a:t>Les thèmes 1, 2, 3 et 5 les années paires</a:t>
            </a:r>
          </a:p>
          <a:p>
            <a:pPr marL="285750" indent="-285750">
              <a:buFontTx/>
              <a:buChar char="-"/>
            </a:pPr>
            <a:r>
              <a:rPr lang="fr-FR" sz="2400" b="1" dirty="0">
                <a:solidFill>
                  <a:srgbClr val="FF0000"/>
                </a:solidFill>
              </a:rPr>
              <a:t>Les thèmes 2, 4, 5 et 6 les années impaires.</a:t>
            </a:r>
          </a:p>
        </p:txBody>
      </p:sp>
      <p:sp>
        <p:nvSpPr>
          <p:cNvPr id="6" name="ZoneTexte 5"/>
          <p:cNvSpPr txBox="1"/>
          <p:nvPr/>
        </p:nvSpPr>
        <p:spPr>
          <a:xfrm>
            <a:off x="5802922" y="1053824"/>
            <a:ext cx="6119447" cy="5632311"/>
          </a:xfrm>
          <a:prstGeom prst="rect">
            <a:avLst/>
          </a:prstGeom>
          <a:solidFill>
            <a:schemeClr val="accent2">
              <a:lumMod val="60000"/>
              <a:lumOff val="40000"/>
            </a:schemeClr>
          </a:solidFill>
        </p:spPr>
        <p:txBody>
          <a:bodyPr wrap="square" rtlCol="0">
            <a:spAutoFit/>
          </a:bodyPr>
          <a:lstStyle/>
          <a:p>
            <a:pPr algn="ctr"/>
            <a:r>
              <a:rPr lang="fr-FR" sz="2400" b="1" dirty="0"/>
              <a:t>A l’oral en juin</a:t>
            </a:r>
          </a:p>
          <a:p>
            <a:endParaRPr lang="fr-FR" sz="2400" dirty="0"/>
          </a:p>
          <a:p>
            <a:r>
              <a:rPr lang="fr-FR" sz="2400" dirty="0"/>
              <a:t>Durée : 20 min de préparation</a:t>
            </a:r>
          </a:p>
          <a:p>
            <a:r>
              <a:rPr lang="fr-FR" sz="2400" dirty="0"/>
              <a:t>              20 min de passage</a:t>
            </a:r>
          </a:p>
          <a:p>
            <a:endParaRPr lang="fr-FR" sz="2400" dirty="0"/>
          </a:p>
          <a:p>
            <a:r>
              <a:rPr lang="fr-FR" sz="2400" dirty="0"/>
              <a:t>L’épreuve porte sur 1 des 2 questions préparées par l’élève portant sur les 2 enseignements de spécialité soit pris isolément, soit abordés de manière transversale ».</a:t>
            </a:r>
          </a:p>
          <a:p>
            <a:endParaRPr lang="fr-FR" sz="2400" dirty="0"/>
          </a:p>
          <a:p>
            <a:r>
              <a:rPr lang="fr-FR" sz="2400" dirty="0"/>
              <a:t>Structure de l’épreuve:</a:t>
            </a:r>
          </a:p>
          <a:p>
            <a:pPr marL="342900" indent="-342900">
              <a:buFontTx/>
              <a:buChar char="-"/>
            </a:pPr>
            <a:r>
              <a:rPr lang="fr-FR" sz="2400" dirty="0"/>
              <a:t>Présentation d’une question (5 min)</a:t>
            </a:r>
          </a:p>
          <a:p>
            <a:pPr marL="342900" indent="-342900">
              <a:buFontTx/>
              <a:buChar char="-"/>
            </a:pPr>
            <a:r>
              <a:rPr lang="fr-FR" sz="2400" dirty="0"/>
              <a:t>Échange avec le jury (10 min)</a:t>
            </a:r>
          </a:p>
          <a:p>
            <a:pPr marL="342900" indent="-342900">
              <a:buFontTx/>
              <a:buChar char="-"/>
            </a:pPr>
            <a:r>
              <a:rPr lang="fr-FR" sz="2400" dirty="0"/>
              <a:t>Échange sur le projet d’orientation du candidat (5 min).</a:t>
            </a:r>
          </a:p>
        </p:txBody>
      </p:sp>
    </p:spTree>
    <p:extLst>
      <p:ext uri="{BB962C8B-B14F-4D97-AF65-F5344CB8AC3E}">
        <p14:creationId xmlns:p14="http://schemas.microsoft.com/office/powerpoint/2010/main" val="1500546273"/>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76518" y="564776"/>
            <a:ext cx="11438964" cy="5816977"/>
          </a:xfrm>
          <a:prstGeom prst="rect">
            <a:avLst/>
          </a:prstGeom>
          <a:noFill/>
        </p:spPr>
        <p:txBody>
          <a:bodyPr wrap="square" rtlCol="0">
            <a:spAutoFit/>
          </a:bodyPr>
          <a:lstStyle/>
          <a:p>
            <a:endParaRPr lang="fr-FR" dirty="0"/>
          </a:p>
          <a:p>
            <a:r>
              <a:rPr lang="fr-FR" sz="2800" dirty="0"/>
              <a:t>Les notions rencontrées en classe de première mais non approfondies en classe de terminale, doivent être connues et mobilisables. Elles ne peuvent cependant pas constituer un ressort essentiel du sujet.</a:t>
            </a:r>
          </a:p>
          <a:p>
            <a:endParaRPr lang="fr-FR" sz="2800" dirty="0"/>
          </a:p>
          <a:p>
            <a:r>
              <a:rPr lang="fr-FR" sz="2800" b="1" dirty="0"/>
              <a:t>L'épreuve a pour objectif d'évaluer l'aptitude du candidat</a:t>
            </a:r>
            <a:r>
              <a:rPr lang="fr-FR" sz="2800" dirty="0"/>
              <a:t> à :</a:t>
            </a:r>
          </a:p>
          <a:p>
            <a:r>
              <a:rPr lang="fr-FR" sz="2800" dirty="0"/>
              <a:t>- mobiliser des connaissances acquises dans différents contextes et cadres ;</a:t>
            </a:r>
          </a:p>
          <a:p>
            <a:r>
              <a:rPr lang="fr-FR" sz="2800" dirty="0"/>
              <a:t>- construire une problématique ;</a:t>
            </a:r>
          </a:p>
          <a:p>
            <a:r>
              <a:rPr lang="fr-FR" sz="2800" dirty="0"/>
              <a:t>- rédiger des réponses construites et argumentées ;</a:t>
            </a:r>
          </a:p>
          <a:p>
            <a:r>
              <a:rPr lang="fr-FR" sz="2800" dirty="0"/>
              <a:t>- exploiter, organiser et confronter des informations ;</a:t>
            </a:r>
          </a:p>
          <a:p>
            <a:r>
              <a:rPr lang="fr-FR" sz="2800" dirty="0"/>
              <a:t>- analyser des documents de sources et de natures diverses et à en faire une étude critique ;</a:t>
            </a:r>
          </a:p>
          <a:p>
            <a:r>
              <a:rPr lang="fr-FR" sz="2800" dirty="0"/>
              <a:t>- faire preuve de capacités de réflexion en les étayant sur des connaissances.</a:t>
            </a:r>
          </a:p>
          <a:p>
            <a:endParaRPr lang="fr-FR" dirty="0"/>
          </a:p>
        </p:txBody>
      </p:sp>
      <p:sp>
        <p:nvSpPr>
          <p:cNvPr id="3" name="Rectangle 2"/>
          <p:cNvSpPr/>
          <p:nvPr/>
        </p:nvSpPr>
        <p:spPr>
          <a:xfrm>
            <a:off x="0" y="44823"/>
            <a:ext cx="4554070" cy="5199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BO spécial n° 2 du 13 février 2020</a:t>
            </a:r>
          </a:p>
        </p:txBody>
      </p:sp>
    </p:spTree>
    <p:extLst>
      <p:ext uri="{BB962C8B-B14F-4D97-AF65-F5344CB8AC3E}">
        <p14:creationId xmlns:p14="http://schemas.microsoft.com/office/powerpoint/2010/main" val="3685466191"/>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33082" y="528918"/>
            <a:ext cx="11958917" cy="6124754"/>
          </a:xfrm>
          <a:prstGeom prst="rect">
            <a:avLst/>
          </a:prstGeom>
          <a:noFill/>
        </p:spPr>
        <p:txBody>
          <a:bodyPr wrap="square" rtlCol="0">
            <a:spAutoFit/>
          </a:bodyPr>
          <a:lstStyle/>
          <a:p>
            <a:r>
              <a:rPr lang="fr-FR" sz="2800" b="1" dirty="0"/>
              <a:t>La dissertation </a:t>
            </a:r>
            <a:r>
              <a:rPr lang="fr-FR" sz="2800" dirty="0"/>
              <a:t>est le traitement d'un sujet donné, avec une introduction, un développement en plusieurs parties et une conclusion. Le candidat doit montrer :</a:t>
            </a:r>
          </a:p>
          <a:p>
            <a:r>
              <a:rPr lang="fr-FR" sz="2800" dirty="0"/>
              <a:t>- qu'il maîtrise des connaissances et sait les sélectionner ;</a:t>
            </a:r>
          </a:p>
          <a:p>
            <a:r>
              <a:rPr lang="fr-FR" sz="2800" dirty="0"/>
              <a:t>- qu'il sait organiser les connaissances de manière à traiter le sujet ;</a:t>
            </a:r>
          </a:p>
          <a:p>
            <a:r>
              <a:rPr lang="fr-FR" sz="2800" dirty="0"/>
              <a:t>- qu'il a acquis des capacités d'analyse et de réflexion.</a:t>
            </a:r>
          </a:p>
          <a:p>
            <a:r>
              <a:rPr lang="fr-FR" sz="2800" dirty="0"/>
              <a:t>Pour traiter le sujet, le candidat :</a:t>
            </a:r>
          </a:p>
          <a:p>
            <a:r>
              <a:rPr lang="fr-FR" sz="2800" dirty="0"/>
              <a:t>- analyse le sujet et élabore une problématique ;</a:t>
            </a:r>
          </a:p>
          <a:p>
            <a:r>
              <a:rPr lang="fr-FR" sz="2800" dirty="0"/>
              <a:t>- rédige un texte pertinent comportant une introduction (dégageant les enjeux du sujet et un fil conducteur en énonçant une problématique), plusieurs parties structurées et une conclusion (qui répond à la problématique).</a:t>
            </a:r>
          </a:p>
          <a:p>
            <a:r>
              <a:rPr lang="fr-FR" sz="2800" dirty="0"/>
              <a:t>La réalisation d'une illustration en appui du propos (croquis, schéma, etc.) amènera une valorisation de la note ; un fond de carte pourra être fourni si cela est adapté au sujet. La réalisation de cette production graphique n'a aucun caractère obligatoire, et son absence ne peut aucunement pénaliser le candidat.</a:t>
            </a:r>
          </a:p>
        </p:txBody>
      </p:sp>
      <p:sp>
        <p:nvSpPr>
          <p:cNvPr id="3" name="Rectangle 2"/>
          <p:cNvSpPr/>
          <p:nvPr/>
        </p:nvSpPr>
        <p:spPr>
          <a:xfrm>
            <a:off x="0" y="8964"/>
            <a:ext cx="4554070" cy="5199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BO spécial n° 2 du 13 février 2020</a:t>
            </a:r>
          </a:p>
        </p:txBody>
      </p:sp>
    </p:spTree>
    <p:extLst>
      <p:ext uri="{BB962C8B-B14F-4D97-AF65-F5344CB8AC3E}">
        <p14:creationId xmlns:p14="http://schemas.microsoft.com/office/powerpoint/2010/main" val="501302181"/>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502023"/>
            <a:ext cx="12192000" cy="6894195"/>
          </a:xfrm>
          <a:prstGeom prst="rect">
            <a:avLst/>
          </a:prstGeom>
          <a:noFill/>
        </p:spPr>
        <p:txBody>
          <a:bodyPr wrap="square" rtlCol="0">
            <a:spAutoFit/>
          </a:bodyPr>
          <a:lstStyle/>
          <a:p>
            <a:r>
              <a:rPr lang="fr-FR" sz="2600" dirty="0"/>
              <a:t>Il s'agit d'une </a:t>
            </a:r>
            <a:r>
              <a:rPr lang="fr-FR" sz="2600" b="1" dirty="0"/>
              <a:t>étude critique d'un ou deux documents de nature différente</a:t>
            </a:r>
            <a:r>
              <a:rPr lang="fr-FR" sz="2600" dirty="0"/>
              <a:t>. Le sujet se compose d'un titre et d'un ou deux documents accompagnés d'une consigne, qui vise à orienter le travail du candidat. Un nombre limité de notes explicatives peut également figurer. Le candidat doit montrer :</a:t>
            </a:r>
          </a:p>
          <a:p>
            <a:r>
              <a:rPr lang="fr-FR" sz="2600" dirty="0"/>
              <a:t>- qu'il est capable de construire une problématique à partir du sujet indiqué par le titre et abordé par le (ou les) document(s) ;</a:t>
            </a:r>
          </a:p>
          <a:p>
            <a:r>
              <a:rPr lang="fr-FR" sz="2600" dirty="0"/>
              <a:t>- qu'il comprend le sens général du (ou des deux) document(s) ;</a:t>
            </a:r>
          </a:p>
          <a:p>
            <a:r>
              <a:rPr lang="fr-FR" sz="2600" dirty="0"/>
              <a:t>- qu'il est capable de sélectionner les informations, de les hiérarchiser, de les expliciter ;</a:t>
            </a:r>
          </a:p>
          <a:p>
            <a:r>
              <a:rPr lang="fr-FR" sz="2600" dirty="0"/>
              <a:t>- qu'il sait prendre un recul critique en réponse à sa problématique, en s'appuyant d'une part sur le contenu du document et, d'autre part, sur ses connaissances personnelles.</a:t>
            </a:r>
          </a:p>
          <a:p>
            <a:r>
              <a:rPr lang="fr-FR" sz="2600" dirty="0"/>
              <a:t>Pour traiter le sujet, le candidat :</a:t>
            </a:r>
          </a:p>
          <a:p>
            <a:r>
              <a:rPr lang="fr-FR" sz="2600" dirty="0"/>
              <a:t>- analyse de manière critique les documents en prenant appui sur la consigne et élabore une problématique ;</a:t>
            </a:r>
          </a:p>
          <a:p>
            <a:r>
              <a:rPr lang="fr-FR" sz="2600" dirty="0"/>
              <a:t>- rédige une introduction comportant une problématique ;</a:t>
            </a:r>
          </a:p>
          <a:p>
            <a:r>
              <a:rPr lang="fr-FR" sz="2600" dirty="0"/>
              <a:t>- organise son propos en plusieurs paragraphes ;</a:t>
            </a:r>
          </a:p>
          <a:p>
            <a:r>
              <a:rPr lang="fr-FR" sz="2600" dirty="0"/>
              <a:t>- rédige une conclusion qui comporte une réponse à la problématique.</a:t>
            </a:r>
          </a:p>
          <a:p>
            <a:endParaRPr lang="fr-FR" sz="2600" dirty="0"/>
          </a:p>
        </p:txBody>
      </p:sp>
      <p:sp>
        <p:nvSpPr>
          <p:cNvPr id="3" name="Rectangle 2"/>
          <p:cNvSpPr/>
          <p:nvPr/>
        </p:nvSpPr>
        <p:spPr>
          <a:xfrm>
            <a:off x="0" y="0"/>
            <a:ext cx="4554070" cy="5199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BO spécial n° 2 du 13 février 2020</a:t>
            </a:r>
          </a:p>
        </p:txBody>
      </p:sp>
    </p:spTree>
    <p:extLst>
      <p:ext uri="{BB962C8B-B14F-4D97-AF65-F5344CB8AC3E}">
        <p14:creationId xmlns:p14="http://schemas.microsoft.com/office/powerpoint/2010/main" val="100239673"/>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03947" y="489225"/>
            <a:ext cx="11772900" cy="2492990"/>
          </a:xfrm>
          <a:prstGeom prst="rect">
            <a:avLst/>
          </a:prstGeom>
          <a:noFill/>
        </p:spPr>
        <p:txBody>
          <a:bodyPr wrap="square" rtlCol="0">
            <a:spAutoFit/>
          </a:bodyPr>
          <a:lstStyle/>
          <a:p>
            <a:r>
              <a:rPr lang="fr-FR" sz="4400" dirty="0">
                <a:solidFill>
                  <a:srgbClr val="683086"/>
                </a:solidFill>
              </a:rPr>
              <a:t>Dès la classe de première et surtout en terminale:</a:t>
            </a:r>
          </a:p>
          <a:p>
            <a:pPr marL="457200" indent="-457200">
              <a:buFont typeface="Arial" panose="020B0604020202020204" pitchFamily="34" charset="0"/>
              <a:buChar char="•"/>
            </a:pPr>
            <a:r>
              <a:rPr lang="fr-FR" sz="2800" dirty="0"/>
              <a:t>Accompagner les élèves dans le choix de leurs questions pour le grand oral</a:t>
            </a:r>
          </a:p>
          <a:p>
            <a:pPr marL="457200" indent="-457200">
              <a:buFont typeface="Arial" panose="020B0604020202020204" pitchFamily="34" charset="0"/>
              <a:buChar char="•"/>
            </a:pPr>
            <a:r>
              <a:rPr lang="fr-FR" sz="2800" dirty="0"/>
              <a:t>Travailler sur les sources, la problématisation</a:t>
            </a:r>
          </a:p>
          <a:p>
            <a:pPr marL="457200" indent="-457200">
              <a:buFont typeface="Arial" panose="020B0604020202020204" pitchFamily="34" charset="0"/>
              <a:buChar char="•"/>
            </a:pPr>
            <a:r>
              <a:rPr lang="fr-FR" sz="2800" dirty="0"/>
              <a:t>Contribuer à travailler la technique de l’oral</a:t>
            </a:r>
          </a:p>
          <a:p>
            <a:pPr marL="457200" indent="-457200">
              <a:buFont typeface="Arial" panose="020B0604020202020204" pitchFamily="34" charset="0"/>
              <a:buChar char="•"/>
            </a:pPr>
            <a:r>
              <a:rPr lang="fr-FR" sz="2800" dirty="0"/>
              <a:t>S’entraîner à l’oral en particulier exposé sans notes et debout </a:t>
            </a:r>
          </a:p>
        </p:txBody>
      </p:sp>
      <p:pic>
        <p:nvPicPr>
          <p:cNvPr id="8" name="Image 7"/>
          <p:cNvPicPr>
            <a:picLocks noChangeAspect="1"/>
          </p:cNvPicPr>
          <p:nvPr/>
        </p:nvPicPr>
        <p:blipFill>
          <a:blip r:embed="rId2"/>
          <a:stretch>
            <a:fillRect/>
          </a:stretch>
        </p:blipFill>
        <p:spPr>
          <a:xfrm>
            <a:off x="539563" y="3155295"/>
            <a:ext cx="11359578" cy="3335152"/>
          </a:xfrm>
          <a:prstGeom prst="rect">
            <a:avLst/>
          </a:prstGeom>
        </p:spPr>
      </p:pic>
    </p:spTree>
    <p:extLst>
      <p:ext uri="{BB962C8B-B14F-4D97-AF65-F5344CB8AC3E}">
        <p14:creationId xmlns:p14="http://schemas.microsoft.com/office/powerpoint/2010/main" val="320764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424422" y="0"/>
            <a:ext cx="11570354" cy="6103403"/>
          </a:xfrm>
          <a:prstGeom prst="rect">
            <a:avLst/>
          </a:prstGeom>
        </p:spPr>
      </p:pic>
      <p:sp>
        <p:nvSpPr>
          <p:cNvPr id="5" name="ZoneTexte 4"/>
          <p:cNvSpPr txBox="1"/>
          <p:nvPr/>
        </p:nvSpPr>
        <p:spPr>
          <a:xfrm>
            <a:off x="4876800" y="6199093"/>
            <a:ext cx="6777318" cy="369332"/>
          </a:xfrm>
          <a:prstGeom prst="rect">
            <a:avLst/>
          </a:prstGeom>
          <a:noFill/>
        </p:spPr>
        <p:txBody>
          <a:bodyPr wrap="square" rtlCol="0">
            <a:spAutoFit/>
          </a:bodyPr>
          <a:lstStyle/>
          <a:p>
            <a:r>
              <a:rPr lang="fr-FR" i="1" dirty="0"/>
              <a:t>Source: Cyclades fin mai 2020 – Rectorat de Lyon DPS 5 juin 2020</a:t>
            </a:r>
          </a:p>
        </p:txBody>
      </p:sp>
    </p:spTree>
    <p:extLst>
      <p:ext uri="{BB962C8B-B14F-4D97-AF65-F5344CB8AC3E}">
        <p14:creationId xmlns:p14="http://schemas.microsoft.com/office/powerpoint/2010/main" val="3551124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38682" y="1287257"/>
            <a:ext cx="4392706" cy="3970318"/>
          </a:xfrm>
          <a:prstGeom prst="rect">
            <a:avLst/>
          </a:prstGeom>
        </p:spPr>
        <p:txBody>
          <a:bodyPr wrap="square">
            <a:spAutoFit/>
          </a:bodyPr>
          <a:lstStyle/>
          <a:p>
            <a:r>
              <a:rPr lang="fr-FR" dirty="0"/>
              <a:t>Les combinaisons scientifiques rassemblent 45 % des élèves, dont 20 % pour celle associant mathématiques et physique-chimie (pour rappel, à la rentrée 2018, la série scientifique regroupait 52 % des effectifs de la voie générale).</a:t>
            </a:r>
          </a:p>
          <a:p>
            <a:r>
              <a:rPr lang="fr-FR" dirty="0"/>
              <a:t>Malgré un fort taux d’abandon, la spécialité mathématiques demeure la plus suivie (41 % des élèves). Viennent ensuite la physique-chimie (34 % des élèves), les sciences économiques et sociales (33 % avec un très faible taux d’abandon), les sciences de la vie et de la Terre (27 %) et </a:t>
            </a:r>
            <a:r>
              <a:rPr lang="fr-FR" b="1" dirty="0">
                <a:solidFill>
                  <a:srgbClr val="FF0000"/>
                </a:solidFill>
              </a:rPr>
              <a:t>histoire-géographie, géopolitique et sciences politiques (26 %).</a:t>
            </a:r>
          </a:p>
        </p:txBody>
      </p:sp>
      <p:pic>
        <p:nvPicPr>
          <p:cNvPr id="6" name="Image 5"/>
          <p:cNvPicPr>
            <a:picLocks noChangeAspect="1"/>
          </p:cNvPicPr>
          <p:nvPr/>
        </p:nvPicPr>
        <p:blipFill>
          <a:blip r:embed="rId3"/>
          <a:stretch>
            <a:fillRect/>
          </a:stretch>
        </p:blipFill>
        <p:spPr>
          <a:xfrm>
            <a:off x="6401152" y="5550049"/>
            <a:ext cx="5790848" cy="1307951"/>
          </a:xfrm>
          <a:prstGeom prst="rect">
            <a:avLst/>
          </a:prstGeom>
        </p:spPr>
      </p:pic>
      <p:sp>
        <p:nvSpPr>
          <p:cNvPr id="7" name="ZoneTexte 6"/>
          <p:cNvSpPr txBox="1"/>
          <p:nvPr/>
        </p:nvSpPr>
        <p:spPr>
          <a:xfrm>
            <a:off x="215153" y="6485461"/>
            <a:ext cx="9502588" cy="276999"/>
          </a:xfrm>
          <a:prstGeom prst="rect">
            <a:avLst/>
          </a:prstGeom>
          <a:noFill/>
        </p:spPr>
        <p:txBody>
          <a:bodyPr wrap="square" rtlCol="0">
            <a:spAutoFit/>
          </a:bodyPr>
          <a:lstStyle/>
          <a:p>
            <a:r>
              <a:rPr lang="fr-FR" sz="1200" dirty="0"/>
              <a:t>Source: https://</a:t>
            </a:r>
            <a:r>
              <a:rPr lang="fr-FR" sz="1200" dirty="0" err="1"/>
              <a:t>www.education.gouv.fr</a:t>
            </a:r>
            <a:r>
              <a:rPr lang="fr-FR" sz="1200" dirty="0"/>
              <a:t>/choix-des-enseignements-de-specialite-en-premiere-et-terminale-generale-les-lyceens-diversifient-et-306401</a:t>
            </a:r>
          </a:p>
        </p:txBody>
      </p:sp>
      <p:sp>
        <p:nvSpPr>
          <p:cNvPr id="8" name="ZoneTexte 7"/>
          <p:cNvSpPr txBox="1"/>
          <p:nvPr/>
        </p:nvSpPr>
        <p:spPr>
          <a:xfrm>
            <a:off x="7153835" y="961003"/>
            <a:ext cx="3263153" cy="369332"/>
          </a:xfrm>
          <a:prstGeom prst="rect">
            <a:avLst/>
          </a:prstGeom>
          <a:noFill/>
        </p:spPr>
        <p:txBody>
          <a:bodyPr wrap="square" rtlCol="0">
            <a:spAutoFit/>
          </a:bodyPr>
          <a:lstStyle/>
          <a:p>
            <a:r>
              <a:rPr lang="fr-FR" b="1" dirty="0"/>
              <a:t>En  terminale</a:t>
            </a:r>
          </a:p>
        </p:txBody>
      </p:sp>
      <p:sp>
        <p:nvSpPr>
          <p:cNvPr id="9" name="ZoneTexte 8"/>
          <p:cNvSpPr txBox="1"/>
          <p:nvPr/>
        </p:nvSpPr>
        <p:spPr>
          <a:xfrm>
            <a:off x="215153" y="779327"/>
            <a:ext cx="5624025" cy="5539978"/>
          </a:xfrm>
          <a:prstGeom prst="rect">
            <a:avLst/>
          </a:prstGeom>
          <a:noFill/>
        </p:spPr>
        <p:txBody>
          <a:bodyPr wrap="square" rtlCol="0">
            <a:spAutoFit/>
          </a:bodyPr>
          <a:lstStyle/>
          <a:p>
            <a:r>
              <a:rPr lang="fr-FR" sz="1600" b="1" dirty="0"/>
              <a:t>En première</a:t>
            </a:r>
            <a:r>
              <a:rPr lang="fr-FR" sz="1600" dirty="0"/>
              <a:t>.</a:t>
            </a:r>
          </a:p>
          <a:p>
            <a:r>
              <a:rPr lang="fr-FR" sz="1600" dirty="0"/>
              <a:t>Comme en 2019, les enseignements de spécialité de mathématiques (60,6 %), sciences économiques et sociales (43,6 %), physique-chimie (41,5 %), sciences de la vie et de la Terre (39,5 %), et </a:t>
            </a:r>
            <a:r>
              <a:rPr lang="fr-FR" sz="1600" b="1" dirty="0">
                <a:solidFill>
                  <a:srgbClr val="FF0000"/>
                </a:solidFill>
              </a:rPr>
              <a:t>histoire-géographie, géopolitique et sciences politiques (37 %) sont les plus demandés</a:t>
            </a:r>
            <a:r>
              <a:rPr lang="fr-FR" sz="1600" dirty="0"/>
              <a:t>.</a:t>
            </a:r>
          </a:p>
          <a:p>
            <a:r>
              <a:rPr lang="fr-FR" sz="1600" b="1" dirty="0">
                <a:solidFill>
                  <a:srgbClr val="FF0000"/>
                </a:solidFill>
              </a:rPr>
              <a:t>Les demandes </a:t>
            </a:r>
            <a:r>
              <a:rPr lang="fr-FR" sz="1600" dirty="0"/>
              <a:t>diminuent en mathématiques, en physique-chimie et en sciences de la vie et de la Terre (respectivement -3,4 %, -2 % et -2,7 %). En revanche, elles </a:t>
            </a:r>
            <a:r>
              <a:rPr lang="fr-FR" sz="1600" b="1" dirty="0">
                <a:solidFill>
                  <a:srgbClr val="FF0000"/>
                </a:solidFill>
              </a:rPr>
              <a:t>augmentent</a:t>
            </a:r>
            <a:r>
              <a:rPr lang="fr-FR" sz="1600" dirty="0"/>
              <a:t> en sciences économiques et sociales (+5,7 %), </a:t>
            </a:r>
            <a:r>
              <a:rPr lang="fr-FR" sz="1600" b="1" dirty="0">
                <a:solidFill>
                  <a:srgbClr val="FF0000"/>
                </a:solidFill>
              </a:rPr>
              <a:t>en histoire-géographie, géopolitique et sciences politiques (+3,6 %), </a:t>
            </a:r>
            <a:r>
              <a:rPr lang="fr-FR" sz="1600" dirty="0"/>
              <a:t>en humanités, littérature et philosophie (+2,8 %), en langues, littératures et cultures étrangères et régionales (LLCER) anglais (+2,5 %) et en numérique et sciences informatiques (+1,4 %).</a:t>
            </a:r>
          </a:p>
          <a:p>
            <a:r>
              <a:rPr lang="fr-FR" sz="1600" dirty="0"/>
              <a:t>Si la combinaison mathématiques – physique-chimie – sciences de la vie et de la Terre reste la plus demandée, elle connaît une diminution de demandes par rapport à l’année précédente (-3,7 %). </a:t>
            </a:r>
            <a:r>
              <a:rPr lang="fr-FR" sz="1600" b="1" dirty="0">
                <a:solidFill>
                  <a:srgbClr val="FF0000"/>
                </a:solidFill>
              </a:rPr>
              <a:t>La combinaison histoire-géographie, géopolitique et sciences politiques – humanités, littérature et philosophie – sciences économiques et sociales connaît la plus forte augmentation (+ 1,5 %).</a:t>
            </a:r>
          </a:p>
          <a:p>
            <a:endParaRPr lang="fr-FR" dirty="0"/>
          </a:p>
        </p:txBody>
      </p:sp>
      <p:sp>
        <p:nvSpPr>
          <p:cNvPr id="10" name="ZoneTexte 9"/>
          <p:cNvSpPr txBox="1"/>
          <p:nvPr/>
        </p:nvSpPr>
        <p:spPr>
          <a:xfrm>
            <a:off x="376518" y="179294"/>
            <a:ext cx="11253508" cy="584775"/>
          </a:xfrm>
          <a:prstGeom prst="rect">
            <a:avLst/>
          </a:prstGeom>
          <a:noFill/>
        </p:spPr>
        <p:txBody>
          <a:bodyPr wrap="square" rtlCol="0">
            <a:spAutoFit/>
          </a:bodyPr>
          <a:lstStyle/>
          <a:p>
            <a:r>
              <a:rPr lang="fr-FR" sz="3200" dirty="0">
                <a:solidFill>
                  <a:srgbClr val="002060"/>
                </a:solidFill>
                <a:latin typeface="+mj-lt"/>
              </a:rPr>
              <a:t>Choix des enseignements de spécialité année scolaire 2020/2021:</a:t>
            </a:r>
          </a:p>
        </p:txBody>
      </p:sp>
    </p:spTree>
    <p:extLst>
      <p:ext uri="{BB962C8B-B14F-4D97-AF65-F5344CB8AC3E}">
        <p14:creationId xmlns:p14="http://schemas.microsoft.com/office/powerpoint/2010/main" val="3443804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1330" y="4739901"/>
            <a:ext cx="10515600" cy="1325563"/>
          </a:xfrm>
        </p:spPr>
        <p:txBody>
          <a:bodyPr/>
          <a:lstStyle/>
          <a:p>
            <a:r>
              <a:rPr lang="fr-FR" b="1" dirty="0">
                <a:solidFill>
                  <a:srgbClr val="E7593F"/>
                </a:solidFill>
              </a:rPr>
              <a:t>1. Quelques rappels sur l’ES HGGSP</a:t>
            </a:r>
          </a:p>
        </p:txBody>
      </p:sp>
      <p:grpSp>
        <p:nvGrpSpPr>
          <p:cNvPr id="5" name="Groupe 4">
            <a:extLst>
              <a:ext uri="{FF2B5EF4-FFF2-40B4-BE49-F238E27FC236}">
                <a16:creationId xmlns:a16="http://schemas.microsoft.com/office/drawing/2014/main" id="{0671E871-4DA2-0B41-B13E-9B7A72789D97}"/>
              </a:ext>
            </a:extLst>
          </p:cNvPr>
          <p:cNvGrpSpPr/>
          <p:nvPr/>
        </p:nvGrpSpPr>
        <p:grpSpPr>
          <a:xfrm>
            <a:off x="1038928" y="738098"/>
            <a:ext cx="10028002" cy="3851831"/>
            <a:chOff x="87798" y="963157"/>
            <a:chExt cx="12358416" cy="3737819"/>
          </a:xfrm>
        </p:grpSpPr>
        <p:grpSp>
          <p:nvGrpSpPr>
            <p:cNvPr id="6" name="Groupe 5">
              <a:extLst>
                <a:ext uri="{FF2B5EF4-FFF2-40B4-BE49-F238E27FC236}">
                  <a16:creationId xmlns:a16="http://schemas.microsoft.com/office/drawing/2014/main" id="{F5D4DE80-1FE5-CE43-A0D8-778E99315CE1}"/>
                </a:ext>
              </a:extLst>
            </p:cNvPr>
            <p:cNvGrpSpPr/>
            <p:nvPr/>
          </p:nvGrpSpPr>
          <p:grpSpPr>
            <a:xfrm>
              <a:off x="8894828" y="963157"/>
              <a:ext cx="3551386" cy="2681002"/>
              <a:chOff x="4272913" y="3302894"/>
              <a:chExt cx="4034754" cy="3452778"/>
            </a:xfrm>
          </p:grpSpPr>
          <p:sp>
            <p:nvSpPr>
              <p:cNvPr id="16" name="Shape 71">
                <a:extLst>
                  <a:ext uri="{FF2B5EF4-FFF2-40B4-BE49-F238E27FC236}">
                    <a16:creationId xmlns:a16="http://schemas.microsoft.com/office/drawing/2014/main" id="{91D1713D-8E6F-EB4F-905C-D0CF4A89D1DB}"/>
                  </a:ext>
                </a:extLst>
              </p:cNvPr>
              <p:cNvSpPr>
                <a:spLocks/>
              </p:cNvSpPr>
              <p:nvPr>
                <p:custDataLst>
                  <p:tags r:id="rId6"/>
                </p:custDataLst>
              </p:nvPr>
            </p:nvSpPr>
            <p:spPr bwMode="auto">
              <a:xfrm rot="11015918">
                <a:off x="4272913" y="3302894"/>
                <a:ext cx="3994851" cy="3452778"/>
              </a:xfrm>
              <a:custGeom>
                <a:avLst/>
                <a:gdLst>
                  <a:gd name="T0" fmla="*/ 1901127 w 21540"/>
                  <a:gd name="T1" fmla="*/ 1867525 h 21555"/>
                  <a:gd name="T2" fmla="*/ 1901127 w 21540"/>
                  <a:gd name="T3" fmla="*/ 1867525 h 21555"/>
                  <a:gd name="T4" fmla="*/ 1901127 w 21540"/>
                  <a:gd name="T5" fmla="*/ 1867525 h 21555"/>
                  <a:gd name="T6" fmla="*/ 1901127 w 21540"/>
                  <a:gd name="T7" fmla="*/ 1867525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919DFF"/>
              </a:solidFill>
              <a:ln>
                <a:noFill/>
              </a:ln>
            </p:spPr>
            <p:txBody>
              <a:bodyPr lIns="25400" tIns="25400" rIns="25400" bIns="25400" anchor="ctr"/>
              <a:lstStyle/>
              <a:p>
                <a:endParaRPr lang="fr-FR" sz="900" dirty="0"/>
              </a:p>
            </p:txBody>
          </p:sp>
          <p:sp>
            <p:nvSpPr>
              <p:cNvPr id="17" name="Shape 67">
                <a:extLst>
                  <a:ext uri="{FF2B5EF4-FFF2-40B4-BE49-F238E27FC236}">
                    <a16:creationId xmlns:a16="http://schemas.microsoft.com/office/drawing/2014/main" id="{9F820BCD-F92F-D64C-BE42-C3E740567FBA}"/>
                  </a:ext>
                </a:extLst>
              </p:cNvPr>
              <p:cNvSpPr>
                <a:spLocks noChangeArrowheads="1"/>
              </p:cNvSpPr>
              <p:nvPr>
                <p:custDataLst>
                  <p:tags r:id="rId7"/>
                </p:custDataLst>
              </p:nvPr>
            </p:nvSpPr>
            <p:spPr bwMode="auto">
              <a:xfrm>
                <a:off x="4490216" y="5168342"/>
                <a:ext cx="3817451" cy="36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style>
              <a:lnRef idx="0">
                <a:scrgbClr r="0" g="0" b="0"/>
              </a:lnRef>
              <a:fillRef idx="0">
                <a:scrgbClr r="0" g="0" b="0"/>
              </a:fillRef>
              <a:effectRef idx="0">
                <a:scrgbClr r="0" g="0" b="0"/>
              </a:effectRef>
              <a:fontRef idx="minor">
                <a:schemeClr val="accent1"/>
              </a:fontRef>
            </p:style>
            <p:txBody>
              <a:bodyPr lIns="25400" tIns="25400" rIns="25400" bIns="25400"/>
              <a:lstStyle/>
              <a:p>
                <a:pPr algn="ctr"/>
                <a:r>
                  <a:rPr lang="fr-FR" sz="2800" b="1" dirty="0">
                    <a:solidFill>
                      <a:srgbClr val="002060"/>
                    </a:solidFill>
                  </a:rPr>
                  <a:t>Sciences politiques</a:t>
                </a:r>
              </a:p>
            </p:txBody>
          </p:sp>
        </p:grpSp>
        <p:grpSp>
          <p:nvGrpSpPr>
            <p:cNvPr id="7" name="Groupe 6">
              <a:extLst>
                <a:ext uri="{FF2B5EF4-FFF2-40B4-BE49-F238E27FC236}">
                  <a16:creationId xmlns:a16="http://schemas.microsoft.com/office/drawing/2014/main" id="{B14AB760-979A-7146-B135-41C4076CB7B0}"/>
                </a:ext>
              </a:extLst>
            </p:cNvPr>
            <p:cNvGrpSpPr/>
            <p:nvPr/>
          </p:nvGrpSpPr>
          <p:grpSpPr>
            <a:xfrm>
              <a:off x="5803201" y="1039613"/>
              <a:ext cx="3532462" cy="3218396"/>
              <a:chOff x="3285794" y="322833"/>
              <a:chExt cx="4073139" cy="4216830"/>
            </a:xfrm>
          </p:grpSpPr>
          <p:sp>
            <p:nvSpPr>
              <p:cNvPr id="14" name="Shape 71">
                <a:extLst>
                  <a:ext uri="{FF2B5EF4-FFF2-40B4-BE49-F238E27FC236}">
                    <a16:creationId xmlns:a16="http://schemas.microsoft.com/office/drawing/2014/main" id="{6E3DC9DD-B362-024E-BF59-72EE094C7A06}"/>
                  </a:ext>
                </a:extLst>
              </p:cNvPr>
              <p:cNvSpPr>
                <a:spLocks/>
              </p:cNvSpPr>
              <p:nvPr>
                <p:custDataLst>
                  <p:tags r:id="rId4"/>
                </p:custDataLst>
              </p:nvPr>
            </p:nvSpPr>
            <p:spPr bwMode="auto">
              <a:xfrm rot="3600000">
                <a:off x="3078498" y="530129"/>
                <a:ext cx="4216830" cy="3802238"/>
              </a:xfrm>
              <a:custGeom>
                <a:avLst/>
                <a:gdLst>
                  <a:gd name="T0" fmla="*/ 1901127 w 21540"/>
                  <a:gd name="T1" fmla="*/ 1867525 h 21555"/>
                  <a:gd name="T2" fmla="*/ 1901127 w 21540"/>
                  <a:gd name="T3" fmla="*/ 1867525 h 21555"/>
                  <a:gd name="T4" fmla="*/ 1901127 w 21540"/>
                  <a:gd name="T5" fmla="*/ 1867525 h 21555"/>
                  <a:gd name="T6" fmla="*/ 1901127 w 21540"/>
                  <a:gd name="T7" fmla="*/ 1867525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E7593F"/>
              </a:solidFill>
              <a:ln>
                <a:noFill/>
              </a:ln>
            </p:spPr>
            <p:txBody>
              <a:bodyPr lIns="25400" tIns="25400" rIns="25400" bIns="25400" anchor="ctr"/>
              <a:lstStyle/>
              <a:p>
                <a:endParaRPr lang="fr-FR" sz="900"/>
              </a:p>
            </p:txBody>
          </p:sp>
          <p:sp>
            <p:nvSpPr>
              <p:cNvPr id="15" name="Shape 75">
                <a:extLst>
                  <a:ext uri="{FF2B5EF4-FFF2-40B4-BE49-F238E27FC236}">
                    <a16:creationId xmlns:a16="http://schemas.microsoft.com/office/drawing/2014/main" id="{4DC7C033-6ABB-C646-810B-A8C6EBF572E2}"/>
                  </a:ext>
                </a:extLst>
              </p:cNvPr>
              <p:cNvSpPr>
                <a:spLocks noChangeArrowheads="1"/>
              </p:cNvSpPr>
              <p:nvPr>
                <p:custDataLst>
                  <p:tags r:id="rId5"/>
                </p:custDataLst>
              </p:nvPr>
            </p:nvSpPr>
            <p:spPr bwMode="auto">
              <a:xfrm>
                <a:off x="3951114" y="2038397"/>
                <a:ext cx="3407819" cy="62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lstStyle/>
              <a:p>
                <a:pPr algn="ctr"/>
                <a:r>
                  <a:rPr lang="fr-FR" sz="2800" b="1" dirty="0">
                    <a:solidFill>
                      <a:srgbClr val="992918"/>
                    </a:solidFill>
                  </a:rPr>
                  <a:t>Géopolitique</a:t>
                </a:r>
                <a:endParaRPr lang="fr-FR" sz="2800" dirty="0">
                  <a:solidFill>
                    <a:srgbClr val="992918"/>
                  </a:solidFill>
                </a:endParaRPr>
              </a:p>
            </p:txBody>
          </p:sp>
        </p:grpSp>
        <p:grpSp>
          <p:nvGrpSpPr>
            <p:cNvPr id="8" name="Groupe 7">
              <a:extLst>
                <a:ext uri="{FF2B5EF4-FFF2-40B4-BE49-F238E27FC236}">
                  <a16:creationId xmlns:a16="http://schemas.microsoft.com/office/drawing/2014/main" id="{6C71DCA4-A1AC-884B-A24C-8521F074CC49}"/>
                </a:ext>
              </a:extLst>
            </p:cNvPr>
            <p:cNvGrpSpPr/>
            <p:nvPr>
              <p:custDataLst>
                <p:tags r:id="rId1"/>
              </p:custDataLst>
            </p:nvPr>
          </p:nvGrpSpPr>
          <p:grpSpPr>
            <a:xfrm>
              <a:off x="3154496" y="1450822"/>
              <a:ext cx="3837047" cy="2872109"/>
              <a:chOff x="896672" y="7545243"/>
              <a:chExt cx="8717188" cy="7115953"/>
            </a:xfrm>
          </p:grpSpPr>
          <p:sp>
            <p:nvSpPr>
              <p:cNvPr id="12" name="Shape 69">
                <a:extLst>
                  <a:ext uri="{FF2B5EF4-FFF2-40B4-BE49-F238E27FC236}">
                    <a16:creationId xmlns:a16="http://schemas.microsoft.com/office/drawing/2014/main" id="{0861B4CF-4278-D646-9FE4-301780E4044D}"/>
                  </a:ext>
                </a:extLst>
              </p:cNvPr>
              <p:cNvSpPr>
                <a:spLocks/>
              </p:cNvSpPr>
              <p:nvPr/>
            </p:nvSpPr>
            <p:spPr bwMode="auto">
              <a:xfrm rot="20634459">
                <a:off x="896672" y="7545243"/>
                <a:ext cx="8717188" cy="7115953"/>
              </a:xfrm>
              <a:custGeom>
                <a:avLst/>
                <a:gdLst>
                  <a:gd name="T0" fmla="*/ 3559867 w 21540"/>
                  <a:gd name="T1" fmla="*/ 3496945 h 21555"/>
                  <a:gd name="T2" fmla="*/ 3559867 w 21540"/>
                  <a:gd name="T3" fmla="*/ 3496945 h 21555"/>
                  <a:gd name="T4" fmla="*/ 3559867 w 21540"/>
                  <a:gd name="T5" fmla="*/ 3496945 h 21555"/>
                  <a:gd name="T6" fmla="*/ 3559867 w 21540"/>
                  <a:gd name="T7" fmla="*/ 3496945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FF8D09"/>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nchor="ctr"/>
              <a:lstStyle/>
              <a:p>
                <a:endParaRPr lang="fr-FR" sz="900" dirty="0"/>
              </a:p>
            </p:txBody>
          </p:sp>
          <p:sp>
            <p:nvSpPr>
              <p:cNvPr id="13" name="Shape 75">
                <a:extLst>
                  <a:ext uri="{FF2B5EF4-FFF2-40B4-BE49-F238E27FC236}">
                    <a16:creationId xmlns:a16="http://schemas.microsoft.com/office/drawing/2014/main" id="{9AB0BBB4-D9AA-DD4C-B32F-0BE544426B51}"/>
                  </a:ext>
                </a:extLst>
              </p:cNvPr>
              <p:cNvSpPr>
                <a:spLocks noChangeArrowheads="1"/>
              </p:cNvSpPr>
              <p:nvPr/>
            </p:nvSpPr>
            <p:spPr bwMode="auto">
              <a:xfrm>
                <a:off x="1770370" y="9961529"/>
                <a:ext cx="6667604" cy="114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lstStyle/>
              <a:p>
                <a:pPr algn="ctr"/>
                <a:r>
                  <a:rPr lang="fr-FR" sz="2800" b="1" dirty="0">
                    <a:solidFill>
                      <a:schemeClr val="bg1"/>
                    </a:solidFill>
                  </a:rPr>
                  <a:t>Géographie  </a:t>
                </a:r>
              </a:p>
            </p:txBody>
          </p:sp>
        </p:grpSp>
        <p:grpSp>
          <p:nvGrpSpPr>
            <p:cNvPr id="9" name="Groupe 8">
              <a:extLst>
                <a:ext uri="{FF2B5EF4-FFF2-40B4-BE49-F238E27FC236}">
                  <a16:creationId xmlns:a16="http://schemas.microsoft.com/office/drawing/2014/main" id="{2DD3DCD3-3D9A-C64D-98FE-ECF7E493BEF4}"/>
                </a:ext>
              </a:extLst>
            </p:cNvPr>
            <p:cNvGrpSpPr/>
            <p:nvPr/>
          </p:nvGrpSpPr>
          <p:grpSpPr>
            <a:xfrm>
              <a:off x="87798" y="1456647"/>
              <a:ext cx="3644893" cy="3244329"/>
              <a:chOff x="-49134" y="2067092"/>
              <a:chExt cx="3757754" cy="3762175"/>
            </a:xfrm>
          </p:grpSpPr>
          <p:sp>
            <p:nvSpPr>
              <p:cNvPr id="10" name="Shape 70">
                <a:extLst>
                  <a:ext uri="{FF2B5EF4-FFF2-40B4-BE49-F238E27FC236}">
                    <a16:creationId xmlns:a16="http://schemas.microsoft.com/office/drawing/2014/main" id="{3550F65D-3016-BC4E-8425-BC3F16C67898}"/>
                  </a:ext>
                </a:extLst>
              </p:cNvPr>
              <p:cNvSpPr>
                <a:spLocks/>
              </p:cNvSpPr>
              <p:nvPr>
                <p:custDataLst>
                  <p:tags r:id="rId2"/>
                </p:custDataLst>
              </p:nvPr>
            </p:nvSpPr>
            <p:spPr bwMode="auto">
              <a:xfrm rot="2700000">
                <a:off x="-82473" y="2100431"/>
                <a:ext cx="3762175" cy="3695497"/>
              </a:xfrm>
              <a:custGeom>
                <a:avLst/>
                <a:gdLst>
                  <a:gd name="T0" fmla="*/ 2328578 w 21540"/>
                  <a:gd name="T1" fmla="*/ 2287420 h 21555"/>
                  <a:gd name="T2" fmla="*/ 2328578 w 21540"/>
                  <a:gd name="T3" fmla="*/ 2287420 h 21555"/>
                  <a:gd name="T4" fmla="*/ 2328578 w 21540"/>
                  <a:gd name="T5" fmla="*/ 2287420 h 21555"/>
                  <a:gd name="T6" fmla="*/ 2328578 w 21540"/>
                  <a:gd name="T7" fmla="*/ 2287420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0" h="21555" extrusionOk="0">
                    <a:moveTo>
                      <a:pt x="10" y="5073"/>
                    </a:moveTo>
                    <a:cubicBezTo>
                      <a:pt x="-16" y="4508"/>
                      <a:pt x="-2" y="3929"/>
                      <a:pt x="246" y="3423"/>
                    </a:cubicBezTo>
                    <a:cubicBezTo>
                      <a:pt x="484" y="2938"/>
                      <a:pt x="904" y="2586"/>
                      <a:pt x="1353" y="2296"/>
                    </a:cubicBezTo>
                    <a:cubicBezTo>
                      <a:pt x="2431" y="1597"/>
                      <a:pt x="3643" y="1226"/>
                      <a:pt x="4868" y="910"/>
                    </a:cubicBezTo>
                    <a:cubicBezTo>
                      <a:pt x="6764" y="421"/>
                      <a:pt x="8728" y="48"/>
                      <a:pt x="10705" y="5"/>
                    </a:cubicBezTo>
                    <a:cubicBezTo>
                      <a:pt x="12429" y="-33"/>
                      <a:pt x="14164" y="186"/>
                      <a:pt x="15808" y="620"/>
                    </a:cubicBezTo>
                    <a:cubicBezTo>
                      <a:pt x="16620" y="834"/>
                      <a:pt x="17417" y="1104"/>
                      <a:pt x="18204" y="1379"/>
                    </a:cubicBezTo>
                    <a:cubicBezTo>
                      <a:pt x="18933" y="1634"/>
                      <a:pt x="19662" y="1897"/>
                      <a:pt x="20311" y="2358"/>
                    </a:cubicBezTo>
                    <a:cubicBezTo>
                      <a:pt x="20788" y="2696"/>
                      <a:pt x="21197" y="3137"/>
                      <a:pt x="21395" y="3694"/>
                    </a:cubicBezTo>
                    <a:cubicBezTo>
                      <a:pt x="21584" y="4227"/>
                      <a:pt x="21554" y="4805"/>
                      <a:pt x="21499" y="5369"/>
                    </a:cubicBezTo>
                    <a:cubicBezTo>
                      <a:pt x="21172" y="8710"/>
                      <a:pt x="20028" y="11906"/>
                      <a:pt x="18278" y="14751"/>
                    </a:cubicBezTo>
                    <a:cubicBezTo>
                      <a:pt x="17531" y="15966"/>
                      <a:pt x="16676" y="17110"/>
                      <a:pt x="15730" y="18159"/>
                    </a:cubicBezTo>
                    <a:cubicBezTo>
                      <a:pt x="14800" y="19191"/>
                      <a:pt x="13777" y="20135"/>
                      <a:pt x="12607" y="20890"/>
                    </a:cubicBezTo>
                    <a:cubicBezTo>
                      <a:pt x="12049" y="21250"/>
                      <a:pt x="11443" y="21567"/>
                      <a:pt x="10782" y="21555"/>
                    </a:cubicBezTo>
                    <a:cubicBezTo>
                      <a:pt x="10224" y="21546"/>
                      <a:pt x="9708" y="21300"/>
                      <a:pt x="9227" y="21015"/>
                    </a:cubicBezTo>
                    <a:cubicBezTo>
                      <a:pt x="8554" y="20615"/>
                      <a:pt x="7941" y="20142"/>
                      <a:pt x="7363" y="19628"/>
                    </a:cubicBezTo>
                    <a:cubicBezTo>
                      <a:pt x="6770" y="19102"/>
                      <a:pt x="6213" y="18531"/>
                      <a:pt x="5683" y="17937"/>
                    </a:cubicBezTo>
                    <a:cubicBezTo>
                      <a:pt x="4574" y="16696"/>
                      <a:pt x="3563" y="15335"/>
                      <a:pt x="2733" y="13865"/>
                    </a:cubicBezTo>
                    <a:cubicBezTo>
                      <a:pt x="1974" y="12522"/>
                      <a:pt x="1368" y="11097"/>
                      <a:pt x="897" y="9636"/>
                    </a:cubicBezTo>
                    <a:cubicBezTo>
                      <a:pt x="421" y="8160"/>
                      <a:pt x="81" y="6637"/>
                      <a:pt x="10" y="5073"/>
                    </a:cubicBezTo>
                    <a:close/>
                  </a:path>
                </a:pathLst>
              </a:custGeom>
              <a:solidFill>
                <a:srgbClr val="336699"/>
              </a:solidFill>
              <a:ln>
                <a:noFill/>
              </a:ln>
            </p:spPr>
            <p:txBody>
              <a:bodyPr lIns="25400" tIns="25400" rIns="25400" bIns="25400" anchor="ctr"/>
              <a:lstStyle/>
              <a:p>
                <a:endParaRPr lang="fr-FR" sz="900" dirty="0"/>
              </a:p>
            </p:txBody>
          </p:sp>
          <p:sp>
            <p:nvSpPr>
              <p:cNvPr id="11" name="Shape 75">
                <a:extLst>
                  <a:ext uri="{FF2B5EF4-FFF2-40B4-BE49-F238E27FC236}">
                    <a16:creationId xmlns:a16="http://schemas.microsoft.com/office/drawing/2014/main" id="{137D4022-89C8-524D-88E1-B899FB59995E}"/>
                  </a:ext>
                </a:extLst>
              </p:cNvPr>
              <p:cNvSpPr>
                <a:spLocks noChangeArrowheads="1"/>
              </p:cNvSpPr>
              <p:nvPr>
                <p:custDataLst>
                  <p:tags r:id="rId3"/>
                </p:custDataLst>
              </p:nvPr>
            </p:nvSpPr>
            <p:spPr bwMode="auto">
              <a:xfrm>
                <a:off x="43521" y="3447044"/>
                <a:ext cx="3665099" cy="621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lstStyle/>
              <a:p>
                <a:pPr algn="ctr"/>
                <a:r>
                  <a:rPr lang="fr-FR" sz="2800" b="1" dirty="0">
                    <a:solidFill>
                      <a:schemeClr val="bg1"/>
                    </a:solidFill>
                  </a:rPr>
                  <a:t>Histoire</a:t>
                </a:r>
              </a:p>
            </p:txBody>
          </p:sp>
        </p:grpSp>
      </p:grpSp>
    </p:spTree>
    <p:extLst>
      <p:ext uri="{BB962C8B-B14F-4D97-AF65-F5344CB8AC3E}">
        <p14:creationId xmlns:p14="http://schemas.microsoft.com/office/powerpoint/2010/main" val="2956991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48CB42-8E3C-DE44-8B0A-F35544EA6AC1}"/>
              </a:ext>
            </a:extLst>
          </p:cNvPr>
          <p:cNvSpPr>
            <a:spLocks noGrp="1"/>
          </p:cNvSpPr>
          <p:nvPr>
            <p:ph type="title"/>
          </p:nvPr>
        </p:nvSpPr>
        <p:spPr>
          <a:xfrm>
            <a:off x="1365738" y="693799"/>
            <a:ext cx="10515600" cy="1325563"/>
          </a:xfrm>
        </p:spPr>
        <p:txBody>
          <a:bodyPr>
            <a:normAutofit/>
          </a:bodyPr>
          <a:lstStyle/>
          <a:p>
            <a:pPr algn="ctr"/>
            <a:r>
              <a:rPr lang="fr-FR" b="1" dirty="0">
                <a:solidFill>
                  <a:srgbClr val="002060"/>
                </a:solidFill>
                <a:latin typeface="+mn-lt"/>
              </a:rPr>
              <a:t>Les enseignements de spécialité, </a:t>
            </a:r>
            <a:br>
              <a:rPr lang="fr-FR" b="1" dirty="0">
                <a:solidFill>
                  <a:srgbClr val="002060"/>
                </a:solidFill>
                <a:latin typeface="+mn-lt"/>
              </a:rPr>
            </a:br>
            <a:r>
              <a:rPr lang="fr-FR" b="1" dirty="0">
                <a:solidFill>
                  <a:srgbClr val="002060"/>
                </a:solidFill>
                <a:latin typeface="+mn-lt"/>
              </a:rPr>
              <a:t>une volonté dans la réforme du lycée pour :</a:t>
            </a:r>
          </a:p>
        </p:txBody>
      </p:sp>
      <p:sp>
        <p:nvSpPr>
          <p:cNvPr id="3" name="Espace réservé du contenu 2">
            <a:extLst>
              <a:ext uri="{FF2B5EF4-FFF2-40B4-BE49-F238E27FC236}">
                <a16:creationId xmlns:a16="http://schemas.microsoft.com/office/drawing/2014/main" id="{B8C9A3D0-5EFB-1F4F-95E4-D31F278B9373}"/>
              </a:ext>
            </a:extLst>
          </p:cNvPr>
          <p:cNvSpPr>
            <a:spLocks noGrp="1"/>
          </p:cNvSpPr>
          <p:nvPr>
            <p:ph idx="1"/>
          </p:nvPr>
        </p:nvSpPr>
        <p:spPr>
          <a:xfrm>
            <a:off x="1172307" y="2370748"/>
            <a:ext cx="10515600" cy="3643190"/>
          </a:xfrm>
        </p:spPr>
        <p:txBody>
          <a:bodyPr>
            <a:normAutofit fontScale="77500" lnSpcReduction="20000"/>
          </a:bodyPr>
          <a:lstStyle/>
          <a:p>
            <a:r>
              <a:rPr lang="fr-FR" sz="3600" dirty="0"/>
              <a:t>sortir d’une prédétermination des séries ;</a:t>
            </a:r>
          </a:p>
          <a:p>
            <a:r>
              <a:rPr lang="fr-FR" sz="3600" dirty="0"/>
              <a:t>donner la possibilité aux élèves d’élargir leurs connaissances et compétences dans les domaines qu’ils auront choisis  ; </a:t>
            </a:r>
          </a:p>
          <a:p>
            <a:r>
              <a:rPr lang="fr-FR" sz="3600" dirty="0"/>
              <a:t>contribuer au choix de la poursuite d’étude et à la réussite dans le supérieur;</a:t>
            </a:r>
          </a:p>
          <a:p>
            <a:r>
              <a:rPr lang="fr-FR" sz="3600" dirty="0"/>
              <a:t>travailler différemment pour préparer les élèves à réussir dans le supérieur </a:t>
            </a:r>
          </a:p>
          <a:p>
            <a:pPr marL="0" indent="0">
              <a:buNone/>
            </a:pPr>
            <a:r>
              <a:rPr lang="fr-FR" sz="3600" dirty="0"/>
              <a:t>ex: </a:t>
            </a:r>
            <a:r>
              <a:rPr lang="fr-FR" sz="3600" b="1" dirty="0"/>
              <a:t>réduire les questions téléguidées sur ensemble documentaire (type double page de manuel) pour développer autonomie, posture critique et réflexion (plan de travail, recherches au CDI…)</a:t>
            </a:r>
            <a:endParaRPr lang="fr-FR" sz="3600" dirty="0"/>
          </a:p>
          <a:p>
            <a:pPr marL="0" indent="0">
              <a:buNone/>
            </a:pPr>
            <a:endParaRPr lang="fr-FR" sz="3300" dirty="0"/>
          </a:p>
        </p:txBody>
      </p:sp>
      <p:sp>
        <p:nvSpPr>
          <p:cNvPr id="4" name="Rectangle à coins arrondis 3"/>
          <p:cNvSpPr/>
          <p:nvPr/>
        </p:nvSpPr>
        <p:spPr>
          <a:xfrm rot="19951884">
            <a:off x="143607" y="627870"/>
            <a:ext cx="2057400" cy="62346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t>RAPPEL</a:t>
            </a:r>
          </a:p>
        </p:txBody>
      </p:sp>
    </p:spTree>
    <p:extLst>
      <p:ext uri="{BB962C8B-B14F-4D97-AF65-F5344CB8AC3E}">
        <p14:creationId xmlns:p14="http://schemas.microsoft.com/office/powerpoint/2010/main" val="3992120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10948" y="236739"/>
            <a:ext cx="5943599" cy="3270732"/>
          </a:xfrm>
        </p:spPr>
        <p:txBody>
          <a:bodyPr>
            <a:normAutofit/>
          </a:bodyPr>
          <a:lstStyle/>
          <a:p>
            <a:pPr marL="0" indent="0">
              <a:buNone/>
            </a:pPr>
            <a:r>
              <a:rPr lang="fr-FR" sz="2400" dirty="0"/>
              <a:t>Donner aux élèves des </a:t>
            </a:r>
            <a:r>
              <a:rPr lang="fr-FR" sz="2400" b="1" dirty="0"/>
              <a:t>clés de compréhension du monde passé et contemporain</a:t>
            </a:r>
            <a:r>
              <a:rPr lang="fr-FR" sz="2400" dirty="0"/>
              <a:t> sur le plan des </a:t>
            </a:r>
            <a:r>
              <a:rPr lang="fr-FR" sz="2400" b="1" dirty="0"/>
              <a:t>relations sociales, politiques, économiques et culturelles</a:t>
            </a:r>
          </a:p>
          <a:p>
            <a:pPr marL="0" indent="0">
              <a:buNone/>
            </a:pPr>
            <a:r>
              <a:rPr lang="fr-FR" sz="2400" b="1" dirty="0">
                <a:sym typeface="Wingdings" panose="05000000000000000000" pitchFamily="2" charset="2"/>
              </a:rPr>
              <a:t>    </a:t>
            </a:r>
            <a:r>
              <a:rPr lang="fr-FR" sz="2400" dirty="0">
                <a:sym typeface="Wingdings" panose="05000000000000000000" pitchFamily="2" charset="2"/>
              </a:rPr>
              <a:t> </a:t>
            </a:r>
            <a:r>
              <a:rPr lang="fr-FR" sz="2400" b="1" dirty="0">
                <a:sym typeface="Wingdings" panose="05000000000000000000" pitchFamily="2" charset="2"/>
              </a:rPr>
              <a:t>Approche convergente historique et géographique </a:t>
            </a:r>
            <a:r>
              <a:rPr lang="fr-FR" sz="2400" dirty="0">
                <a:sym typeface="Wingdings" panose="05000000000000000000" pitchFamily="2" charset="2"/>
              </a:rPr>
              <a:t>sur situations événements et contextes étudiés</a:t>
            </a:r>
            <a:endParaRPr lang="fr-FR" sz="2400" dirty="0"/>
          </a:p>
        </p:txBody>
      </p:sp>
      <p:sp>
        <p:nvSpPr>
          <p:cNvPr id="4" name="Ellipse 3"/>
          <p:cNvSpPr/>
          <p:nvPr/>
        </p:nvSpPr>
        <p:spPr>
          <a:xfrm>
            <a:off x="9934517" y="491258"/>
            <a:ext cx="2173819" cy="56098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Ouverture sur objets peu explorés dans scolarité</a:t>
            </a:r>
          </a:p>
        </p:txBody>
      </p:sp>
      <p:sp>
        <p:nvSpPr>
          <p:cNvPr id="5" name="Ellipse 4"/>
          <p:cNvSpPr/>
          <p:nvPr/>
        </p:nvSpPr>
        <p:spPr>
          <a:xfrm>
            <a:off x="-60657" y="1071510"/>
            <a:ext cx="3332284" cy="25849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Approfondissement de l’enseignement commun d’</a:t>
            </a:r>
            <a:r>
              <a:rPr lang="fr-FR" sz="3200" b="1" dirty="0" err="1"/>
              <a:t>Hgéo</a:t>
            </a:r>
            <a:r>
              <a:rPr lang="fr-FR" sz="2000" b="1" dirty="0"/>
              <a:t> de première et terminale</a:t>
            </a:r>
          </a:p>
        </p:txBody>
      </p:sp>
      <p:sp>
        <p:nvSpPr>
          <p:cNvPr id="6" name="ZoneTexte 5"/>
          <p:cNvSpPr txBox="1"/>
          <p:nvPr/>
        </p:nvSpPr>
        <p:spPr>
          <a:xfrm>
            <a:off x="3781582" y="2738356"/>
            <a:ext cx="6399910" cy="3416320"/>
          </a:xfrm>
          <a:prstGeom prst="rect">
            <a:avLst/>
          </a:prstGeom>
          <a:noFill/>
        </p:spPr>
        <p:txBody>
          <a:bodyPr wrap="square" rtlCol="0">
            <a:spAutoFit/>
          </a:bodyPr>
          <a:lstStyle/>
          <a:p>
            <a:r>
              <a:rPr lang="fr-FR" sz="2400" dirty="0"/>
              <a:t>+ </a:t>
            </a:r>
            <a:r>
              <a:rPr lang="fr-FR" sz="2400" b="1" dirty="0"/>
              <a:t>traitement politique </a:t>
            </a:r>
            <a:r>
              <a:rPr lang="fr-FR" sz="2400" dirty="0"/>
              <a:t>aux échelles nationale et internationale de grandes questions à dimension historique</a:t>
            </a:r>
          </a:p>
          <a:p>
            <a:r>
              <a:rPr lang="fr-FR" sz="2400" dirty="0"/>
              <a:t>= traitement de questions politiques observées sur 1 territoire</a:t>
            </a:r>
          </a:p>
          <a:p>
            <a:r>
              <a:rPr lang="fr-FR" sz="2400" dirty="0"/>
              <a:t>= intérêt accordé aux </a:t>
            </a:r>
            <a:r>
              <a:rPr lang="fr-FR" sz="2400" b="1" dirty="0"/>
              <a:t>relations internationales</a:t>
            </a:r>
          </a:p>
          <a:p>
            <a:r>
              <a:rPr lang="fr-FR" sz="2400" dirty="0"/>
              <a:t>= étude de l’histoire et des caractéristiques </a:t>
            </a:r>
            <a:r>
              <a:rPr lang="fr-FR" sz="2400" b="1" dirty="0"/>
              <a:t>d’institutions supranationales </a:t>
            </a:r>
            <a:r>
              <a:rPr lang="fr-FR" sz="2400" dirty="0"/>
              <a:t>telles que l’UE et l’ONU</a:t>
            </a:r>
          </a:p>
        </p:txBody>
      </p:sp>
      <p:sp>
        <p:nvSpPr>
          <p:cNvPr id="2" name="Rectangle 1"/>
          <p:cNvSpPr/>
          <p:nvPr/>
        </p:nvSpPr>
        <p:spPr>
          <a:xfrm>
            <a:off x="3816899" y="5791319"/>
            <a:ext cx="5802329" cy="868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Place centrale à la </a:t>
            </a:r>
            <a:r>
              <a:rPr lang="fr-FR" sz="2400" b="1" dirty="0">
                <a:solidFill>
                  <a:schemeClr val="tx1"/>
                </a:solidFill>
              </a:rPr>
              <a:t>géopolitique</a:t>
            </a:r>
          </a:p>
        </p:txBody>
      </p:sp>
      <p:sp>
        <p:nvSpPr>
          <p:cNvPr id="7" name="Ellipse 6"/>
          <p:cNvSpPr/>
          <p:nvPr/>
        </p:nvSpPr>
        <p:spPr>
          <a:xfrm>
            <a:off x="378101" y="4148716"/>
            <a:ext cx="2563546" cy="23203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Articulation souple et cohérente avec programme de spé </a:t>
            </a:r>
            <a:r>
              <a:rPr lang="fr-FR" sz="2800" b="1" dirty="0"/>
              <a:t>SES</a:t>
            </a:r>
          </a:p>
        </p:txBody>
      </p:sp>
      <p:sp>
        <p:nvSpPr>
          <p:cNvPr id="8" name="Double flèche horizontale 7"/>
          <p:cNvSpPr/>
          <p:nvPr/>
        </p:nvSpPr>
        <p:spPr>
          <a:xfrm>
            <a:off x="2586469" y="1859940"/>
            <a:ext cx="1216152" cy="484632"/>
          </a:xfrm>
          <a:prstGeom prst="leftRightArrow">
            <a:avLst/>
          </a:prstGeom>
          <a:solidFill>
            <a:srgbClr val="E87C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Double flèche horizontale 8"/>
          <p:cNvSpPr/>
          <p:nvPr/>
        </p:nvSpPr>
        <p:spPr>
          <a:xfrm rot="8980142">
            <a:off x="1917515" y="3716135"/>
            <a:ext cx="2002214" cy="484632"/>
          </a:xfrm>
          <a:prstGeom prst="leftRightArrow">
            <a:avLst/>
          </a:prstGeom>
          <a:solidFill>
            <a:srgbClr val="E87C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Double flèche horizontale 9"/>
          <p:cNvSpPr/>
          <p:nvPr/>
        </p:nvSpPr>
        <p:spPr>
          <a:xfrm>
            <a:off x="9004111" y="2363980"/>
            <a:ext cx="1177381" cy="484632"/>
          </a:xfrm>
          <a:prstGeom prst="leftRightArrow">
            <a:avLst/>
          </a:prstGeom>
          <a:solidFill>
            <a:srgbClr val="E87C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à coins arrondis 10"/>
          <p:cNvSpPr/>
          <p:nvPr/>
        </p:nvSpPr>
        <p:spPr>
          <a:xfrm rot="20823898">
            <a:off x="49194" y="283605"/>
            <a:ext cx="1622457" cy="62346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t>RAPPEL</a:t>
            </a:r>
          </a:p>
        </p:txBody>
      </p:sp>
      <p:sp>
        <p:nvSpPr>
          <p:cNvPr id="12" name="ZoneTexte 11"/>
          <p:cNvSpPr txBox="1"/>
          <p:nvPr/>
        </p:nvSpPr>
        <p:spPr>
          <a:xfrm>
            <a:off x="2089408" y="109483"/>
            <a:ext cx="1831376" cy="584775"/>
          </a:xfrm>
          <a:prstGeom prst="rect">
            <a:avLst/>
          </a:prstGeom>
          <a:noFill/>
        </p:spPr>
        <p:txBody>
          <a:bodyPr wrap="square" rtlCol="0">
            <a:spAutoFit/>
          </a:bodyPr>
          <a:lstStyle/>
          <a:p>
            <a:r>
              <a:rPr lang="fr-FR" sz="3200" b="1" dirty="0">
                <a:solidFill>
                  <a:srgbClr val="002060"/>
                </a:solidFill>
              </a:rPr>
              <a:t>HGGSP:</a:t>
            </a:r>
          </a:p>
        </p:txBody>
      </p:sp>
    </p:spTree>
    <p:extLst>
      <p:ext uri="{BB962C8B-B14F-4D97-AF65-F5344CB8AC3E}">
        <p14:creationId xmlns:p14="http://schemas.microsoft.com/office/powerpoint/2010/main" val="22566886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6"/>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00.xml><?xml version="1.0" encoding="utf-8"?>
<p:tagLst xmlns:a="http://schemas.openxmlformats.org/drawingml/2006/main" xmlns:r="http://schemas.openxmlformats.org/officeDocument/2006/relationships" xmlns:p="http://schemas.openxmlformats.org/presentationml/2006/main">
  <p:tag name="NUM" val="10"/>
</p:tagLst>
</file>

<file path=ppt/tags/tag101.xml><?xml version="1.0" encoding="utf-8"?>
<p:tagLst xmlns:a="http://schemas.openxmlformats.org/drawingml/2006/main" xmlns:r="http://schemas.openxmlformats.org/officeDocument/2006/relationships" xmlns:p="http://schemas.openxmlformats.org/presentationml/2006/main">
  <p:tag name="NUM" val="11"/>
</p:tagLst>
</file>

<file path=ppt/tags/tag102.xml><?xml version="1.0" encoding="utf-8"?>
<p:tagLst xmlns:a="http://schemas.openxmlformats.org/drawingml/2006/main" xmlns:r="http://schemas.openxmlformats.org/officeDocument/2006/relationships" xmlns:p="http://schemas.openxmlformats.org/presentationml/2006/main">
  <p:tag name="NUM" val="4"/>
</p:tagLst>
</file>

<file path=ppt/tags/tag103.xml><?xml version="1.0" encoding="utf-8"?>
<p:tagLst xmlns:a="http://schemas.openxmlformats.org/drawingml/2006/main" xmlns:r="http://schemas.openxmlformats.org/officeDocument/2006/relationships" xmlns:p="http://schemas.openxmlformats.org/presentationml/2006/main">
  <p:tag name="NUM" val="7"/>
</p:tagLst>
</file>

<file path=ppt/tags/tag104.xml><?xml version="1.0" encoding="utf-8"?>
<p:tagLst xmlns:a="http://schemas.openxmlformats.org/drawingml/2006/main" xmlns:r="http://schemas.openxmlformats.org/officeDocument/2006/relationships" xmlns:p="http://schemas.openxmlformats.org/presentationml/2006/main">
  <p:tag name="NUM" val="6"/>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5"/>
</p:tagLst>
</file>

<file path=ppt/tags/tag107.xml><?xml version="1.0" encoding="utf-8"?>
<p:tagLst xmlns:a="http://schemas.openxmlformats.org/drawingml/2006/main" xmlns:r="http://schemas.openxmlformats.org/officeDocument/2006/relationships" xmlns:p="http://schemas.openxmlformats.org/presentationml/2006/main">
  <p:tag name="NUM" val="10"/>
</p:tagLst>
</file>

<file path=ppt/tags/tag108.xml><?xml version="1.0" encoding="utf-8"?>
<p:tagLst xmlns:a="http://schemas.openxmlformats.org/drawingml/2006/main" xmlns:r="http://schemas.openxmlformats.org/officeDocument/2006/relationships" xmlns:p="http://schemas.openxmlformats.org/presentationml/2006/main">
  <p:tag name="NUM" val="11"/>
</p:tagLst>
</file>

<file path=ppt/tags/tag109.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10"/>
</p:tagLst>
</file>

<file path=ppt/tags/tag110.xml><?xml version="1.0" encoding="utf-8"?>
<p:tagLst xmlns:a="http://schemas.openxmlformats.org/drawingml/2006/main" xmlns:r="http://schemas.openxmlformats.org/officeDocument/2006/relationships" xmlns:p="http://schemas.openxmlformats.org/presentationml/2006/main">
  <p:tag name="NUM" val="7"/>
</p:tagLst>
</file>

<file path=ppt/tags/tag111.xml><?xml version="1.0" encoding="utf-8"?>
<p:tagLst xmlns:a="http://schemas.openxmlformats.org/drawingml/2006/main" xmlns:r="http://schemas.openxmlformats.org/officeDocument/2006/relationships" xmlns:p="http://schemas.openxmlformats.org/presentationml/2006/main">
  <p:tag name="NUM" val="6"/>
</p:tagLst>
</file>

<file path=ppt/tags/tag112.xml><?xml version="1.0" encoding="utf-8"?>
<p:tagLst xmlns:a="http://schemas.openxmlformats.org/drawingml/2006/main" xmlns:r="http://schemas.openxmlformats.org/officeDocument/2006/relationships" xmlns:p="http://schemas.openxmlformats.org/presentationml/2006/main">
  <p:tag name="NUM" val="3"/>
</p:tagLst>
</file>

<file path=ppt/tags/tag113.xml><?xml version="1.0" encoding="utf-8"?>
<p:tagLst xmlns:a="http://schemas.openxmlformats.org/drawingml/2006/main" xmlns:r="http://schemas.openxmlformats.org/officeDocument/2006/relationships" xmlns:p="http://schemas.openxmlformats.org/presentationml/2006/main">
  <p:tag name="NUM" val="5"/>
</p:tagLst>
</file>

<file path=ppt/tags/tag114.xml><?xml version="1.0" encoding="utf-8"?>
<p:tagLst xmlns:a="http://schemas.openxmlformats.org/drawingml/2006/main" xmlns:r="http://schemas.openxmlformats.org/officeDocument/2006/relationships" xmlns:p="http://schemas.openxmlformats.org/presentationml/2006/main">
  <p:tag name="NUM" val="10"/>
</p:tagLst>
</file>

<file path=ppt/tags/tag115.xml><?xml version="1.0" encoding="utf-8"?>
<p:tagLst xmlns:a="http://schemas.openxmlformats.org/drawingml/2006/main" xmlns:r="http://schemas.openxmlformats.org/officeDocument/2006/relationships" xmlns:p="http://schemas.openxmlformats.org/presentationml/2006/main">
  <p:tag name="NUM" val="11"/>
</p:tagLst>
</file>

<file path=ppt/tags/tag116.xml><?xml version="1.0" encoding="utf-8"?>
<p:tagLst xmlns:a="http://schemas.openxmlformats.org/drawingml/2006/main" xmlns:r="http://schemas.openxmlformats.org/officeDocument/2006/relationships" xmlns:p="http://schemas.openxmlformats.org/presentationml/2006/main">
  <p:tag name="NUM" val="4"/>
</p:tagLst>
</file>

<file path=ppt/tags/tag117.xml><?xml version="1.0" encoding="utf-8"?>
<p:tagLst xmlns:a="http://schemas.openxmlformats.org/drawingml/2006/main" xmlns:r="http://schemas.openxmlformats.org/officeDocument/2006/relationships" xmlns:p="http://schemas.openxmlformats.org/presentationml/2006/main">
  <p:tag name="NUM" val="7"/>
</p:tagLst>
</file>

<file path=ppt/tags/tag118.xml><?xml version="1.0" encoding="utf-8"?>
<p:tagLst xmlns:a="http://schemas.openxmlformats.org/drawingml/2006/main" xmlns:r="http://schemas.openxmlformats.org/officeDocument/2006/relationships" xmlns:p="http://schemas.openxmlformats.org/presentationml/2006/main">
  <p:tag name="NUM" val="6"/>
</p:tagLst>
</file>

<file path=ppt/tags/tag119.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11"/>
</p:tagLst>
</file>

<file path=ppt/tags/tag120.xml><?xml version="1.0" encoding="utf-8"?>
<p:tagLst xmlns:a="http://schemas.openxmlformats.org/drawingml/2006/main" xmlns:r="http://schemas.openxmlformats.org/officeDocument/2006/relationships" xmlns:p="http://schemas.openxmlformats.org/presentationml/2006/main">
  <p:tag name="NUM" val="5"/>
</p:tagLst>
</file>

<file path=ppt/tags/tag121.xml><?xml version="1.0" encoding="utf-8"?>
<p:tagLst xmlns:a="http://schemas.openxmlformats.org/drawingml/2006/main" xmlns:r="http://schemas.openxmlformats.org/officeDocument/2006/relationships" xmlns:p="http://schemas.openxmlformats.org/presentationml/2006/main">
  <p:tag name="NUM" val="10"/>
</p:tagLst>
</file>

<file path=ppt/tags/tag122.xml><?xml version="1.0" encoding="utf-8"?>
<p:tagLst xmlns:a="http://schemas.openxmlformats.org/drawingml/2006/main" xmlns:r="http://schemas.openxmlformats.org/officeDocument/2006/relationships" xmlns:p="http://schemas.openxmlformats.org/presentationml/2006/main">
  <p:tag name="NUM" val="11"/>
</p:tagLst>
</file>

<file path=ppt/tags/tag123.xml><?xml version="1.0" encoding="utf-8"?>
<p:tagLst xmlns:a="http://schemas.openxmlformats.org/drawingml/2006/main" xmlns:r="http://schemas.openxmlformats.org/officeDocument/2006/relationships" xmlns:p="http://schemas.openxmlformats.org/presentationml/2006/main">
  <p:tag name="NUM" val="4"/>
</p:tagLst>
</file>

<file path=ppt/tags/tag124.xml><?xml version="1.0" encoding="utf-8"?>
<p:tagLst xmlns:a="http://schemas.openxmlformats.org/drawingml/2006/main" xmlns:r="http://schemas.openxmlformats.org/officeDocument/2006/relationships" xmlns:p="http://schemas.openxmlformats.org/presentationml/2006/main">
  <p:tag name="NUM" val="7"/>
</p:tagLst>
</file>

<file path=ppt/tags/tag125.xml><?xml version="1.0" encoding="utf-8"?>
<p:tagLst xmlns:a="http://schemas.openxmlformats.org/drawingml/2006/main" xmlns:r="http://schemas.openxmlformats.org/officeDocument/2006/relationships" xmlns:p="http://schemas.openxmlformats.org/presentationml/2006/main">
  <p:tag name="NUM" val="6"/>
</p:tagLst>
</file>

<file path=ppt/tags/tag126.xml><?xml version="1.0" encoding="utf-8"?>
<p:tagLst xmlns:a="http://schemas.openxmlformats.org/drawingml/2006/main" xmlns:r="http://schemas.openxmlformats.org/officeDocument/2006/relationships" xmlns:p="http://schemas.openxmlformats.org/presentationml/2006/main">
  <p:tag name="NUM" val="3"/>
</p:tagLst>
</file>

<file path=ppt/tags/tag127.xml><?xml version="1.0" encoding="utf-8"?>
<p:tagLst xmlns:a="http://schemas.openxmlformats.org/drawingml/2006/main" xmlns:r="http://schemas.openxmlformats.org/officeDocument/2006/relationships" xmlns:p="http://schemas.openxmlformats.org/presentationml/2006/main">
  <p:tag name="NUM" val="5"/>
</p:tagLst>
</file>

<file path=ppt/tags/tag128.xml><?xml version="1.0" encoding="utf-8"?>
<p:tagLst xmlns:a="http://schemas.openxmlformats.org/drawingml/2006/main" xmlns:r="http://schemas.openxmlformats.org/officeDocument/2006/relationships" xmlns:p="http://schemas.openxmlformats.org/presentationml/2006/main">
  <p:tag name="NUM" val="10"/>
</p:tagLst>
</file>

<file path=ppt/tags/tag129.xml><?xml version="1.0" encoding="utf-8"?>
<p:tagLst xmlns:a="http://schemas.openxmlformats.org/drawingml/2006/main" xmlns:r="http://schemas.openxmlformats.org/officeDocument/2006/relationships" xmlns:p="http://schemas.openxmlformats.org/presentationml/2006/main">
  <p:tag name="NUM" val="11"/>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30.xml><?xml version="1.0" encoding="utf-8"?>
<p:tagLst xmlns:a="http://schemas.openxmlformats.org/drawingml/2006/main" xmlns:r="http://schemas.openxmlformats.org/officeDocument/2006/relationships" xmlns:p="http://schemas.openxmlformats.org/presentationml/2006/main">
  <p:tag name="NUM" val="4"/>
</p:tagLst>
</file>

<file path=ppt/tags/tag131.xml><?xml version="1.0" encoding="utf-8"?>
<p:tagLst xmlns:a="http://schemas.openxmlformats.org/drawingml/2006/main" xmlns:r="http://schemas.openxmlformats.org/officeDocument/2006/relationships" xmlns:p="http://schemas.openxmlformats.org/presentationml/2006/main">
  <p:tag name="NUM" val="7"/>
</p:tagLst>
</file>

<file path=ppt/tags/tag14.xml><?xml version="1.0" encoding="utf-8"?>
<p:tagLst xmlns:a="http://schemas.openxmlformats.org/drawingml/2006/main" xmlns:r="http://schemas.openxmlformats.org/officeDocument/2006/relationships" xmlns:p="http://schemas.openxmlformats.org/presentationml/2006/main">
  <p:tag name="NUM" val="7"/>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20.xml><?xml version="1.0" encoding="utf-8"?>
<p:tagLst xmlns:a="http://schemas.openxmlformats.org/drawingml/2006/main" xmlns:r="http://schemas.openxmlformats.org/officeDocument/2006/relationships" xmlns:p="http://schemas.openxmlformats.org/presentationml/2006/main">
  <p:tag name="NUM" val="5"/>
</p:tagLst>
</file>

<file path=ppt/tags/tag21.xml><?xml version="1.0" encoding="utf-8"?>
<p:tagLst xmlns:a="http://schemas.openxmlformats.org/drawingml/2006/main" xmlns:r="http://schemas.openxmlformats.org/officeDocument/2006/relationships" xmlns:p="http://schemas.openxmlformats.org/presentationml/2006/main">
  <p:tag name="NUM" val="10"/>
</p:tagLst>
</file>

<file path=ppt/tags/tag22.xml><?xml version="1.0" encoding="utf-8"?>
<p:tagLst xmlns:a="http://schemas.openxmlformats.org/drawingml/2006/main" xmlns:r="http://schemas.openxmlformats.org/officeDocument/2006/relationships" xmlns:p="http://schemas.openxmlformats.org/presentationml/2006/main">
  <p:tag name="NUM" val="11"/>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7"/>
</p:tagLst>
</file>

<file path=ppt/tags/tag25.xml><?xml version="1.0" encoding="utf-8"?>
<p:tagLst xmlns:a="http://schemas.openxmlformats.org/drawingml/2006/main" xmlns:r="http://schemas.openxmlformats.org/officeDocument/2006/relationships" xmlns:p="http://schemas.openxmlformats.org/presentationml/2006/main">
  <p:tag name="NUM" val="6"/>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10"/>
</p:tagLst>
</file>

<file path=ppt/tags/tag29.xml><?xml version="1.0" encoding="utf-8"?>
<p:tagLst xmlns:a="http://schemas.openxmlformats.org/drawingml/2006/main" xmlns:r="http://schemas.openxmlformats.org/officeDocument/2006/relationships" xmlns:p="http://schemas.openxmlformats.org/presentationml/2006/main">
  <p:tag name="NUM" val="11"/>
</p:tagLst>
</file>

<file path=ppt/tags/tag3.xml><?xml version="1.0" encoding="utf-8"?>
<p:tagLst xmlns:a="http://schemas.openxmlformats.org/drawingml/2006/main" xmlns:r="http://schemas.openxmlformats.org/officeDocument/2006/relationships" xmlns:p="http://schemas.openxmlformats.org/presentationml/2006/main">
  <p:tag name="NUM" val="5"/>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7"/>
</p:tagLst>
</file>

<file path=ppt/tags/tag32.xml><?xml version="1.0" encoding="utf-8"?>
<p:tagLst xmlns:a="http://schemas.openxmlformats.org/drawingml/2006/main" xmlns:r="http://schemas.openxmlformats.org/officeDocument/2006/relationships" xmlns:p="http://schemas.openxmlformats.org/presentationml/2006/main">
  <p:tag name="NUM" val="7"/>
</p:tagLst>
</file>

<file path=ppt/tags/tag33.xml><?xml version="1.0" encoding="utf-8"?>
<p:tagLst xmlns:a="http://schemas.openxmlformats.org/drawingml/2006/main" xmlns:r="http://schemas.openxmlformats.org/officeDocument/2006/relationships" xmlns:p="http://schemas.openxmlformats.org/presentationml/2006/main">
  <p:tag name="NUM" val="10"/>
</p:tagLst>
</file>

<file path=ppt/tags/tag34.xml><?xml version="1.0" encoding="utf-8"?>
<p:tagLst xmlns:a="http://schemas.openxmlformats.org/drawingml/2006/main" xmlns:r="http://schemas.openxmlformats.org/officeDocument/2006/relationships" xmlns:p="http://schemas.openxmlformats.org/presentationml/2006/main">
  <p:tag name="NUM" val="13"/>
</p:tagLst>
</file>

<file path=ppt/tags/tag35.xml><?xml version="1.0" encoding="utf-8"?>
<p:tagLst xmlns:a="http://schemas.openxmlformats.org/drawingml/2006/main" xmlns:r="http://schemas.openxmlformats.org/officeDocument/2006/relationships" xmlns:p="http://schemas.openxmlformats.org/presentationml/2006/main">
  <p:tag name="NUM" val="14"/>
</p:tagLst>
</file>

<file path=ppt/tags/tag36.xml><?xml version="1.0" encoding="utf-8"?>
<p:tagLst xmlns:a="http://schemas.openxmlformats.org/drawingml/2006/main" xmlns:r="http://schemas.openxmlformats.org/officeDocument/2006/relationships" xmlns:p="http://schemas.openxmlformats.org/presentationml/2006/main">
  <p:tag name="NUM" val="15"/>
</p:tagLst>
</file>

<file path=ppt/tags/tag37.xml><?xml version="1.0" encoding="utf-8"?>
<p:tagLst xmlns:a="http://schemas.openxmlformats.org/drawingml/2006/main" xmlns:r="http://schemas.openxmlformats.org/officeDocument/2006/relationships" xmlns:p="http://schemas.openxmlformats.org/presentationml/2006/main">
  <p:tag name="NUM" val="16"/>
</p:tagLst>
</file>

<file path=ppt/tags/tag38.xml><?xml version="1.0" encoding="utf-8"?>
<p:tagLst xmlns:a="http://schemas.openxmlformats.org/drawingml/2006/main" xmlns:r="http://schemas.openxmlformats.org/officeDocument/2006/relationships" xmlns:p="http://schemas.openxmlformats.org/presentationml/2006/main">
  <p:tag name="NUM" val="17"/>
</p:tagLst>
</file>

<file path=ppt/tags/tag39.xml><?xml version="1.0" encoding="utf-8"?>
<p:tagLst xmlns:a="http://schemas.openxmlformats.org/drawingml/2006/main" xmlns:r="http://schemas.openxmlformats.org/officeDocument/2006/relationships" xmlns:p="http://schemas.openxmlformats.org/presentationml/2006/main">
  <p:tag name="NUM" val="7"/>
</p:tagLst>
</file>

<file path=ppt/tags/tag4.xml><?xml version="1.0" encoding="utf-8"?>
<p:tagLst xmlns:a="http://schemas.openxmlformats.org/drawingml/2006/main" xmlns:r="http://schemas.openxmlformats.org/officeDocument/2006/relationships" xmlns:p="http://schemas.openxmlformats.org/presentationml/2006/main">
  <p:tag name="NUM" val="10"/>
</p:tagLst>
</file>

<file path=ppt/tags/tag40.xml><?xml version="1.0" encoding="utf-8"?>
<p:tagLst xmlns:a="http://schemas.openxmlformats.org/drawingml/2006/main" xmlns:r="http://schemas.openxmlformats.org/officeDocument/2006/relationships" xmlns:p="http://schemas.openxmlformats.org/presentationml/2006/main">
  <p:tag name="NUM" val="16"/>
</p:tagLst>
</file>

<file path=ppt/tags/tag41.xml><?xml version="1.0" encoding="utf-8"?>
<p:tagLst xmlns:a="http://schemas.openxmlformats.org/drawingml/2006/main" xmlns:r="http://schemas.openxmlformats.org/officeDocument/2006/relationships" xmlns:p="http://schemas.openxmlformats.org/presentationml/2006/main">
  <p:tag name="NUM" val="6"/>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10"/>
</p:tagLst>
</file>

<file path=ppt/tags/tag45.xml><?xml version="1.0" encoding="utf-8"?>
<p:tagLst xmlns:a="http://schemas.openxmlformats.org/drawingml/2006/main" xmlns:r="http://schemas.openxmlformats.org/officeDocument/2006/relationships" xmlns:p="http://schemas.openxmlformats.org/presentationml/2006/main">
  <p:tag name="NUM" val="11"/>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7"/>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11"/>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5"/>
</p:tagLst>
</file>

<file path=ppt/tags/tag52.xml><?xml version="1.0" encoding="utf-8"?>
<p:tagLst xmlns:a="http://schemas.openxmlformats.org/drawingml/2006/main" xmlns:r="http://schemas.openxmlformats.org/officeDocument/2006/relationships" xmlns:p="http://schemas.openxmlformats.org/presentationml/2006/main">
  <p:tag name="NUM" val="6"/>
</p:tagLst>
</file>

<file path=ppt/tags/tag53.xml><?xml version="1.0" encoding="utf-8"?>
<p:tagLst xmlns:a="http://schemas.openxmlformats.org/drawingml/2006/main" xmlns:r="http://schemas.openxmlformats.org/officeDocument/2006/relationships" xmlns:p="http://schemas.openxmlformats.org/presentationml/2006/main">
  <p:tag name="NUM" val="8"/>
</p:tagLst>
</file>

<file path=ppt/tags/tag54.xml><?xml version="1.0" encoding="utf-8"?>
<p:tagLst xmlns:a="http://schemas.openxmlformats.org/drawingml/2006/main" xmlns:r="http://schemas.openxmlformats.org/officeDocument/2006/relationships" xmlns:p="http://schemas.openxmlformats.org/presentationml/2006/main">
  <p:tag name="NUM" val="9"/>
</p:tagLst>
</file>

<file path=ppt/tags/tag55.xml><?xml version="1.0" encoding="utf-8"?>
<p:tagLst xmlns:a="http://schemas.openxmlformats.org/drawingml/2006/main" xmlns:r="http://schemas.openxmlformats.org/officeDocument/2006/relationships" xmlns:p="http://schemas.openxmlformats.org/presentationml/2006/main">
  <p:tag name="NUM" val="6"/>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5"/>
</p:tagLst>
</file>

<file path=ppt/tags/tag58.xml><?xml version="1.0" encoding="utf-8"?>
<p:tagLst xmlns:a="http://schemas.openxmlformats.org/drawingml/2006/main" xmlns:r="http://schemas.openxmlformats.org/officeDocument/2006/relationships" xmlns:p="http://schemas.openxmlformats.org/presentationml/2006/main">
  <p:tag name="NUM" val="10"/>
</p:tagLst>
</file>

<file path=ppt/tags/tag59.xml><?xml version="1.0" encoding="utf-8"?>
<p:tagLst xmlns:a="http://schemas.openxmlformats.org/drawingml/2006/main" xmlns:r="http://schemas.openxmlformats.org/officeDocument/2006/relationships" xmlns:p="http://schemas.openxmlformats.org/presentationml/2006/main">
  <p:tag name="NUM" val="11"/>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7"/>
</p:tagLst>
</file>

<file path=ppt/tags/tag62.xml><?xml version="1.0" encoding="utf-8"?>
<p:tagLst xmlns:a="http://schemas.openxmlformats.org/drawingml/2006/main" xmlns:r="http://schemas.openxmlformats.org/officeDocument/2006/relationships" xmlns:p="http://schemas.openxmlformats.org/presentationml/2006/main">
  <p:tag name="NUM" val="6"/>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5"/>
</p:tagLst>
</file>

<file path=ppt/tags/tag65.xml><?xml version="1.0" encoding="utf-8"?>
<p:tagLst xmlns:a="http://schemas.openxmlformats.org/drawingml/2006/main" xmlns:r="http://schemas.openxmlformats.org/officeDocument/2006/relationships" xmlns:p="http://schemas.openxmlformats.org/presentationml/2006/main">
  <p:tag name="NUM" val="10"/>
</p:tagLst>
</file>

<file path=ppt/tags/tag66.xml><?xml version="1.0" encoding="utf-8"?>
<p:tagLst xmlns:a="http://schemas.openxmlformats.org/drawingml/2006/main" xmlns:r="http://schemas.openxmlformats.org/officeDocument/2006/relationships" xmlns:p="http://schemas.openxmlformats.org/presentationml/2006/main">
  <p:tag name="NUM" val="11"/>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7"/>
</p:tagLst>
</file>

<file path=ppt/tags/tag69.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5"/>
</p:tagLst>
</file>

<file path=ppt/tags/tag72.xml><?xml version="1.0" encoding="utf-8"?>
<p:tagLst xmlns:a="http://schemas.openxmlformats.org/drawingml/2006/main" xmlns:r="http://schemas.openxmlformats.org/officeDocument/2006/relationships" xmlns:p="http://schemas.openxmlformats.org/presentationml/2006/main">
  <p:tag name="NUM" val="10"/>
</p:tagLst>
</file>

<file path=ppt/tags/tag73.xml><?xml version="1.0" encoding="utf-8"?>
<p:tagLst xmlns:a="http://schemas.openxmlformats.org/drawingml/2006/main" xmlns:r="http://schemas.openxmlformats.org/officeDocument/2006/relationships" xmlns:p="http://schemas.openxmlformats.org/presentationml/2006/main">
  <p:tag name="NUM" val="11"/>
</p:tagLst>
</file>

<file path=ppt/tags/tag74.xml><?xml version="1.0" encoding="utf-8"?>
<p:tagLst xmlns:a="http://schemas.openxmlformats.org/drawingml/2006/main" xmlns:r="http://schemas.openxmlformats.org/officeDocument/2006/relationships" xmlns:p="http://schemas.openxmlformats.org/presentationml/2006/main">
  <p:tag name="NUM" val="4"/>
</p:tagLst>
</file>

<file path=ppt/tags/tag75.xml><?xml version="1.0" encoding="utf-8"?>
<p:tagLst xmlns:a="http://schemas.openxmlformats.org/drawingml/2006/main" xmlns:r="http://schemas.openxmlformats.org/officeDocument/2006/relationships" xmlns:p="http://schemas.openxmlformats.org/presentationml/2006/main">
  <p:tag name="NUM" val="7"/>
</p:tagLst>
</file>

<file path=ppt/tags/tag76.xml><?xml version="1.0" encoding="utf-8"?>
<p:tagLst xmlns:a="http://schemas.openxmlformats.org/drawingml/2006/main" xmlns:r="http://schemas.openxmlformats.org/officeDocument/2006/relationships" xmlns:p="http://schemas.openxmlformats.org/presentationml/2006/main">
  <p:tag name="NUM" val="6"/>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5"/>
</p:tagLst>
</file>

<file path=ppt/tags/tag79.xml><?xml version="1.0" encoding="utf-8"?>
<p:tagLst xmlns:a="http://schemas.openxmlformats.org/drawingml/2006/main" xmlns:r="http://schemas.openxmlformats.org/officeDocument/2006/relationships" xmlns:p="http://schemas.openxmlformats.org/presentationml/2006/main">
  <p:tag name="NUM" val="10"/>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80.xml><?xml version="1.0" encoding="utf-8"?>
<p:tagLst xmlns:a="http://schemas.openxmlformats.org/drawingml/2006/main" xmlns:r="http://schemas.openxmlformats.org/officeDocument/2006/relationships" xmlns:p="http://schemas.openxmlformats.org/presentationml/2006/main">
  <p:tag name="NUM" val="11"/>
</p:tagLst>
</file>

<file path=ppt/tags/tag81.xml><?xml version="1.0" encoding="utf-8"?>
<p:tagLst xmlns:a="http://schemas.openxmlformats.org/drawingml/2006/main" xmlns:r="http://schemas.openxmlformats.org/officeDocument/2006/relationships" xmlns:p="http://schemas.openxmlformats.org/presentationml/2006/main">
  <p:tag name="NUM" val="4"/>
</p:tagLst>
</file>

<file path=ppt/tags/tag82.xml><?xml version="1.0" encoding="utf-8"?>
<p:tagLst xmlns:a="http://schemas.openxmlformats.org/drawingml/2006/main" xmlns:r="http://schemas.openxmlformats.org/officeDocument/2006/relationships" xmlns:p="http://schemas.openxmlformats.org/presentationml/2006/main">
  <p:tag name="NUM" val="7"/>
</p:tagLst>
</file>

<file path=ppt/tags/tag83.xml><?xml version="1.0" encoding="utf-8"?>
<p:tagLst xmlns:a="http://schemas.openxmlformats.org/drawingml/2006/main" xmlns:r="http://schemas.openxmlformats.org/officeDocument/2006/relationships" xmlns:p="http://schemas.openxmlformats.org/presentationml/2006/main">
  <p:tag name="NUM" val="6"/>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5"/>
</p:tagLst>
</file>

<file path=ppt/tags/tag86.xml><?xml version="1.0" encoding="utf-8"?>
<p:tagLst xmlns:a="http://schemas.openxmlformats.org/drawingml/2006/main" xmlns:r="http://schemas.openxmlformats.org/officeDocument/2006/relationships" xmlns:p="http://schemas.openxmlformats.org/presentationml/2006/main">
  <p:tag name="NUM" val="10"/>
</p:tagLst>
</file>

<file path=ppt/tags/tag87.xml><?xml version="1.0" encoding="utf-8"?>
<p:tagLst xmlns:a="http://schemas.openxmlformats.org/drawingml/2006/main" xmlns:r="http://schemas.openxmlformats.org/officeDocument/2006/relationships" xmlns:p="http://schemas.openxmlformats.org/presentationml/2006/main">
  <p:tag name="NUM" val="11"/>
</p:tagLst>
</file>

<file path=ppt/tags/tag88.xml><?xml version="1.0" encoding="utf-8"?>
<p:tagLst xmlns:a="http://schemas.openxmlformats.org/drawingml/2006/main" xmlns:r="http://schemas.openxmlformats.org/officeDocument/2006/relationships" xmlns:p="http://schemas.openxmlformats.org/presentationml/2006/main">
  <p:tag name="NUM" val="4"/>
</p:tagLst>
</file>

<file path=ppt/tags/tag89.xml><?xml version="1.0" encoding="utf-8"?>
<p:tagLst xmlns:a="http://schemas.openxmlformats.org/drawingml/2006/main" xmlns:r="http://schemas.openxmlformats.org/officeDocument/2006/relationships" xmlns:p="http://schemas.openxmlformats.org/presentationml/2006/main">
  <p:tag name="NUM" val="7"/>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6"/>
</p:tagLst>
</file>

<file path=ppt/tags/tag91.xml><?xml version="1.0" encoding="utf-8"?>
<p:tagLst xmlns:a="http://schemas.openxmlformats.org/drawingml/2006/main" xmlns:r="http://schemas.openxmlformats.org/officeDocument/2006/relationships" xmlns:p="http://schemas.openxmlformats.org/presentationml/2006/main">
  <p:tag name="NUM" val="3"/>
</p:tagLst>
</file>

<file path=ppt/tags/tag92.xml><?xml version="1.0" encoding="utf-8"?>
<p:tagLst xmlns:a="http://schemas.openxmlformats.org/drawingml/2006/main" xmlns:r="http://schemas.openxmlformats.org/officeDocument/2006/relationships" xmlns:p="http://schemas.openxmlformats.org/presentationml/2006/main">
  <p:tag name="NUM" val="5"/>
</p:tagLst>
</file>

<file path=ppt/tags/tag93.xml><?xml version="1.0" encoding="utf-8"?>
<p:tagLst xmlns:a="http://schemas.openxmlformats.org/drawingml/2006/main" xmlns:r="http://schemas.openxmlformats.org/officeDocument/2006/relationships" xmlns:p="http://schemas.openxmlformats.org/presentationml/2006/main">
  <p:tag name="NUM" val="10"/>
</p:tagLst>
</file>

<file path=ppt/tags/tag94.xml><?xml version="1.0" encoding="utf-8"?>
<p:tagLst xmlns:a="http://schemas.openxmlformats.org/drawingml/2006/main" xmlns:r="http://schemas.openxmlformats.org/officeDocument/2006/relationships" xmlns:p="http://schemas.openxmlformats.org/presentationml/2006/main">
  <p:tag name="NUM" val="11"/>
</p:tagLst>
</file>

<file path=ppt/tags/tag95.xml><?xml version="1.0" encoding="utf-8"?>
<p:tagLst xmlns:a="http://schemas.openxmlformats.org/drawingml/2006/main" xmlns:r="http://schemas.openxmlformats.org/officeDocument/2006/relationships" xmlns:p="http://schemas.openxmlformats.org/presentationml/2006/main">
  <p:tag name="NUM" val="4"/>
</p:tagLst>
</file>

<file path=ppt/tags/tag96.xml><?xml version="1.0" encoding="utf-8"?>
<p:tagLst xmlns:a="http://schemas.openxmlformats.org/drawingml/2006/main" xmlns:r="http://schemas.openxmlformats.org/officeDocument/2006/relationships" xmlns:p="http://schemas.openxmlformats.org/presentationml/2006/main">
  <p:tag name="NUM" val="7"/>
</p:tagLst>
</file>

<file path=ppt/tags/tag97.xml><?xml version="1.0" encoding="utf-8"?>
<p:tagLst xmlns:a="http://schemas.openxmlformats.org/drawingml/2006/main" xmlns:r="http://schemas.openxmlformats.org/officeDocument/2006/relationships" xmlns:p="http://schemas.openxmlformats.org/presentationml/2006/main">
  <p:tag name="NUM" val="6"/>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2042</TotalTime>
  <Words>5181</Words>
  <Application>Microsoft Macintosh PowerPoint</Application>
  <PresentationFormat>Grand écran</PresentationFormat>
  <Paragraphs>621</Paragraphs>
  <Slides>46</Slides>
  <Notes>29</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46</vt:i4>
      </vt:variant>
    </vt:vector>
  </HeadingPairs>
  <TitlesOfParts>
    <vt:vector size="53" baseType="lpstr">
      <vt:lpstr>Arial</vt:lpstr>
      <vt:lpstr>Arial Italic</vt:lpstr>
      <vt:lpstr>Bahnschrift SemiLight</vt:lpstr>
      <vt:lpstr>Calibri</vt:lpstr>
      <vt:lpstr>Calibri Light</vt:lpstr>
      <vt:lpstr>Helvetica Light</vt:lpstr>
      <vt:lpstr>Thème Office</vt:lpstr>
      <vt:lpstr>Histoire-géographie, géopolitique,  sciences politiques</vt:lpstr>
      <vt:lpstr>Présentation PowerPoint</vt:lpstr>
      <vt:lpstr>En guise d’introduction : </vt:lpstr>
      <vt:lpstr>Un enseignement de spécialité apprécié</vt:lpstr>
      <vt:lpstr>Présentation PowerPoint</vt:lpstr>
      <vt:lpstr>Présentation PowerPoint</vt:lpstr>
      <vt:lpstr>1. Quelques rappels sur l’ES HGGSP</vt:lpstr>
      <vt:lpstr>Les enseignements de spécialité,  une volonté dans la réforme du lycée pour :</vt:lpstr>
      <vt:lpstr>Présentation PowerPoint</vt:lpstr>
      <vt:lpstr>Présentation PowerPoint</vt:lpstr>
      <vt:lpstr>Présentation PowerPoint</vt:lpstr>
      <vt:lpstr>Présentation PowerPoint</vt:lpstr>
      <vt:lpstr>Présentation PowerPoint</vt:lpstr>
      <vt:lpstr>Présentation PowerPoint</vt:lpstr>
      <vt:lpstr>Liberté pédagogique</vt:lpstr>
      <vt:lpstr>2. Progressivité sur le cycle terminal et liens avec d’autres disciplines</vt:lpstr>
      <vt:lpstr>Présentation PowerPoint</vt:lpstr>
      <vt:lpstr>Présentation PowerPoint</vt:lpstr>
      <vt:lpstr>Un cheminement sur le cycle terminal</vt:lpstr>
      <vt:lpstr>Exemples de liens entre programmes HG / HGGSP:</vt:lpstr>
      <vt:lpstr>Exemples de liens entre différentes disciplines en Tale :</vt:lpstr>
      <vt:lpstr>3. Mise en œuvre du programme de terminale: « Analyser les grands enjeux du monde contemporain »  </vt:lpstr>
      <vt:lpstr>Présentation PowerPoint</vt:lpstr>
      <vt:lpstr>Présentation PowerPoint</vt:lpstr>
      <vt:lpstr>Du temps pour - travailler les capacités et méthodes,      - construire les questions du grand oral      - préparer au supérieur</vt:lpstr>
      <vt:lpstr>6 thèmes pour acquérir des clés de compréhension du monde contemporain </vt:lpstr>
      <vt:lpstr>6 thèmes pour acquérir des clés de compréhension du monde contemporain </vt:lpstr>
      <vt:lpstr>6 thèmes pour acquérir des clés de compréhension du monde contemporain </vt:lpstr>
      <vt:lpstr>6 thèmes pour acquérir des clés de compréhension du monde contemporain </vt:lpstr>
      <vt:lpstr>6 thèmes pour acquérir des clés de compréhension du monde contemporain </vt:lpstr>
      <vt:lpstr>6 thèmes pour acquérir des clés de compréhension du monde contemporain </vt:lpstr>
      <vt:lpstr>4. Trois exemples de programmations </vt:lpstr>
      <vt:lpstr>Présentation PowerPoint</vt:lpstr>
      <vt:lpstr>Un cheminement annuel : Acquérir des clés  de compréhension du monde contemporain, créer sa progression sur les contenus</vt:lpstr>
      <vt:lpstr>Présentation PowerPoint</vt:lpstr>
      <vt:lpstr>Présentation PowerPoint</vt:lpstr>
      <vt:lpstr>Présentation PowerPoint</vt:lpstr>
      <vt:lpstr>Présentation PowerPoint</vt:lpstr>
      <vt:lpstr>Un exemple de notion spiralaire du programme : le conflit</vt:lpstr>
      <vt:lpstr>5. L’évaluation à l’examen  </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du programme de spécialité histoire-géographie, géopolitique, sciences politiques  HGGSP</dc:title>
  <dc:creator>Microsoft Office User</dc:creator>
  <cp:lastModifiedBy>NR</cp:lastModifiedBy>
  <cp:revision>219</cp:revision>
  <dcterms:created xsi:type="dcterms:W3CDTF">2019-05-07T12:40:22Z</dcterms:created>
  <dcterms:modified xsi:type="dcterms:W3CDTF">2020-10-14T18:53:43Z</dcterms:modified>
</cp:coreProperties>
</file>