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60" r:id="rId4"/>
    <p:sldId id="261" r:id="rId5"/>
    <p:sldId id="262" r:id="rId6"/>
    <p:sldId id="263" r:id="rId7"/>
    <p:sldId id="264" r:id="rId8"/>
    <p:sldId id="265" r:id="rId9"/>
    <p:sldId id="284" r:id="rId10"/>
    <p:sldId id="270" r:id="rId11"/>
    <p:sldId id="271" r:id="rId12"/>
    <p:sldId id="272" r:id="rId13"/>
    <p:sldId id="273" r:id="rId14"/>
    <p:sldId id="274" r:id="rId15"/>
    <p:sldId id="275" r:id="rId16"/>
    <p:sldId id="276" r:id="rId17"/>
    <p:sldId id="277" r:id="rId18"/>
    <p:sldId id="278" r:id="rId19"/>
    <p:sldId id="285" r:id="rId20"/>
    <p:sldId id="283" r:id="rId21"/>
    <p:sldId id="280" r:id="rId22"/>
    <p:sldId id="281" r:id="rId23"/>
    <p:sldId id="269" r:id="rId24"/>
    <p:sldId id="282" r:id="rId25"/>
    <p:sldId id="266"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R" initials="NR" lastIdx="16" clrIdx="0">
    <p:extLst>
      <p:ext uri="{19B8F6BF-5375-455C-9EA6-DF929625EA0E}">
        <p15:presenceInfo xmlns:p15="http://schemas.microsoft.com/office/powerpoint/2012/main" userId="N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90522"/>
  </p:normalViewPr>
  <p:slideViewPr>
    <p:cSldViewPr snapToGrid="0" snapToObjects="1">
      <p:cViewPr varScale="1">
        <p:scale>
          <a:sx n="41" d="100"/>
          <a:sy n="41" d="100"/>
        </p:scale>
        <p:origin x="12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14T16:56:16.825" idx="5">
    <p:pos x="10" y="10"/>
    <p:text>Il me semble que ce doit être l'inspection pédagogique régionale seulement …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9-14T16:54:05.422" idx="1">
    <p:pos x="10" y="10"/>
    <p:text>Manipuler ?? S'entrainer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819960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 name="Shape 463"/>
          <p:cNvSpPr>
            <a:spLocks noGrp="1" noRot="1" noChangeAspect="1"/>
          </p:cNvSpPr>
          <p:nvPr>
            <p:ph type="sldImg"/>
          </p:nvPr>
        </p:nvSpPr>
        <p:spPr>
          <a:xfrm>
            <a:off x="381000" y="685800"/>
            <a:ext cx="6096000" cy="3429000"/>
          </a:xfrm>
          <a:prstGeom prst="rect">
            <a:avLst/>
          </a:prstGeom>
        </p:spPr>
        <p:txBody>
          <a:bodyPr/>
          <a:lstStyle/>
          <a:p>
            <a:endParaRPr/>
          </a:p>
        </p:txBody>
      </p:sp>
      <p:sp>
        <p:nvSpPr>
          <p:cNvPr id="464" name="Shape 464"/>
          <p:cNvSpPr>
            <a:spLocks noGrp="1"/>
          </p:cNvSpPr>
          <p:nvPr>
            <p:ph type="body" sz="quarter" idx="1"/>
          </p:nvPr>
        </p:nvSpPr>
        <p:spPr>
          <a:prstGeom prst="rect">
            <a:avLst/>
          </a:prstGeom>
        </p:spPr>
        <p:txBody>
          <a:bodyPr/>
          <a:lstStyle/>
          <a:p>
            <a:pPr marL="0" marR="0" lvl="0" indent="0" defTabSz="457200" eaLnBrk="1" fontAlgn="auto" latinLnBrk="0" hangingPunct="1">
              <a:lnSpc>
                <a:spcPct val="117999"/>
              </a:lnSpc>
              <a:spcBef>
                <a:spcPts val="0"/>
              </a:spcBef>
              <a:spcAft>
                <a:spcPts val="0"/>
              </a:spcAft>
              <a:buClrTx/>
              <a:buSzTx/>
              <a:buFontTx/>
              <a:buNone/>
              <a:tabLst/>
              <a:defRPr i="1"/>
            </a:pPr>
            <a:r>
              <a:rPr lang="fr-FR" i="0" dirty="0"/>
              <a:t>(</a:t>
            </a:r>
            <a:r>
              <a:rPr lang="fr-FR" dirty="0"/>
              <a:t>Reprise d’une dia de l’an dernier.)</a:t>
            </a:r>
          </a:p>
          <a:p>
            <a:pPr>
              <a:defRPr i="1"/>
            </a:pPr>
            <a:endParaRPr lang="fr-FR" i="0" dirty="0"/>
          </a:p>
          <a:p>
            <a:pPr>
              <a:defRPr i="1"/>
            </a:pPr>
            <a:r>
              <a:rPr lang="fr-FR" i="0" dirty="0"/>
              <a:t>Lorsque l’on est clair sur une progression, il devient clair également que l’évaluation n’est qu’un moyen de prendre de l’information sur où en est l’élève. </a:t>
            </a:r>
          </a:p>
          <a:p>
            <a:pPr>
              <a:defRPr i="1"/>
            </a:pPr>
            <a:r>
              <a:rPr b="1" i="0" dirty="0"/>
              <a:t>Il </a:t>
            </a:r>
            <a:r>
              <a:rPr b="1" i="0" dirty="0" err="1"/>
              <a:t>est</a:t>
            </a:r>
            <a:r>
              <a:rPr b="1" i="0" dirty="0"/>
              <a:t> </a:t>
            </a:r>
            <a:r>
              <a:rPr b="1" i="0" dirty="0" err="1"/>
              <a:t>essentiel</a:t>
            </a:r>
            <a:r>
              <a:rPr b="1" i="0" dirty="0"/>
              <a:t> de </a:t>
            </a:r>
            <a:r>
              <a:rPr b="1" i="0" dirty="0" err="1"/>
              <a:t>garder</a:t>
            </a:r>
            <a:r>
              <a:rPr b="1" i="0" dirty="0"/>
              <a:t> </a:t>
            </a:r>
            <a:r>
              <a:rPr b="1" i="0" dirty="0" err="1"/>
              <a:t>à</a:t>
            </a:r>
            <a:r>
              <a:rPr b="1" i="0" dirty="0"/>
              <a:t> </a:t>
            </a:r>
            <a:r>
              <a:rPr b="1" i="0" dirty="0" err="1"/>
              <a:t>l’esprit</a:t>
            </a:r>
            <a:r>
              <a:rPr b="1" i="0" dirty="0"/>
              <a:t> que </a:t>
            </a:r>
            <a:r>
              <a:rPr b="1" i="0" dirty="0" err="1"/>
              <a:t>l’évaluation</a:t>
            </a:r>
            <a:r>
              <a:rPr b="1" i="0" dirty="0"/>
              <a:t> </a:t>
            </a:r>
            <a:r>
              <a:rPr b="1" i="0" dirty="0" err="1"/>
              <a:t>n’est</a:t>
            </a:r>
            <a:r>
              <a:rPr b="1" i="0" dirty="0"/>
              <a:t> </a:t>
            </a:r>
            <a:r>
              <a:rPr b="1" i="0" dirty="0" err="1"/>
              <a:t>qu’un</a:t>
            </a:r>
            <a:r>
              <a:rPr b="1" i="0" dirty="0"/>
              <a:t> </a:t>
            </a:r>
            <a:r>
              <a:rPr b="1" i="0" dirty="0" err="1"/>
              <a:t>outil</a:t>
            </a:r>
            <a:r>
              <a:rPr b="1" i="0" dirty="0"/>
              <a:t> et surtout pas </a:t>
            </a:r>
            <a:r>
              <a:rPr b="1" i="0" dirty="0" err="1"/>
              <a:t>une</a:t>
            </a:r>
            <a:r>
              <a:rPr b="1" i="0" dirty="0"/>
              <a:t> </a:t>
            </a:r>
            <a:r>
              <a:rPr b="1" i="0" dirty="0" err="1"/>
              <a:t>finalité</a:t>
            </a:r>
            <a:r>
              <a:rPr b="1" i="0" dirty="0"/>
              <a:t>. </a:t>
            </a:r>
            <a:r>
              <a:rPr b="1" i="0" dirty="0" err="1"/>
              <a:t>Même</a:t>
            </a:r>
            <a:r>
              <a:rPr b="1" i="0" dirty="0"/>
              <a:t> </a:t>
            </a:r>
            <a:r>
              <a:rPr b="1" i="0" dirty="0" err="1"/>
              <a:t>l’examen</a:t>
            </a:r>
            <a:r>
              <a:rPr b="1" i="0" dirty="0"/>
              <a:t> (</a:t>
            </a:r>
            <a:r>
              <a:rPr b="1" i="0" dirty="0" err="1"/>
              <a:t>évaluation</a:t>
            </a:r>
            <a:r>
              <a:rPr b="1" i="0" dirty="0"/>
              <a:t> </a:t>
            </a:r>
            <a:r>
              <a:rPr b="1" i="0" dirty="0" err="1"/>
              <a:t>certificative</a:t>
            </a:r>
            <a:r>
              <a:rPr b="1" i="0" dirty="0"/>
              <a:t>) </a:t>
            </a:r>
            <a:r>
              <a:rPr b="1" i="0" dirty="0" err="1"/>
              <a:t>n’est</a:t>
            </a:r>
            <a:r>
              <a:rPr b="1" i="0" dirty="0"/>
              <a:t> </a:t>
            </a:r>
            <a:r>
              <a:rPr b="1" i="0" dirty="0" err="1"/>
              <a:t>qu’un</a:t>
            </a:r>
            <a:r>
              <a:rPr b="1" i="0" dirty="0"/>
              <a:t> </a:t>
            </a:r>
            <a:r>
              <a:rPr b="1" i="0" dirty="0" err="1"/>
              <a:t>outil</a:t>
            </a:r>
            <a:r>
              <a:rPr b="1" i="0" dirty="0"/>
              <a:t> au service de la </a:t>
            </a:r>
            <a:r>
              <a:rPr b="1" i="0" dirty="0" err="1"/>
              <a:t>poursuite</a:t>
            </a:r>
            <a:r>
              <a:rPr b="1" i="0" dirty="0"/>
              <a:t> </a:t>
            </a:r>
            <a:r>
              <a:rPr b="1" i="0" dirty="0" err="1"/>
              <a:t>d’étude</a:t>
            </a:r>
            <a:r>
              <a:rPr b="1" i="0" dirty="0"/>
              <a:t> </a:t>
            </a:r>
            <a:r>
              <a:rPr b="1" i="0" dirty="0" err="1"/>
              <a:t>ou</a:t>
            </a:r>
            <a:r>
              <a:rPr b="1" i="0" dirty="0"/>
              <a:t> de </a:t>
            </a:r>
            <a:r>
              <a:rPr b="1" i="0" dirty="0" err="1"/>
              <a:t>l’entrée</a:t>
            </a:r>
            <a:r>
              <a:rPr b="1" i="0" dirty="0"/>
              <a:t> </a:t>
            </a:r>
            <a:r>
              <a:rPr b="1" i="0" dirty="0" err="1"/>
              <a:t>professionnelle</a:t>
            </a:r>
            <a:r>
              <a:rPr b="1" i="0" dirty="0"/>
              <a:t>. La </a:t>
            </a:r>
            <a:r>
              <a:rPr b="1" i="0" dirty="0" err="1"/>
              <a:t>finalité</a:t>
            </a:r>
            <a:r>
              <a:rPr b="1" i="0" dirty="0"/>
              <a:t> </a:t>
            </a:r>
            <a:r>
              <a:rPr b="1" i="0" dirty="0" err="1"/>
              <a:t>sont</a:t>
            </a:r>
            <a:r>
              <a:rPr b="1" i="0" dirty="0"/>
              <a:t> bien de </a:t>
            </a:r>
            <a:r>
              <a:rPr b="1" i="0" dirty="0" err="1"/>
              <a:t>poursuivre</a:t>
            </a:r>
            <a:r>
              <a:rPr b="1" i="0" dirty="0"/>
              <a:t> </a:t>
            </a:r>
            <a:r>
              <a:rPr b="1" i="0" dirty="0" err="1"/>
              <a:t>ses</a:t>
            </a:r>
            <a:r>
              <a:rPr b="1" i="0" dirty="0"/>
              <a:t> études </a:t>
            </a:r>
            <a:r>
              <a:rPr b="1" i="0" dirty="0" err="1"/>
              <a:t>ou</a:t>
            </a:r>
            <a:r>
              <a:rPr b="1" i="0" dirty="0"/>
              <a:t> </a:t>
            </a:r>
            <a:r>
              <a:rPr b="1" i="0" dirty="0" err="1"/>
              <a:t>d’obtenir</a:t>
            </a:r>
            <a:r>
              <a:rPr b="1" i="0" dirty="0"/>
              <a:t> un métier qui </a:t>
            </a:r>
            <a:r>
              <a:rPr b="1" i="0" dirty="0" err="1"/>
              <a:t>plaît</a:t>
            </a:r>
            <a:r>
              <a:rPr b="1" i="0" dirty="0"/>
              <a:t>. </a:t>
            </a:r>
            <a:endParaRPr lang="fr-FR" b="1" i="0" dirty="0"/>
          </a:p>
          <a:p>
            <a:pPr>
              <a:defRPr i="1"/>
            </a:pPr>
            <a:endParaRPr lang="fr-FR" b="1" i="0" dirty="0"/>
          </a:p>
          <a:p>
            <a:pPr>
              <a:defRPr i="1"/>
            </a:pPr>
            <a:r>
              <a:rPr lang="fr-FR" b="0" i="0" dirty="0"/>
              <a:t>Les diapos suivantes essaient de schématiser ces différentes formes d’évaluation et donc leur articulation dans un cursus ou une année. </a:t>
            </a:r>
            <a:endParaRPr b="0" i="0" dirty="0"/>
          </a:p>
          <a:p>
            <a:endParaRPr dirty="0"/>
          </a:p>
          <a:p>
            <a:r>
              <a:rPr dirty="0"/>
              <a:t>Il </a:t>
            </a:r>
            <a:r>
              <a:rPr dirty="0" err="1"/>
              <a:t>existe</a:t>
            </a:r>
            <a:r>
              <a:rPr dirty="0"/>
              <a:t> </a:t>
            </a:r>
            <a:r>
              <a:rPr dirty="0" err="1"/>
              <a:t>une</a:t>
            </a:r>
            <a:r>
              <a:rPr dirty="0"/>
              <a:t> </a:t>
            </a:r>
            <a:r>
              <a:rPr dirty="0" err="1"/>
              <a:t>grande</a:t>
            </a:r>
            <a:r>
              <a:rPr dirty="0"/>
              <a:t> </a:t>
            </a:r>
            <a:r>
              <a:rPr dirty="0" err="1"/>
              <a:t>variété</a:t>
            </a:r>
            <a:r>
              <a:rPr dirty="0"/>
              <a:t> de </a:t>
            </a:r>
            <a:r>
              <a:rPr dirty="0" err="1"/>
              <a:t>formes</a:t>
            </a:r>
            <a:r>
              <a:rPr dirty="0"/>
              <a:t> </a:t>
            </a:r>
            <a:r>
              <a:rPr dirty="0" err="1"/>
              <a:t>d’évaluation</a:t>
            </a:r>
            <a:r>
              <a:rPr dirty="0"/>
              <a:t>. Ne </a:t>
            </a:r>
            <a:r>
              <a:rPr dirty="0" err="1"/>
              <a:t>sont</a:t>
            </a:r>
            <a:r>
              <a:rPr dirty="0"/>
              <a:t> </a:t>
            </a:r>
            <a:r>
              <a:rPr dirty="0" err="1"/>
              <a:t>ici</a:t>
            </a:r>
            <a:r>
              <a:rPr dirty="0"/>
              <a:t> </a:t>
            </a:r>
            <a:r>
              <a:rPr dirty="0" err="1"/>
              <a:t>notées</a:t>
            </a:r>
            <a:r>
              <a:rPr dirty="0"/>
              <a:t> que </a:t>
            </a:r>
            <a:r>
              <a:rPr dirty="0" err="1"/>
              <a:t>celles</a:t>
            </a:r>
            <a:r>
              <a:rPr dirty="0"/>
              <a:t> que nous </a:t>
            </a:r>
            <a:r>
              <a:rPr dirty="0" err="1"/>
              <a:t>sommes</a:t>
            </a:r>
            <a:r>
              <a:rPr dirty="0"/>
              <a:t> susceptible </a:t>
            </a:r>
            <a:r>
              <a:rPr dirty="0" err="1"/>
              <a:t>d’utiliser</a:t>
            </a:r>
            <a:r>
              <a:rPr dirty="0"/>
              <a:t> </a:t>
            </a:r>
            <a:r>
              <a:rPr dirty="0" err="1"/>
              <a:t>régulièrement</a:t>
            </a:r>
            <a:r>
              <a:rPr dirty="0"/>
              <a:t> </a:t>
            </a:r>
            <a:r>
              <a:rPr dirty="0" err="1"/>
              <a:t>en</a:t>
            </a:r>
            <a:r>
              <a:rPr dirty="0"/>
              <a:t> </a:t>
            </a:r>
            <a:r>
              <a:rPr dirty="0" err="1"/>
              <a:t>éducation</a:t>
            </a:r>
            <a:r>
              <a:rPr dirty="0"/>
              <a:t>. </a:t>
            </a:r>
            <a:r>
              <a:rPr dirty="0" err="1"/>
              <a:t>Sauf</a:t>
            </a:r>
            <a:r>
              <a:rPr dirty="0"/>
              <a:t> que </a:t>
            </a:r>
            <a:r>
              <a:rPr dirty="0" err="1"/>
              <a:t>très</a:t>
            </a:r>
            <a:r>
              <a:rPr dirty="0"/>
              <a:t> </a:t>
            </a:r>
            <a:r>
              <a:rPr dirty="0" err="1"/>
              <a:t>souvent</a:t>
            </a:r>
            <a:r>
              <a:rPr lang="fr-FR" dirty="0"/>
              <a:t>,</a:t>
            </a:r>
            <a:r>
              <a:rPr dirty="0"/>
              <a:t> on se </a:t>
            </a:r>
            <a:r>
              <a:rPr dirty="0" err="1"/>
              <a:t>limite</a:t>
            </a:r>
            <a:r>
              <a:rPr dirty="0"/>
              <a:t> </a:t>
            </a:r>
            <a:r>
              <a:rPr dirty="0" err="1"/>
              <a:t>à</a:t>
            </a:r>
            <a:r>
              <a:rPr dirty="0"/>
              <a:t> deux : </a:t>
            </a:r>
            <a:r>
              <a:rPr dirty="0" err="1"/>
              <a:t>certificative</a:t>
            </a:r>
            <a:r>
              <a:rPr dirty="0"/>
              <a:t> et </a:t>
            </a:r>
            <a:r>
              <a:rPr dirty="0" err="1"/>
              <a:t>sommative</a:t>
            </a:r>
            <a:r>
              <a:rPr dirty="0"/>
              <a:t>.</a:t>
            </a:r>
          </a:p>
          <a:p>
            <a:endParaRPr dirty="0"/>
          </a:p>
          <a:p>
            <a:r>
              <a:rPr dirty="0"/>
              <a:t>Les </a:t>
            </a:r>
            <a:r>
              <a:rPr dirty="0" err="1"/>
              <a:t>évaluations</a:t>
            </a:r>
            <a:r>
              <a:rPr dirty="0"/>
              <a:t> </a:t>
            </a:r>
            <a:r>
              <a:rPr dirty="0" err="1"/>
              <a:t>ont</a:t>
            </a:r>
            <a:r>
              <a:rPr dirty="0"/>
              <a:t> </a:t>
            </a:r>
            <a:r>
              <a:rPr dirty="0" err="1"/>
              <a:t>souvent</a:t>
            </a:r>
            <a:r>
              <a:rPr dirty="0"/>
              <a:t> </a:t>
            </a:r>
            <a:r>
              <a:rPr dirty="0" err="1"/>
              <a:t>plusieurs</a:t>
            </a:r>
            <a:r>
              <a:rPr dirty="0"/>
              <a:t> </a:t>
            </a:r>
            <a:r>
              <a:rPr dirty="0" err="1"/>
              <a:t>statuts</a:t>
            </a:r>
            <a:r>
              <a:rPr dirty="0"/>
              <a:t> : </a:t>
            </a:r>
            <a:r>
              <a:rPr dirty="0" err="1"/>
              <a:t>diagnostique</a:t>
            </a:r>
            <a:r>
              <a:rPr dirty="0"/>
              <a:t> + formative ; </a:t>
            </a:r>
            <a:r>
              <a:rPr dirty="0" err="1"/>
              <a:t>sommative</a:t>
            </a:r>
            <a:r>
              <a:rPr dirty="0"/>
              <a:t> + formative + </a:t>
            </a:r>
            <a:r>
              <a:rPr dirty="0" err="1"/>
              <a:t>diagnostique</a:t>
            </a:r>
            <a:r>
              <a:rPr dirty="0"/>
              <a:t> ; </a:t>
            </a:r>
            <a:r>
              <a:rPr dirty="0" err="1"/>
              <a:t>certificative</a:t>
            </a:r>
            <a:r>
              <a:rPr dirty="0"/>
              <a:t> + </a:t>
            </a:r>
            <a:r>
              <a:rPr dirty="0" err="1"/>
              <a:t>sommative</a:t>
            </a:r>
            <a:r>
              <a:rPr dirty="0"/>
              <a:t> …</a:t>
            </a:r>
          </a:p>
          <a:p>
            <a:endParaRPr dirty="0"/>
          </a:p>
          <a:p>
            <a:pPr>
              <a:defRPr b="1"/>
            </a:pPr>
            <a:r>
              <a:rPr dirty="0" err="1"/>
              <a:t>L’évaluation</a:t>
            </a:r>
            <a:r>
              <a:rPr dirty="0"/>
              <a:t> </a:t>
            </a:r>
            <a:r>
              <a:rPr dirty="0" err="1"/>
              <a:t>n’est</a:t>
            </a:r>
            <a:r>
              <a:rPr dirty="0"/>
              <a:t> au final </a:t>
            </a:r>
            <a:r>
              <a:rPr dirty="0" err="1"/>
              <a:t>qu’une</a:t>
            </a:r>
            <a:r>
              <a:rPr dirty="0"/>
              <a:t> </a:t>
            </a:r>
            <a:r>
              <a:rPr dirty="0" err="1"/>
              <a:t>prise</a:t>
            </a:r>
            <a:r>
              <a:rPr dirty="0"/>
              <a:t> </a:t>
            </a:r>
            <a:r>
              <a:rPr dirty="0" err="1"/>
              <a:t>d’informations</a:t>
            </a:r>
            <a:r>
              <a:rPr dirty="0"/>
              <a:t>, </a:t>
            </a:r>
            <a:r>
              <a:rPr dirty="0" err="1"/>
              <a:t>elle</a:t>
            </a:r>
            <a:r>
              <a:rPr dirty="0"/>
              <a:t> ne </a:t>
            </a:r>
            <a:r>
              <a:rPr dirty="0" err="1"/>
              <a:t>sert</a:t>
            </a:r>
            <a:r>
              <a:rPr dirty="0"/>
              <a:t> </a:t>
            </a:r>
            <a:r>
              <a:rPr dirty="0" err="1"/>
              <a:t>à</a:t>
            </a:r>
            <a:r>
              <a:rPr dirty="0"/>
              <a:t> </a:t>
            </a:r>
            <a:r>
              <a:rPr dirty="0" err="1"/>
              <a:t>quelque</a:t>
            </a:r>
            <a:r>
              <a:rPr dirty="0"/>
              <a:t> chose que </a:t>
            </a:r>
            <a:r>
              <a:rPr dirty="0" err="1"/>
              <a:t>si</a:t>
            </a:r>
            <a:r>
              <a:rPr dirty="0"/>
              <a:t> </a:t>
            </a:r>
            <a:r>
              <a:rPr lang="fr-FR" dirty="0"/>
              <a:t>l’enseignant et l’élève font</a:t>
            </a:r>
            <a:r>
              <a:rPr dirty="0"/>
              <a:t> </a:t>
            </a:r>
            <a:r>
              <a:rPr dirty="0" err="1"/>
              <a:t>quelquechose</a:t>
            </a:r>
            <a:r>
              <a:rPr dirty="0"/>
              <a:t> de </a:t>
            </a:r>
            <a:r>
              <a:rPr dirty="0" err="1"/>
              <a:t>ces</a:t>
            </a:r>
            <a:r>
              <a:rPr dirty="0"/>
              <a:t> </a:t>
            </a:r>
            <a:r>
              <a:rPr dirty="0" err="1"/>
              <a:t>informations</a:t>
            </a:r>
            <a:r>
              <a:rPr dirty="0"/>
              <a:t>. </a:t>
            </a:r>
            <a:r>
              <a:rPr dirty="0" err="1"/>
              <a:t>C’est</a:t>
            </a:r>
            <a:r>
              <a:rPr dirty="0"/>
              <a:t> </a:t>
            </a:r>
            <a:r>
              <a:rPr dirty="0" err="1"/>
              <a:t>l’usage</a:t>
            </a:r>
            <a:r>
              <a:rPr dirty="0"/>
              <a:t> que </a:t>
            </a:r>
            <a:r>
              <a:rPr dirty="0" err="1"/>
              <a:t>l’on</a:t>
            </a:r>
            <a:r>
              <a:rPr dirty="0"/>
              <a:t> fait de </a:t>
            </a:r>
            <a:r>
              <a:rPr dirty="0" err="1"/>
              <a:t>ces</a:t>
            </a:r>
            <a:r>
              <a:rPr dirty="0"/>
              <a:t> </a:t>
            </a:r>
            <a:r>
              <a:rPr dirty="0" err="1"/>
              <a:t>informations</a:t>
            </a:r>
            <a:r>
              <a:rPr dirty="0"/>
              <a:t> qui </a:t>
            </a:r>
            <a:r>
              <a:rPr dirty="0" err="1"/>
              <a:t>permet</a:t>
            </a:r>
            <a:r>
              <a:rPr dirty="0"/>
              <a:t> de </a:t>
            </a:r>
            <a:r>
              <a:rPr dirty="0" err="1"/>
              <a:t>construire</a:t>
            </a:r>
            <a:r>
              <a:rPr dirty="0"/>
              <a:t> les </a:t>
            </a:r>
            <a:r>
              <a:rPr dirty="0" err="1"/>
              <a:t>apprentissages</a:t>
            </a:r>
            <a:r>
              <a:rPr lang="fr-FR" dirty="0"/>
              <a:t> (ou non…) </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 name="Shape 481"/>
          <p:cNvSpPr>
            <a:spLocks noGrp="1" noRot="1" noChangeAspect="1"/>
          </p:cNvSpPr>
          <p:nvPr>
            <p:ph type="sldImg"/>
          </p:nvPr>
        </p:nvSpPr>
        <p:spPr>
          <a:xfrm>
            <a:off x="381000" y="685800"/>
            <a:ext cx="6096000" cy="3429000"/>
          </a:xfrm>
          <a:prstGeom prst="rect">
            <a:avLst/>
          </a:prstGeom>
        </p:spPr>
        <p:txBody>
          <a:bodyPr/>
          <a:lstStyle/>
          <a:p>
            <a:endParaRPr/>
          </a:p>
        </p:txBody>
      </p:sp>
      <p:sp>
        <p:nvSpPr>
          <p:cNvPr id="482" name="Shape 482"/>
          <p:cNvSpPr>
            <a:spLocks noGrp="1"/>
          </p:cNvSpPr>
          <p:nvPr>
            <p:ph type="body" sz="quarter" idx="1"/>
          </p:nvPr>
        </p:nvSpPr>
        <p:spPr>
          <a:prstGeom prst="rect">
            <a:avLst/>
          </a:prstGeom>
        </p:spPr>
        <p:txBody>
          <a:bodyPr/>
          <a:lstStyle/>
          <a:p>
            <a:r>
              <a:rPr lang="fr-FR" b="1" dirty="0"/>
              <a:t>Premier type : l’évaluation diagnostique.</a:t>
            </a:r>
          </a:p>
          <a:p>
            <a:endParaRPr lang="fr-FR" b="1" dirty="0"/>
          </a:p>
          <a:p>
            <a:r>
              <a:rPr lang="fr-FR" dirty="0"/>
              <a:t>Elle est représentée par la forme bleue : plus large en début d’année par ce que c’est à ce moment là qu’elle a le plus d’importance, s’amenuisant ensuite pour quasi disparaître en fin d’année. Mais elle ne disparaît jamais complètement car toute évaluation est un </a:t>
            </a:r>
            <a:r>
              <a:rPr lang="fr-FR" dirty="0" err="1"/>
              <a:t>disgnostic</a:t>
            </a:r>
            <a:r>
              <a:rPr lang="fr-FR" dirty="0"/>
              <a:t> sur un niveau de maîtrise des apprentissages à un moment « </a:t>
            </a:r>
            <a:r>
              <a:rPr lang="fr-FR" dirty="0" err="1"/>
              <a:t>t</a:t>
            </a:r>
            <a:r>
              <a:rPr lang="fr-FR" dirty="0"/>
              <a:t> ».</a:t>
            </a:r>
          </a:p>
          <a:p>
            <a:endParaRPr lang="fr-FR" dirty="0"/>
          </a:p>
          <a:p>
            <a:r>
              <a:rPr lang="fr-FR" dirty="0"/>
              <a:t>Dans certaines classes ces évaluations diagnostiques sont </a:t>
            </a:r>
            <a:r>
              <a:rPr lang="fr-FR" dirty="0" err="1"/>
              <a:t>institutionalisées</a:t>
            </a:r>
            <a:r>
              <a:rPr lang="fr-FR" dirty="0"/>
              <a:t> (CP, CE1, sixième, seconde). </a:t>
            </a:r>
          </a:p>
          <a:p>
            <a:r>
              <a:rPr lang="fr-FR" dirty="0"/>
              <a:t>Dans les autres, les enseignants en produisent, ou la première évaluation sommative prend partiellement cette fonction.</a:t>
            </a:r>
          </a:p>
          <a:p>
            <a:r>
              <a:rPr lang="fr-FR" dirty="0"/>
              <a:t>Mais très souvent, ce sont les observations du professeur sur le comportement, les productions de chacun de ses élèves qui fait objet de diagnostic. Celui-ci est moins fin qu’une évaluation nationale, mais il est autant porteur d’informations qui peuvent être exploiter ensuite. </a:t>
            </a:r>
          </a:p>
          <a:p>
            <a:endParaRPr dirty="0"/>
          </a:p>
          <a:p>
            <a:r>
              <a:rPr lang="fr-FR" dirty="0"/>
              <a:t>Par contre, l</a:t>
            </a:r>
            <a:r>
              <a:rPr dirty="0"/>
              <a:t>e travail des neurosciences sur </a:t>
            </a:r>
            <a:r>
              <a:rPr dirty="0" err="1"/>
              <a:t>l’attention</a:t>
            </a:r>
            <a:r>
              <a:rPr dirty="0"/>
              <a:t> (Jean-Philippe </a:t>
            </a:r>
            <a:r>
              <a:rPr dirty="0" err="1"/>
              <a:t>Lachaux</a:t>
            </a:r>
            <a:r>
              <a:rPr dirty="0"/>
              <a:t>) nous </a:t>
            </a:r>
            <a:r>
              <a:rPr dirty="0" err="1"/>
              <a:t>montre</a:t>
            </a:r>
            <a:r>
              <a:rPr dirty="0"/>
              <a:t> </a:t>
            </a:r>
            <a:r>
              <a:rPr dirty="0" err="1"/>
              <a:t>qu</a:t>
            </a:r>
            <a:r>
              <a:rPr lang="fr-FR" dirty="0"/>
              <a:t>e l’on</a:t>
            </a:r>
            <a:r>
              <a:rPr dirty="0"/>
              <a:t> ne </a:t>
            </a:r>
            <a:r>
              <a:rPr dirty="0" err="1"/>
              <a:t>peut</a:t>
            </a:r>
            <a:r>
              <a:rPr dirty="0"/>
              <a:t> pas </a:t>
            </a:r>
            <a:r>
              <a:rPr dirty="0" err="1"/>
              <a:t>être</a:t>
            </a:r>
            <a:r>
              <a:rPr dirty="0"/>
              <a:t> </a:t>
            </a:r>
            <a:r>
              <a:rPr lang="fr-FR" dirty="0"/>
              <a:t>attentif </a:t>
            </a:r>
            <a:r>
              <a:rPr dirty="0" err="1"/>
              <a:t>en</a:t>
            </a:r>
            <a:r>
              <a:rPr dirty="0"/>
              <a:t> </a:t>
            </a:r>
            <a:r>
              <a:rPr dirty="0" err="1"/>
              <a:t>même</a:t>
            </a:r>
            <a:r>
              <a:rPr dirty="0"/>
              <a:t> temps </a:t>
            </a:r>
            <a:r>
              <a:rPr lang="fr-FR" dirty="0"/>
              <a:t>à</a:t>
            </a:r>
            <a:r>
              <a:rPr dirty="0"/>
              <a:t> deux </a:t>
            </a:r>
            <a:r>
              <a:rPr dirty="0" err="1"/>
              <a:t>objets</a:t>
            </a:r>
            <a:r>
              <a:rPr dirty="0"/>
              <a:t> </a:t>
            </a:r>
            <a:r>
              <a:rPr lang="fr-FR" dirty="0"/>
              <a:t>différents </a:t>
            </a:r>
            <a:r>
              <a:rPr dirty="0"/>
              <a:t>=&gt; </a:t>
            </a:r>
            <a:r>
              <a:rPr dirty="0" err="1"/>
              <a:t>traduit</a:t>
            </a:r>
            <a:r>
              <a:rPr dirty="0"/>
              <a:t> au </a:t>
            </a:r>
            <a:r>
              <a:rPr dirty="0" err="1"/>
              <a:t>niveau</a:t>
            </a:r>
            <a:r>
              <a:rPr dirty="0"/>
              <a:t> du prof</a:t>
            </a:r>
            <a:r>
              <a:rPr lang="fr-FR" dirty="0" err="1"/>
              <a:t>esseur</a:t>
            </a:r>
            <a:r>
              <a:rPr lang="fr-FR" dirty="0"/>
              <a:t> cela veut dire que :</a:t>
            </a:r>
            <a:endParaRPr dirty="0"/>
          </a:p>
          <a:p>
            <a:pPr marL="279400" indent="-279400">
              <a:buSzPct val="123000"/>
              <a:buChar char="-"/>
            </a:pPr>
            <a:r>
              <a:rPr dirty="0" err="1"/>
              <a:t>soit</a:t>
            </a:r>
            <a:r>
              <a:rPr dirty="0"/>
              <a:t> il fait </a:t>
            </a:r>
            <a:r>
              <a:rPr dirty="0" err="1"/>
              <a:t>cours</a:t>
            </a:r>
            <a:endParaRPr dirty="0"/>
          </a:p>
          <a:p>
            <a:pPr marL="279400" indent="-279400">
              <a:buSzPct val="123000"/>
              <a:buChar char="-"/>
            </a:pPr>
            <a:r>
              <a:rPr lang="fr-FR" dirty="0"/>
              <a:t>s</a:t>
            </a:r>
            <a:r>
              <a:rPr dirty="0" err="1"/>
              <a:t>oit</a:t>
            </a:r>
            <a:r>
              <a:rPr dirty="0"/>
              <a:t> il observe les </a:t>
            </a:r>
            <a:r>
              <a:rPr dirty="0" err="1"/>
              <a:t>réactions</a:t>
            </a:r>
            <a:r>
              <a:rPr dirty="0"/>
              <a:t> des </a:t>
            </a:r>
            <a:r>
              <a:rPr dirty="0" err="1"/>
              <a:t>élèves</a:t>
            </a:r>
            <a:r>
              <a:rPr dirty="0"/>
              <a:t> </a:t>
            </a:r>
            <a:r>
              <a:rPr dirty="0" err="1"/>
              <a:t>ou</a:t>
            </a:r>
            <a:r>
              <a:rPr dirty="0"/>
              <a:t> </a:t>
            </a:r>
            <a:r>
              <a:rPr dirty="0" err="1"/>
              <a:t>ce</a:t>
            </a:r>
            <a:r>
              <a:rPr dirty="0"/>
              <a:t> </a:t>
            </a:r>
            <a:r>
              <a:rPr dirty="0" err="1"/>
              <a:t>qu’ils</a:t>
            </a:r>
            <a:r>
              <a:rPr dirty="0"/>
              <a:t> </a:t>
            </a:r>
            <a:r>
              <a:rPr dirty="0" err="1"/>
              <a:t>produisent</a:t>
            </a:r>
            <a:r>
              <a:rPr dirty="0"/>
              <a:t>. Ce qui </a:t>
            </a:r>
            <a:r>
              <a:rPr dirty="0" err="1"/>
              <a:t>n’empêche</a:t>
            </a:r>
            <a:r>
              <a:rPr dirty="0"/>
              <a:t> pas </a:t>
            </a:r>
            <a:r>
              <a:rPr dirty="0" err="1"/>
              <a:t>d’avoir</a:t>
            </a:r>
            <a:r>
              <a:rPr dirty="0"/>
              <a:t> </a:t>
            </a:r>
            <a:r>
              <a:rPr dirty="0" err="1"/>
              <a:t>l’attention</a:t>
            </a:r>
            <a:r>
              <a:rPr dirty="0"/>
              <a:t> </a:t>
            </a:r>
            <a:r>
              <a:rPr dirty="0" err="1"/>
              <a:t>attirée</a:t>
            </a:r>
            <a:r>
              <a:rPr dirty="0"/>
              <a:t> par un </a:t>
            </a:r>
            <a:r>
              <a:rPr dirty="0" err="1"/>
              <a:t>élève</a:t>
            </a:r>
            <a:r>
              <a:rPr dirty="0"/>
              <a:t> qui </a:t>
            </a:r>
            <a:r>
              <a:rPr dirty="0" err="1"/>
              <a:t>réagit</a:t>
            </a:r>
            <a:r>
              <a:rPr dirty="0"/>
              <a:t> </a:t>
            </a:r>
            <a:r>
              <a:rPr dirty="0" err="1"/>
              <a:t>fortement</a:t>
            </a:r>
            <a:r>
              <a:rPr dirty="0"/>
              <a:t> </a:t>
            </a:r>
            <a:r>
              <a:rPr dirty="0" err="1"/>
              <a:t>mais</a:t>
            </a:r>
            <a:r>
              <a:rPr dirty="0"/>
              <a:t> dans </a:t>
            </a:r>
            <a:r>
              <a:rPr dirty="0" err="1"/>
              <a:t>ce</a:t>
            </a:r>
            <a:r>
              <a:rPr dirty="0"/>
              <a:t> </a:t>
            </a:r>
            <a:r>
              <a:rPr dirty="0" err="1"/>
              <a:t>cas</a:t>
            </a:r>
            <a:r>
              <a:rPr dirty="0"/>
              <a:t>, le </a:t>
            </a:r>
            <a:r>
              <a:rPr dirty="0" err="1"/>
              <a:t>cours</a:t>
            </a:r>
            <a:r>
              <a:rPr dirty="0"/>
              <a:t> </a:t>
            </a:r>
            <a:r>
              <a:rPr dirty="0" err="1"/>
              <a:t>s’arrête</a:t>
            </a:r>
            <a:r>
              <a:rPr lang="fr-FR" dirty="0"/>
              <a:t> pour répondre à l’élève.</a:t>
            </a:r>
            <a:endParaRPr dirty="0"/>
          </a:p>
          <a:p>
            <a:endParaRPr lang="fr-FR" dirty="0"/>
          </a:p>
          <a:p>
            <a:r>
              <a:rPr lang="fr-FR" dirty="0"/>
              <a:t>Il convient donc de p</a:t>
            </a:r>
            <a:r>
              <a:rPr dirty="0" err="1"/>
              <a:t>révoir</a:t>
            </a:r>
            <a:r>
              <a:rPr dirty="0"/>
              <a:t> </a:t>
            </a:r>
            <a:r>
              <a:rPr dirty="0" err="1"/>
              <a:t>l’alternance</a:t>
            </a:r>
            <a:r>
              <a:rPr dirty="0"/>
              <a:t> de </a:t>
            </a:r>
            <a:r>
              <a:rPr dirty="0" err="1"/>
              <a:t>ces</a:t>
            </a:r>
            <a:r>
              <a:rPr dirty="0"/>
              <a:t> temps </a:t>
            </a:r>
            <a:r>
              <a:rPr dirty="0" err="1"/>
              <a:t>en</a:t>
            </a:r>
            <a:r>
              <a:rPr dirty="0"/>
              <a:t> se </a:t>
            </a:r>
            <a:r>
              <a:rPr dirty="0" err="1"/>
              <a:t>plaçant</a:t>
            </a:r>
            <a:r>
              <a:rPr dirty="0"/>
              <a:t> VRAIMENT </a:t>
            </a:r>
            <a:r>
              <a:rPr dirty="0" err="1"/>
              <a:t>en</a:t>
            </a:r>
            <a:r>
              <a:rPr dirty="0"/>
              <a:t> position </a:t>
            </a:r>
            <a:r>
              <a:rPr dirty="0" err="1"/>
              <a:t>d’observateur</a:t>
            </a:r>
            <a:r>
              <a:rPr lang="fr-FR" dirty="0"/>
              <a:t> à certains moments de la séance</a:t>
            </a:r>
            <a:r>
              <a:rPr dirty="0"/>
              <a:t> avec : </a:t>
            </a:r>
          </a:p>
          <a:p>
            <a:pPr marL="279400" indent="-279400">
              <a:buSzPct val="123000"/>
              <a:buChar char="-"/>
            </a:pPr>
            <a:r>
              <a:rPr dirty="0"/>
              <a:t>des </a:t>
            </a:r>
            <a:r>
              <a:rPr dirty="0" err="1"/>
              <a:t>objectifs</a:t>
            </a:r>
            <a:r>
              <a:rPr dirty="0"/>
              <a:t> </a:t>
            </a:r>
            <a:r>
              <a:rPr dirty="0" err="1"/>
              <a:t>à</a:t>
            </a:r>
            <a:r>
              <a:rPr dirty="0"/>
              <a:t> </a:t>
            </a:r>
            <a:r>
              <a:rPr dirty="0" err="1"/>
              <a:t>cette</a:t>
            </a:r>
            <a:r>
              <a:rPr dirty="0"/>
              <a:t> observation : </a:t>
            </a:r>
            <a:r>
              <a:rPr dirty="0" err="1"/>
              <a:t>ceux</a:t>
            </a:r>
            <a:r>
              <a:rPr dirty="0"/>
              <a:t> du jour</a:t>
            </a:r>
          </a:p>
          <a:p>
            <a:pPr marL="279400" indent="-279400">
              <a:buSzPct val="123000"/>
              <a:buChar char="-"/>
            </a:pPr>
            <a:r>
              <a:rPr lang="fr-FR" dirty="0"/>
              <a:t>Une recherche de ce qui génère les difficultés de tel ou tel élève. </a:t>
            </a:r>
            <a:endParaRPr dirty="0"/>
          </a:p>
          <a:p>
            <a:endParaRPr lang="fr-FR" dirty="0"/>
          </a:p>
          <a:p>
            <a:r>
              <a:rPr dirty="0"/>
              <a:t>D</a:t>
            </a:r>
            <a:r>
              <a:rPr lang="fr-FR" dirty="0"/>
              <a:t>e fait, d</a:t>
            </a:r>
            <a:r>
              <a:rPr dirty="0"/>
              <a:t>es </a:t>
            </a:r>
            <a:r>
              <a:rPr dirty="0" err="1"/>
              <a:t>diagnosti</a:t>
            </a:r>
            <a:r>
              <a:rPr lang="fr-FR" dirty="0" err="1"/>
              <a:t>cs</a:t>
            </a:r>
            <a:r>
              <a:rPr dirty="0"/>
              <a:t>, </a:t>
            </a:r>
            <a:r>
              <a:rPr lang="fr-FR" dirty="0"/>
              <a:t>le professeur</a:t>
            </a:r>
            <a:r>
              <a:rPr dirty="0"/>
              <a:t> </a:t>
            </a:r>
            <a:r>
              <a:rPr dirty="0" err="1"/>
              <a:t>en</a:t>
            </a:r>
            <a:r>
              <a:rPr dirty="0"/>
              <a:t> fait </a:t>
            </a:r>
            <a:r>
              <a:rPr dirty="0" err="1"/>
              <a:t>chaque</a:t>
            </a:r>
            <a:r>
              <a:rPr dirty="0"/>
              <a:t> jour</a:t>
            </a:r>
            <a:r>
              <a:rPr lang="fr-FR" dirty="0"/>
              <a:t>. Par contre nous observons souvent qu’il apporte peu de crédit à ce qu’il voit, et que le crédit n’est accordé que lorsqu’il est confirmé par une évaluation écrite. C’est dommage, parce que les mises en action des élèves en cours de séance qui existent dans la plupart des cours, sont autant de moment de diagnostics (d’où la continuité de la forme bleue). Au professeur donc à acter que les élèves savent faire cela et qu’il faut donc augmenter les exigences, ou au contraire qu’ils bloquent sur cela et qu’il faut donc trouver d’autre moyen de l’aborder pour le faire acquérir ou l’étayer. Un grand classique : le prélèvement d’information dans les objectifs de séance ou de séquence jusqu’en terminale =&gt; le mettre en objectif d’apprentissage veut dire que le professeur considère que la majorité de ses élèves n’y arrive pas …</a:t>
            </a:r>
          </a:p>
          <a:p>
            <a:endParaRPr dirty="0"/>
          </a:p>
          <a:p>
            <a:r>
              <a:rPr lang="fr-FR" dirty="0"/>
              <a:t>Cette évaluation diagnostique p</a:t>
            </a:r>
            <a:r>
              <a:rPr dirty="0" err="1"/>
              <a:t>orte</a:t>
            </a:r>
            <a:r>
              <a:rPr dirty="0"/>
              <a:t> sur </a:t>
            </a:r>
            <a:r>
              <a:rPr lang="fr-FR" dirty="0"/>
              <a:t>: </a:t>
            </a:r>
          </a:p>
          <a:p>
            <a:r>
              <a:rPr lang="fr-FR" dirty="0"/>
              <a:t>- </a:t>
            </a:r>
            <a:r>
              <a:rPr dirty="0"/>
              <a:t>les </a:t>
            </a:r>
            <a:r>
              <a:rPr dirty="0" err="1"/>
              <a:t>savoirs</a:t>
            </a:r>
            <a:r>
              <a:rPr dirty="0"/>
              <a:t> : </a:t>
            </a:r>
            <a:r>
              <a:rPr dirty="0" err="1"/>
              <a:t>mais</a:t>
            </a:r>
            <a:r>
              <a:rPr dirty="0"/>
              <a:t> </a:t>
            </a:r>
            <a:r>
              <a:rPr dirty="0" err="1"/>
              <a:t>là</a:t>
            </a:r>
            <a:r>
              <a:rPr dirty="0"/>
              <a:t>, </a:t>
            </a:r>
            <a:r>
              <a:rPr lang="fr-FR" dirty="0"/>
              <a:t>c’est simple, il suffit de renvoyer au jeune qu’il maîtrise, un peu, très bien, pas du tout les connaissances. Et lorsque je ne maîtrise pas des savoirs de base (repères), il faut que je les apprenne. Sur les notions, il faut que le professeur lui donne des occasions de les manipuler avec éventuellement une </a:t>
            </a:r>
            <a:r>
              <a:rPr dirty="0"/>
              <a:t>explication </a:t>
            </a:r>
            <a:r>
              <a:rPr dirty="0" err="1"/>
              <a:t>complémentaire</a:t>
            </a:r>
            <a:r>
              <a:rPr dirty="0"/>
              <a:t> pour </a:t>
            </a:r>
            <a:r>
              <a:rPr lang="fr-FR" dirty="0"/>
              <a:t>essayer de </a:t>
            </a:r>
            <a:r>
              <a:rPr dirty="0" err="1"/>
              <a:t>redonner</a:t>
            </a:r>
            <a:r>
              <a:rPr dirty="0"/>
              <a:t> du </a:t>
            </a:r>
            <a:r>
              <a:rPr dirty="0" err="1"/>
              <a:t>sens.</a:t>
            </a:r>
            <a:endParaRPr dirty="0"/>
          </a:p>
          <a:p>
            <a:pPr marL="342900" indent="-342900">
              <a:buFontTx/>
              <a:buChar char="-"/>
            </a:pPr>
            <a:r>
              <a:rPr dirty="0"/>
              <a:t>les </a:t>
            </a:r>
            <a:r>
              <a:rPr dirty="0" err="1"/>
              <a:t>capacités</a:t>
            </a:r>
            <a:r>
              <a:rPr dirty="0"/>
              <a:t> et les </a:t>
            </a:r>
            <a:r>
              <a:rPr dirty="0" err="1"/>
              <a:t>compétences</a:t>
            </a:r>
            <a:r>
              <a:rPr dirty="0"/>
              <a:t> : et </a:t>
            </a:r>
            <a:r>
              <a:rPr dirty="0" err="1"/>
              <a:t>là</a:t>
            </a:r>
            <a:r>
              <a:rPr dirty="0"/>
              <a:t> </a:t>
            </a:r>
            <a:r>
              <a:rPr lang="fr-FR" dirty="0"/>
              <a:t>il faut pratiquer, donc que les élèves soient mis en activité à un niveau qui les entraîne, pas qui les place en simple situation de reproduction.</a:t>
            </a:r>
            <a:r>
              <a:rPr dirty="0"/>
              <a:t> </a:t>
            </a:r>
            <a:endParaRPr lang="fr-FR" dirty="0"/>
          </a:p>
          <a:p>
            <a:pPr marL="342900" indent="-342900">
              <a:buFontTx/>
              <a:buChar char="-"/>
            </a:pPr>
            <a:endParaRPr lang="fr-FR" dirty="0"/>
          </a:p>
          <a:p>
            <a:pPr marL="0" indent="0">
              <a:buFontTx/>
              <a:buNone/>
            </a:pPr>
            <a:r>
              <a:rPr lang="fr-FR" dirty="0"/>
              <a:t>Au fur et à mesure que l’année avance, l’évaluation diagnostique sert à réguler l’avancée du travail sur les compétences et les capacités. </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Shape 504"/>
          <p:cNvSpPr>
            <a:spLocks noGrp="1" noRot="1" noChangeAspect="1"/>
          </p:cNvSpPr>
          <p:nvPr>
            <p:ph type="sldImg"/>
          </p:nvPr>
        </p:nvSpPr>
        <p:spPr>
          <a:xfrm>
            <a:off x="381000" y="685800"/>
            <a:ext cx="6096000" cy="3429000"/>
          </a:xfrm>
          <a:prstGeom prst="rect">
            <a:avLst/>
          </a:prstGeom>
        </p:spPr>
        <p:txBody>
          <a:bodyPr/>
          <a:lstStyle/>
          <a:p>
            <a:endParaRPr/>
          </a:p>
        </p:txBody>
      </p:sp>
      <p:sp>
        <p:nvSpPr>
          <p:cNvPr id="505" name="Shape 505"/>
          <p:cNvSpPr>
            <a:spLocks noGrp="1"/>
          </p:cNvSpPr>
          <p:nvPr>
            <p:ph type="body" sz="quarter" idx="1"/>
          </p:nvPr>
        </p:nvSpPr>
        <p:spPr>
          <a:prstGeom prst="rect">
            <a:avLst/>
          </a:prstGeom>
        </p:spPr>
        <p:txBody>
          <a:bodyPr/>
          <a:lstStyle/>
          <a:p>
            <a:pPr>
              <a:defRPr i="1"/>
            </a:pPr>
            <a:r>
              <a:rPr dirty="0"/>
              <a:t>Reprise </a:t>
            </a:r>
            <a:r>
              <a:rPr dirty="0" err="1"/>
              <a:t>d’une</a:t>
            </a:r>
            <a:r>
              <a:rPr dirty="0"/>
              <a:t> </a:t>
            </a:r>
            <a:r>
              <a:rPr dirty="0" err="1"/>
              <a:t>dia</a:t>
            </a:r>
            <a:r>
              <a:rPr dirty="0"/>
              <a:t> de </a:t>
            </a:r>
            <a:r>
              <a:rPr dirty="0" err="1"/>
              <a:t>l’an</a:t>
            </a:r>
            <a:r>
              <a:rPr dirty="0"/>
              <a:t> dernier.</a:t>
            </a:r>
          </a:p>
          <a:p>
            <a:r>
              <a:rPr dirty="0" err="1"/>
              <a:t>Arrêtons</a:t>
            </a:r>
            <a:r>
              <a:rPr dirty="0"/>
              <a:t> nous sur des </a:t>
            </a:r>
            <a:r>
              <a:rPr dirty="0" err="1"/>
              <a:t>formes</a:t>
            </a:r>
            <a:r>
              <a:rPr dirty="0"/>
              <a:t> </a:t>
            </a:r>
            <a:r>
              <a:rPr dirty="0" err="1"/>
              <a:t>d’évaluation</a:t>
            </a:r>
            <a:r>
              <a:rPr dirty="0"/>
              <a:t> qui </a:t>
            </a:r>
            <a:r>
              <a:rPr dirty="0" err="1"/>
              <a:t>sont</a:t>
            </a:r>
            <a:r>
              <a:rPr dirty="0"/>
              <a:t> sous </a:t>
            </a:r>
            <a:r>
              <a:rPr dirty="0" err="1"/>
              <a:t>utilisées</a:t>
            </a:r>
            <a:r>
              <a:rPr dirty="0"/>
              <a:t> </a:t>
            </a:r>
            <a:r>
              <a:rPr dirty="0" err="1"/>
              <a:t>en</a:t>
            </a:r>
            <a:r>
              <a:rPr dirty="0"/>
              <a:t> </a:t>
            </a:r>
            <a:r>
              <a:rPr dirty="0" err="1"/>
              <a:t>classe</a:t>
            </a:r>
            <a:r>
              <a:rPr dirty="0"/>
              <a:t>, </a:t>
            </a:r>
            <a:r>
              <a:rPr dirty="0" err="1"/>
              <a:t>ou</a:t>
            </a:r>
            <a:r>
              <a:rPr dirty="0"/>
              <a:t> </a:t>
            </a:r>
            <a:r>
              <a:rPr dirty="0" err="1"/>
              <a:t>utilisées</a:t>
            </a:r>
            <a:r>
              <a:rPr dirty="0"/>
              <a:t> de </a:t>
            </a:r>
            <a:r>
              <a:rPr dirty="0" err="1"/>
              <a:t>façon</a:t>
            </a:r>
            <a:r>
              <a:rPr dirty="0"/>
              <a:t> </a:t>
            </a:r>
            <a:r>
              <a:rPr dirty="0" err="1"/>
              <a:t>inconsciente</a:t>
            </a:r>
            <a:r>
              <a:rPr dirty="0"/>
              <a:t>.</a:t>
            </a:r>
          </a:p>
          <a:p>
            <a:endParaRPr dirty="0"/>
          </a:p>
          <a:p>
            <a:r>
              <a:rPr b="1" dirty="0" err="1"/>
              <a:t>L’évaluation</a:t>
            </a:r>
            <a:r>
              <a:rPr b="1" dirty="0"/>
              <a:t> de </a:t>
            </a:r>
            <a:r>
              <a:rPr b="1" dirty="0" err="1"/>
              <a:t>régulation</a:t>
            </a:r>
            <a:r>
              <a:rPr dirty="0"/>
              <a:t> </a:t>
            </a:r>
            <a:r>
              <a:rPr dirty="0" err="1"/>
              <a:t>est</a:t>
            </a:r>
            <a:r>
              <a:rPr dirty="0"/>
              <a:t> le </a:t>
            </a:r>
            <a:r>
              <a:rPr dirty="0" err="1"/>
              <a:t>coeur</a:t>
            </a:r>
            <a:r>
              <a:rPr dirty="0"/>
              <a:t> de la </a:t>
            </a:r>
            <a:r>
              <a:rPr dirty="0" err="1"/>
              <a:t>réussite</a:t>
            </a:r>
            <a:r>
              <a:rPr dirty="0"/>
              <a:t> de </a:t>
            </a:r>
            <a:r>
              <a:rPr dirty="0" err="1"/>
              <a:t>toute</a:t>
            </a:r>
            <a:r>
              <a:rPr dirty="0"/>
              <a:t> action et de la construction de tout </a:t>
            </a:r>
            <a:r>
              <a:rPr dirty="0" err="1"/>
              <a:t>apprentissage</a:t>
            </a:r>
            <a:r>
              <a:rPr dirty="0"/>
              <a:t>, </a:t>
            </a:r>
            <a:r>
              <a:rPr dirty="0" err="1"/>
              <a:t>elle</a:t>
            </a:r>
            <a:r>
              <a:rPr dirty="0"/>
              <a:t> se pratique de </a:t>
            </a:r>
            <a:r>
              <a:rPr dirty="0" err="1"/>
              <a:t>façon</a:t>
            </a:r>
            <a:r>
              <a:rPr dirty="0"/>
              <a:t> </a:t>
            </a:r>
            <a:r>
              <a:rPr dirty="0" err="1"/>
              <a:t>inconsciente</a:t>
            </a:r>
            <a:r>
              <a:rPr dirty="0"/>
              <a:t> </a:t>
            </a:r>
            <a:r>
              <a:rPr dirty="0" err="1"/>
              <a:t>en</a:t>
            </a:r>
            <a:r>
              <a:rPr dirty="0"/>
              <a:t> permanence (</a:t>
            </a:r>
            <a:r>
              <a:rPr dirty="0" err="1"/>
              <a:t>lors</a:t>
            </a:r>
            <a:r>
              <a:rPr dirty="0"/>
              <a:t> </a:t>
            </a:r>
            <a:r>
              <a:rPr dirty="0" err="1"/>
              <a:t>d’une</a:t>
            </a:r>
            <a:r>
              <a:rPr dirty="0"/>
              <a:t> discussion avec </a:t>
            </a:r>
            <a:r>
              <a:rPr dirty="0" err="1"/>
              <a:t>quelqu’un</a:t>
            </a:r>
            <a:r>
              <a:rPr dirty="0"/>
              <a:t>, </a:t>
            </a:r>
            <a:r>
              <a:rPr dirty="0" err="1"/>
              <a:t>lorsque</a:t>
            </a:r>
            <a:r>
              <a:rPr dirty="0"/>
              <a:t> </a:t>
            </a:r>
            <a:r>
              <a:rPr dirty="0" err="1"/>
              <a:t>l’on</a:t>
            </a:r>
            <a:r>
              <a:rPr dirty="0"/>
              <a:t> traverse </a:t>
            </a:r>
            <a:r>
              <a:rPr dirty="0" err="1"/>
              <a:t>une</a:t>
            </a:r>
            <a:r>
              <a:rPr dirty="0"/>
              <a:t> rue, </a:t>
            </a:r>
            <a:r>
              <a:rPr dirty="0" err="1"/>
              <a:t>lorsque</a:t>
            </a:r>
            <a:r>
              <a:rPr dirty="0"/>
              <a:t> je </a:t>
            </a:r>
            <a:r>
              <a:rPr dirty="0" err="1"/>
              <a:t>lis</a:t>
            </a:r>
            <a:r>
              <a:rPr dirty="0"/>
              <a:t> </a:t>
            </a:r>
            <a:r>
              <a:rPr dirty="0" err="1"/>
              <a:t>ces</a:t>
            </a:r>
            <a:r>
              <a:rPr dirty="0"/>
              <a:t> </a:t>
            </a:r>
            <a:r>
              <a:rPr dirty="0" err="1"/>
              <a:t>lignes</a:t>
            </a:r>
            <a:r>
              <a:rPr dirty="0"/>
              <a:t> (</a:t>
            </a:r>
            <a:r>
              <a:rPr i="1" dirty="0" err="1"/>
              <a:t>est-ce</a:t>
            </a:r>
            <a:r>
              <a:rPr i="1" dirty="0"/>
              <a:t> </a:t>
            </a:r>
            <a:r>
              <a:rPr i="1" dirty="0" err="1"/>
              <a:t>qu’elles</a:t>
            </a:r>
            <a:r>
              <a:rPr i="1" dirty="0"/>
              <a:t> </a:t>
            </a:r>
            <a:r>
              <a:rPr i="1" dirty="0" err="1"/>
              <a:t>m’intéressent</a:t>
            </a:r>
            <a:r>
              <a:rPr i="1" dirty="0"/>
              <a:t> </a:t>
            </a:r>
            <a:r>
              <a:rPr i="1" dirty="0" err="1"/>
              <a:t>ou</a:t>
            </a:r>
            <a:r>
              <a:rPr i="1" dirty="0"/>
              <a:t> non ? Est-</a:t>
            </a:r>
            <a:r>
              <a:rPr i="1" dirty="0" err="1"/>
              <a:t>ce</a:t>
            </a:r>
            <a:r>
              <a:rPr i="1" dirty="0"/>
              <a:t> que je continue </a:t>
            </a:r>
            <a:r>
              <a:rPr i="1" dirty="0" err="1"/>
              <a:t>ou</a:t>
            </a:r>
            <a:r>
              <a:rPr i="1" dirty="0"/>
              <a:t> non ?), </a:t>
            </a:r>
            <a:r>
              <a:rPr dirty="0" err="1"/>
              <a:t>lorsque</a:t>
            </a:r>
            <a:r>
              <a:rPr dirty="0"/>
              <a:t> je </a:t>
            </a:r>
            <a:r>
              <a:rPr dirty="0" err="1"/>
              <a:t>fais</a:t>
            </a:r>
            <a:r>
              <a:rPr dirty="0"/>
              <a:t> un </a:t>
            </a:r>
            <a:r>
              <a:rPr dirty="0" err="1"/>
              <a:t>cours</a:t>
            </a:r>
            <a:r>
              <a:rPr dirty="0"/>
              <a:t> magistral </a:t>
            </a:r>
            <a:r>
              <a:rPr dirty="0" err="1"/>
              <a:t>ou</a:t>
            </a:r>
            <a:r>
              <a:rPr dirty="0"/>
              <a:t> magistral </a:t>
            </a:r>
            <a:r>
              <a:rPr dirty="0" err="1"/>
              <a:t>dialogué</a:t>
            </a:r>
            <a:r>
              <a:rPr dirty="0"/>
              <a:t> sur </a:t>
            </a:r>
            <a:r>
              <a:rPr dirty="0" err="1"/>
              <a:t>l’écoute</a:t>
            </a:r>
            <a:r>
              <a:rPr dirty="0"/>
              <a:t> que </a:t>
            </a:r>
            <a:r>
              <a:rPr dirty="0" err="1"/>
              <a:t>j’ai</a:t>
            </a:r>
            <a:r>
              <a:rPr dirty="0"/>
              <a:t> </a:t>
            </a:r>
            <a:r>
              <a:rPr dirty="0" err="1"/>
              <a:t>ou</a:t>
            </a:r>
            <a:r>
              <a:rPr dirty="0"/>
              <a:t> non ; </a:t>
            </a:r>
            <a:r>
              <a:rPr dirty="0" err="1"/>
              <a:t>etc</a:t>
            </a:r>
            <a:r>
              <a:rPr dirty="0"/>
              <a:t> …). Il </a:t>
            </a:r>
            <a:r>
              <a:rPr dirty="0" err="1"/>
              <a:t>s’agit</a:t>
            </a:r>
            <a:r>
              <a:rPr dirty="0"/>
              <a:t> </a:t>
            </a:r>
            <a:r>
              <a:rPr dirty="0" err="1"/>
              <a:t>donc</a:t>
            </a:r>
            <a:r>
              <a:rPr dirty="0"/>
              <a:t> </a:t>
            </a:r>
            <a:r>
              <a:rPr dirty="0" err="1"/>
              <a:t>d’en</a:t>
            </a:r>
            <a:r>
              <a:rPr dirty="0"/>
              <a:t> prendre conscience et de </a:t>
            </a:r>
            <a:r>
              <a:rPr dirty="0" err="1"/>
              <a:t>lui</a:t>
            </a:r>
            <a:r>
              <a:rPr dirty="0"/>
              <a:t> donner </a:t>
            </a:r>
            <a:r>
              <a:rPr dirty="0" err="1"/>
              <a:t>toute</a:t>
            </a:r>
            <a:r>
              <a:rPr dirty="0"/>
              <a:t> </a:t>
            </a:r>
            <a:r>
              <a:rPr dirty="0" err="1"/>
              <a:t>sa</a:t>
            </a:r>
            <a:r>
              <a:rPr dirty="0"/>
              <a:t> place, </a:t>
            </a:r>
            <a:r>
              <a:rPr dirty="0" err="1"/>
              <a:t>mais</a:t>
            </a:r>
            <a:r>
              <a:rPr dirty="0"/>
              <a:t> </a:t>
            </a:r>
            <a:r>
              <a:rPr dirty="0" err="1"/>
              <a:t>cela</a:t>
            </a:r>
            <a:r>
              <a:rPr dirty="0"/>
              <a:t> </a:t>
            </a:r>
            <a:r>
              <a:rPr dirty="0" err="1"/>
              <a:t>prend</a:t>
            </a:r>
            <a:r>
              <a:rPr dirty="0"/>
              <a:t> du temps =&gt; se le </a:t>
            </a:r>
            <a:r>
              <a:rPr dirty="0" err="1"/>
              <a:t>dégager</a:t>
            </a:r>
            <a:r>
              <a:rPr dirty="0"/>
              <a:t>.</a:t>
            </a:r>
          </a:p>
          <a:p>
            <a:endParaRPr dirty="0"/>
          </a:p>
          <a:p>
            <a:r>
              <a:rPr dirty="0" err="1"/>
              <a:t>Autoévaluation</a:t>
            </a:r>
            <a:r>
              <a:rPr dirty="0"/>
              <a:t> </a:t>
            </a:r>
            <a:r>
              <a:rPr dirty="0" err="1"/>
              <a:t>peut</a:t>
            </a:r>
            <a:r>
              <a:rPr dirty="0"/>
              <a:t> </a:t>
            </a:r>
            <a:r>
              <a:rPr dirty="0" err="1"/>
              <a:t>aussi</a:t>
            </a:r>
            <a:r>
              <a:rPr dirty="0"/>
              <a:t> </a:t>
            </a:r>
            <a:r>
              <a:rPr dirty="0" err="1"/>
              <a:t>être</a:t>
            </a:r>
            <a:r>
              <a:rPr dirty="0"/>
              <a:t> interne </a:t>
            </a:r>
            <a:r>
              <a:rPr dirty="0" err="1"/>
              <a:t>à</a:t>
            </a:r>
            <a:r>
              <a:rPr dirty="0"/>
              <a:t> un </a:t>
            </a:r>
            <a:r>
              <a:rPr dirty="0" err="1"/>
              <a:t>binôme</a:t>
            </a:r>
            <a:r>
              <a:rPr dirty="0"/>
              <a:t> </a:t>
            </a:r>
            <a:r>
              <a:rPr dirty="0" err="1"/>
              <a:t>ou</a:t>
            </a:r>
            <a:r>
              <a:rPr dirty="0"/>
              <a:t> </a:t>
            </a:r>
            <a:r>
              <a:rPr dirty="0" err="1"/>
              <a:t>une</a:t>
            </a:r>
            <a:r>
              <a:rPr dirty="0"/>
              <a:t> </a:t>
            </a:r>
            <a:r>
              <a:rPr dirty="0" err="1"/>
              <a:t>équipe</a:t>
            </a:r>
            <a:r>
              <a:rPr dirty="0"/>
              <a:t>. </a:t>
            </a:r>
            <a:r>
              <a:rPr dirty="0" err="1"/>
              <a:t>Apprendre</a:t>
            </a:r>
            <a:r>
              <a:rPr dirty="0"/>
              <a:t> </a:t>
            </a:r>
            <a:r>
              <a:rPr dirty="0" err="1"/>
              <a:t>à</a:t>
            </a:r>
            <a:r>
              <a:rPr dirty="0"/>
              <a:t> </a:t>
            </a:r>
            <a:r>
              <a:rPr dirty="0" err="1"/>
              <a:t>s’autoévaluer</a:t>
            </a:r>
            <a:r>
              <a:rPr dirty="0"/>
              <a:t> </a:t>
            </a:r>
            <a:r>
              <a:rPr dirty="0" err="1"/>
              <a:t>est</a:t>
            </a:r>
            <a:r>
              <a:rPr dirty="0"/>
              <a:t> </a:t>
            </a:r>
            <a:r>
              <a:rPr dirty="0" err="1"/>
              <a:t>aussi</a:t>
            </a:r>
            <a:r>
              <a:rPr dirty="0"/>
              <a:t> </a:t>
            </a:r>
            <a:r>
              <a:rPr dirty="0" err="1"/>
              <a:t>essentiel</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Shape 534"/>
          <p:cNvSpPr>
            <a:spLocks noGrp="1" noRot="1" noChangeAspect="1"/>
          </p:cNvSpPr>
          <p:nvPr>
            <p:ph type="sldImg"/>
          </p:nvPr>
        </p:nvSpPr>
        <p:spPr>
          <a:xfrm>
            <a:off x="381000" y="685800"/>
            <a:ext cx="6096000" cy="3429000"/>
          </a:xfrm>
          <a:prstGeom prst="rect">
            <a:avLst/>
          </a:prstGeom>
        </p:spPr>
        <p:txBody>
          <a:bodyPr/>
          <a:lstStyle/>
          <a:p>
            <a:endParaRPr/>
          </a:p>
        </p:txBody>
      </p:sp>
      <p:sp>
        <p:nvSpPr>
          <p:cNvPr id="535" name="Shape 535"/>
          <p:cNvSpPr>
            <a:spLocks noGrp="1"/>
          </p:cNvSpPr>
          <p:nvPr>
            <p:ph type="body" sz="quarter" idx="1"/>
          </p:nvPr>
        </p:nvSpPr>
        <p:spPr>
          <a:prstGeom prst="rect">
            <a:avLst/>
          </a:prstGeom>
        </p:spPr>
        <p:txBody>
          <a:bodyPr/>
          <a:lstStyle/>
          <a:p>
            <a:pPr>
              <a:defRPr i="1"/>
            </a:pPr>
            <a:r>
              <a:rPr dirty="0"/>
              <a:t>Reprise </a:t>
            </a:r>
            <a:r>
              <a:rPr dirty="0" err="1"/>
              <a:t>d’une</a:t>
            </a:r>
            <a:r>
              <a:rPr dirty="0"/>
              <a:t> </a:t>
            </a:r>
            <a:r>
              <a:rPr dirty="0" err="1"/>
              <a:t>dia</a:t>
            </a:r>
            <a:r>
              <a:rPr dirty="0"/>
              <a:t> de </a:t>
            </a:r>
            <a:r>
              <a:rPr dirty="0" err="1"/>
              <a:t>l’an</a:t>
            </a:r>
            <a:r>
              <a:rPr dirty="0"/>
              <a:t> dernier.</a:t>
            </a:r>
          </a:p>
          <a:p>
            <a:r>
              <a:rPr dirty="0"/>
              <a:t>Les deux points </a:t>
            </a:r>
            <a:r>
              <a:rPr dirty="0" err="1"/>
              <a:t>faibles</a:t>
            </a:r>
            <a:r>
              <a:rPr dirty="0"/>
              <a:t> que nous </a:t>
            </a:r>
            <a:r>
              <a:rPr dirty="0" err="1"/>
              <a:t>observons</a:t>
            </a:r>
            <a:r>
              <a:rPr dirty="0"/>
              <a:t> </a:t>
            </a:r>
            <a:r>
              <a:rPr dirty="0" err="1"/>
              <a:t>en</a:t>
            </a:r>
            <a:r>
              <a:rPr dirty="0"/>
              <a:t> inspection : </a:t>
            </a:r>
          </a:p>
          <a:p>
            <a:pPr marL="256801" indent="-256801">
              <a:buSzPct val="125000"/>
              <a:buChar char="-"/>
            </a:pPr>
            <a:r>
              <a:rPr dirty="0" err="1"/>
              <a:t>peu</a:t>
            </a:r>
            <a:r>
              <a:rPr dirty="0"/>
              <a:t> de travail sur </a:t>
            </a:r>
            <a:r>
              <a:rPr dirty="0" err="1"/>
              <a:t>l’autoévaluation</a:t>
            </a:r>
            <a:r>
              <a:rPr dirty="0"/>
              <a:t>, or </a:t>
            </a:r>
            <a:r>
              <a:rPr dirty="0" err="1"/>
              <a:t>elle</a:t>
            </a:r>
            <a:r>
              <a:rPr dirty="0"/>
              <a:t> </a:t>
            </a:r>
            <a:r>
              <a:rPr dirty="0" err="1"/>
              <a:t>est</a:t>
            </a:r>
            <a:r>
              <a:rPr dirty="0"/>
              <a:t> </a:t>
            </a:r>
            <a:r>
              <a:rPr dirty="0" err="1"/>
              <a:t>essentielle</a:t>
            </a:r>
            <a:r>
              <a:rPr dirty="0"/>
              <a:t> </a:t>
            </a:r>
            <a:r>
              <a:rPr dirty="0" err="1"/>
              <a:t>à</a:t>
            </a:r>
            <a:r>
              <a:rPr dirty="0"/>
              <a:t> la construction de </a:t>
            </a:r>
            <a:r>
              <a:rPr dirty="0" err="1"/>
              <a:t>l’autonomie</a:t>
            </a:r>
            <a:r>
              <a:rPr dirty="0"/>
              <a:t>. Il </a:t>
            </a:r>
            <a:r>
              <a:rPr dirty="0" err="1"/>
              <a:t>est</a:t>
            </a:r>
            <a:r>
              <a:rPr dirty="0"/>
              <a:t> </a:t>
            </a:r>
            <a:r>
              <a:rPr dirty="0" err="1"/>
              <a:t>nécessaire</a:t>
            </a:r>
            <a:r>
              <a:rPr dirty="0"/>
              <a:t> de prendre un temps de </a:t>
            </a:r>
            <a:r>
              <a:rPr dirty="0" err="1"/>
              <a:t>méta</a:t>
            </a:r>
            <a:r>
              <a:rPr dirty="0"/>
              <a:t> cognition </a:t>
            </a:r>
            <a:r>
              <a:rPr dirty="0" err="1"/>
              <a:t>régulièrement</a:t>
            </a:r>
            <a:r>
              <a:rPr dirty="0"/>
              <a:t> sur </a:t>
            </a:r>
            <a:r>
              <a:rPr dirty="0" err="1"/>
              <a:t>elle</a:t>
            </a:r>
            <a:r>
              <a:rPr dirty="0"/>
              <a:t> : « </a:t>
            </a:r>
            <a:r>
              <a:rPr dirty="0" err="1"/>
              <a:t>est-ce</a:t>
            </a:r>
            <a:r>
              <a:rPr dirty="0"/>
              <a:t> que </a:t>
            </a:r>
            <a:r>
              <a:rPr dirty="0" err="1"/>
              <a:t>vous</a:t>
            </a:r>
            <a:r>
              <a:rPr dirty="0"/>
              <a:t> </a:t>
            </a:r>
            <a:r>
              <a:rPr dirty="0" err="1"/>
              <a:t>arrivez</a:t>
            </a:r>
            <a:r>
              <a:rPr dirty="0"/>
              <a:t> </a:t>
            </a:r>
            <a:r>
              <a:rPr dirty="0" err="1"/>
              <a:t>à</a:t>
            </a:r>
            <a:r>
              <a:rPr dirty="0"/>
              <a:t> </a:t>
            </a:r>
            <a:r>
              <a:rPr dirty="0" err="1"/>
              <a:t>voir</a:t>
            </a:r>
            <a:r>
              <a:rPr dirty="0"/>
              <a:t> </a:t>
            </a:r>
            <a:r>
              <a:rPr dirty="0" err="1"/>
              <a:t>si</a:t>
            </a:r>
            <a:r>
              <a:rPr dirty="0"/>
              <a:t> </a:t>
            </a:r>
            <a:r>
              <a:rPr dirty="0" err="1"/>
              <a:t>vous</a:t>
            </a:r>
            <a:r>
              <a:rPr dirty="0"/>
              <a:t> y </a:t>
            </a:r>
            <a:r>
              <a:rPr dirty="0" err="1"/>
              <a:t>arrivez</a:t>
            </a:r>
            <a:r>
              <a:rPr dirty="0"/>
              <a:t> </a:t>
            </a:r>
            <a:r>
              <a:rPr dirty="0" err="1"/>
              <a:t>ou</a:t>
            </a:r>
            <a:r>
              <a:rPr dirty="0"/>
              <a:t> non, et </a:t>
            </a:r>
            <a:r>
              <a:rPr dirty="0" err="1"/>
              <a:t>si</a:t>
            </a:r>
            <a:r>
              <a:rPr dirty="0"/>
              <a:t> non</a:t>
            </a:r>
            <a:r>
              <a:rPr lang="fr-FR" dirty="0"/>
              <a:t>,</a:t>
            </a:r>
            <a:r>
              <a:rPr dirty="0"/>
              <a:t> </a:t>
            </a:r>
            <a:r>
              <a:rPr lang="fr-FR" dirty="0"/>
              <a:t>est-ce que vous arrivez à expliquer </a:t>
            </a:r>
            <a:r>
              <a:rPr dirty="0" err="1"/>
              <a:t>pourquoi</a:t>
            </a:r>
            <a:r>
              <a:rPr dirty="0"/>
              <a:t> </a:t>
            </a:r>
            <a:r>
              <a:rPr dirty="0" err="1"/>
              <a:t>vous</a:t>
            </a:r>
            <a:r>
              <a:rPr dirty="0"/>
              <a:t> </a:t>
            </a:r>
            <a:r>
              <a:rPr dirty="0" err="1"/>
              <a:t>n’y</a:t>
            </a:r>
            <a:r>
              <a:rPr dirty="0"/>
              <a:t> </a:t>
            </a:r>
            <a:r>
              <a:rPr dirty="0" err="1"/>
              <a:t>arrivez</a:t>
            </a:r>
            <a:r>
              <a:rPr dirty="0"/>
              <a:t> pas ? »</a:t>
            </a:r>
          </a:p>
          <a:p>
            <a:pPr marL="256801" indent="-256801">
              <a:buSzPct val="125000"/>
              <a:buChar char="-"/>
            </a:pPr>
            <a:r>
              <a:rPr dirty="0"/>
              <a:t>Les </a:t>
            </a:r>
            <a:r>
              <a:rPr dirty="0" err="1"/>
              <a:t>difficultés</a:t>
            </a:r>
            <a:r>
              <a:rPr dirty="0"/>
              <a:t> des </a:t>
            </a:r>
            <a:r>
              <a:rPr dirty="0" err="1"/>
              <a:t>élèves</a:t>
            </a:r>
            <a:r>
              <a:rPr dirty="0"/>
              <a:t> ne </a:t>
            </a:r>
            <a:r>
              <a:rPr dirty="0" err="1"/>
              <a:t>sont</a:t>
            </a:r>
            <a:r>
              <a:rPr dirty="0"/>
              <a:t> pas </a:t>
            </a:r>
            <a:r>
              <a:rPr dirty="0" err="1"/>
              <a:t>toujours</a:t>
            </a:r>
            <a:r>
              <a:rPr dirty="0"/>
              <a:t> </a:t>
            </a:r>
            <a:r>
              <a:rPr dirty="0" err="1"/>
              <a:t>observées</a:t>
            </a:r>
            <a:r>
              <a:rPr dirty="0"/>
              <a:t>, et </a:t>
            </a:r>
            <a:r>
              <a:rPr dirty="0" err="1"/>
              <a:t>quand</a:t>
            </a:r>
            <a:r>
              <a:rPr dirty="0"/>
              <a:t> </a:t>
            </a:r>
            <a:r>
              <a:rPr dirty="0" err="1"/>
              <a:t>elles</a:t>
            </a:r>
            <a:r>
              <a:rPr dirty="0"/>
              <a:t> le </a:t>
            </a:r>
            <a:r>
              <a:rPr dirty="0" err="1"/>
              <a:t>sont</a:t>
            </a:r>
            <a:r>
              <a:rPr dirty="0"/>
              <a:t>, il </a:t>
            </a:r>
            <a:r>
              <a:rPr dirty="0" err="1"/>
              <a:t>en</a:t>
            </a:r>
            <a:r>
              <a:rPr dirty="0"/>
              <a:t> </a:t>
            </a:r>
            <a:r>
              <a:rPr dirty="0" err="1"/>
              <a:t>est</a:t>
            </a:r>
            <a:r>
              <a:rPr dirty="0"/>
              <a:t> </a:t>
            </a:r>
            <a:r>
              <a:rPr dirty="0" err="1"/>
              <a:t>rarement</a:t>
            </a:r>
            <a:r>
              <a:rPr dirty="0"/>
              <a:t> </a:t>
            </a:r>
            <a:r>
              <a:rPr dirty="0" err="1"/>
              <a:t>tiré</a:t>
            </a:r>
            <a:r>
              <a:rPr dirty="0"/>
              <a:t> des conclusions que </a:t>
            </a:r>
            <a:r>
              <a:rPr dirty="0" err="1"/>
              <a:t>ce</a:t>
            </a:r>
            <a:r>
              <a:rPr dirty="0"/>
              <a:t> </a:t>
            </a:r>
            <a:r>
              <a:rPr dirty="0" err="1"/>
              <a:t>soit</a:t>
            </a:r>
            <a:r>
              <a:rPr dirty="0"/>
              <a:t> </a:t>
            </a:r>
            <a:r>
              <a:rPr dirty="0" err="1"/>
              <a:t>lorsque</a:t>
            </a:r>
            <a:r>
              <a:rPr dirty="0"/>
              <a:t> </a:t>
            </a:r>
            <a:r>
              <a:rPr dirty="0" err="1"/>
              <a:t>ça</a:t>
            </a:r>
            <a:r>
              <a:rPr dirty="0"/>
              <a:t> </a:t>
            </a:r>
            <a:r>
              <a:rPr dirty="0" err="1"/>
              <a:t>marche</a:t>
            </a:r>
            <a:r>
              <a:rPr dirty="0"/>
              <a:t> </a:t>
            </a:r>
            <a:r>
              <a:rPr dirty="0" err="1"/>
              <a:t>ou</a:t>
            </a:r>
            <a:r>
              <a:rPr dirty="0"/>
              <a:t> </a:t>
            </a:r>
            <a:r>
              <a:rPr dirty="0" err="1"/>
              <a:t>lorsque</a:t>
            </a:r>
            <a:r>
              <a:rPr dirty="0"/>
              <a:t> </a:t>
            </a:r>
            <a:r>
              <a:rPr dirty="0" err="1"/>
              <a:t>ça</a:t>
            </a:r>
            <a:r>
              <a:rPr dirty="0"/>
              <a:t> </a:t>
            </a:r>
            <a:r>
              <a:rPr dirty="0" err="1"/>
              <a:t>coince</a:t>
            </a:r>
            <a:r>
              <a:rPr dirty="0"/>
              <a:t>. =&gt; du coup, </a:t>
            </a:r>
            <a:r>
              <a:rPr dirty="0" err="1"/>
              <a:t>peu</a:t>
            </a:r>
            <a:r>
              <a:rPr dirty="0"/>
              <a:t> de </a:t>
            </a:r>
            <a:r>
              <a:rPr dirty="0" err="1"/>
              <a:t>progressivité</a:t>
            </a:r>
            <a:r>
              <a:rPr dirty="0"/>
              <a:t> dans les </a:t>
            </a:r>
            <a:r>
              <a:rPr dirty="0" err="1"/>
              <a:t>apprentissages</a:t>
            </a:r>
            <a:r>
              <a:rPr dirty="0"/>
              <a:t>.</a:t>
            </a:r>
          </a:p>
          <a:p>
            <a:endParaRPr dirty="0"/>
          </a:p>
          <a:p>
            <a:r>
              <a:rPr dirty="0"/>
              <a:t>Une correction ne </a:t>
            </a:r>
            <a:r>
              <a:rPr dirty="0" err="1"/>
              <a:t>sert</a:t>
            </a:r>
            <a:r>
              <a:rPr dirty="0"/>
              <a:t> </a:t>
            </a:r>
            <a:r>
              <a:rPr dirty="0" err="1"/>
              <a:t>à</a:t>
            </a:r>
            <a:r>
              <a:rPr dirty="0"/>
              <a:t> </a:t>
            </a:r>
            <a:r>
              <a:rPr dirty="0" err="1"/>
              <a:t>rien</a:t>
            </a:r>
            <a:r>
              <a:rPr dirty="0"/>
              <a:t> </a:t>
            </a:r>
            <a:r>
              <a:rPr dirty="0" err="1"/>
              <a:t>si</a:t>
            </a:r>
            <a:r>
              <a:rPr dirty="0"/>
              <a:t> </a:t>
            </a:r>
            <a:r>
              <a:rPr dirty="0" err="1"/>
              <a:t>elle</a:t>
            </a:r>
            <a:r>
              <a:rPr dirty="0"/>
              <a:t> </a:t>
            </a:r>
            <a:r>
              <a:rPr dirty="0" err="1"/>
              <a:t>n’est</a:t>
            </a:r>
            <a:r>
              <a:rPr dirty="0"/>
              <a:t> pas </a:t>
            </a:r>
            <a:r>
              <a:rPr dirty="0" err="1"/>
              <a:t>centré</a:t>
            </a:r>
            <a:r>
              <a:rPr dirty="0"/>
              <a:t> sur </a:t>
            </a:r>
            <a:r>
              <a:rPr dirty="0" err="1"/>
              <a:t>ce</a:t>
            </a:r>
            <a:r>
              <a:rPr dirty="0"/>
              <a:t> qui </a:t>
            </a:r>
            <a:r>
              <a:rPr dirty="0" err="1"/>
              <a:t>coince</a:t>
            </a:r>
            <a:r>
              <a:rPr dirty="0"/>
              <a:t> chez </a:t>
            </a:r>
            <a:r>
              <a:rPr dirty="0" err="1"/>
              <a:t>l’élève</a:t>
            </a:r>
            <a:r>
              <a:rPr dirty="0"/>
              <a:t> =&gt; beaucoup de corrections </a:t>
            </a:r>
            <a:r>
              <a:rPr dirty="0" err="1"/>
              <a:t>données</a:t>
            </a:r>
            <a:r>
              <a:rPr dirty="0"/>
              <a:t> </a:t>
            </a:r>
            <a:r>
              <a:rPr dirty="0" err="1"/>
              <a:t>en</a:t>
            </a:r>
            <a:r>
              <a:rPr dirty="0"/>
              <a:t> </a:t>
            </a:r>
            <a:r>
              <a:rPr dirty="0" err="1"/>
              <a:t>classe</a:t>
            </a:r>
            <a:r>
              <a:rPr dirty="0"/>
              <a:t> ne </a:t>
            </a:r>
            <a:r>
              <a:rPr dirty="0" err="1"/>
              <a:t>servent</a:t>
            </a:r>
            <a:r>
              <a:rPr dirty="0"/>
              <a:t> pas </a:t>
            </a:r>
            <a:r>
              <a:rPr dirty="0" err="1"/>
              <a:t>à</a:t>
            </a:r>
            <a:r>
              <a:rPr dirty="0"/>
              <a:t> grand chose </a:t>
            </a:r>
            <a:r>
              <a:rPr dirty="0" err="1"/>
              <a:t>en</a:t>
            </a:r>
            <a:r>
              <a:rPr dirty="0"/>
              <a:t> terme</a:t>
            </a:r>
            <a:r>
              <a:rPr lang="fr-FR" dirty="0"/>
              <a:t>s</a:t>
            </a:r>
            <a:r>
              <a:rPr dirty="0"/>
              <a:t> de progression sur les </a:t>
            </a:r>
            <a:r>
              <a:rPr dirty="0" err="1"/>
              <a:t>compétences</a:t>
            </a:r>
            <a:r>
              <a:rPr dirty="0"/>
              <a:t>, par </a:t>
            </a:r>
            <a:r>
              <a:rPr dirty="0" err="1"/>
              <a:t>contre</a:t>
            </a:r>
            <a:r>
              <a:rPr dirty="0"/>
              <a:t> </a:t>
            </a:r>
            <a:r>
              <a:rPr dirty="0" err="1"/>
              <a:t>elles</a:t>
            </a:r>
            <a:r>
              <a:rPr dirty="0"/>
              <a:t> </a:t>
            </a:r>
            <a:r>
              <a:rPr dirty="0" err="1"/>
              <a:t>peuvent</a:t>
            </a:r>
            <a:r>
              <a:rPr dirty="0"/>
              <a:t> </a:t>
            </a:r>
            <a:r>
              <a:rPr dirty="0" err="1"/>
              <a:t>apporter</a:t>
            </a:r>
            <a:r>
              <a:rPr dirty="0"/>
              <a:t> des </a:t>
            </a:r>
            <a:r>
              <a:rPr dirty="0" err="1"/>
              <a:t>éléments</a:t>
            </a:r>
            <a:r>
              <a:rPr dirty="0"/>
              <a:t> de consolidation des </a:t>
            </a:r>
            <a:r>
              <a:rPr dirty="0" err="1"/>
              <a:t>contenus</a:t>
            </a:r>
            <a:r>
              <a:rPr dirty="0"/>
              <a:t>. Pour </a:t>
            </a:r>
            <a:r>
              <a:rPr dirty="0" err="1"/>
              <a:t>qu’elles</a:t>
            </a:r>
            <a:r>
              <a:rPr dirty="0"/>
              <a:t> </a:t>
            </a:r>
            <a:r>
              <a:rPr dirty="0" err="1"/>
              <a:t>apportent</a:t>
            </a:r>
            <a:r>
              <a:rPr dirty="0"/>
              <a:t> sur les </a:t>
            </a:r>
            <a:r>
              <a:rPr dirty="0" err="1"/>
              <a:t>compétences</a:t>
            </a:r>
            <a:r>
              <a:rPr dirty="0"/>
              <a:t>, </a:t>
            </a:r>
            <a:r>
              <a:rPr b="1" dirty="0"/>
              <a:t>il faut faire </a:t>
            </a:r>
            <a:r>
              <a:rPr b="1" dirty="0" err="1"/>
              <a:t>refaire</a:t>
            </a:r>
            <a:r>
              <a:rPr b="1" dirty="0"/>
              <a:t> </a:t>
            </a:r>
            <a:r>
              <a:rPr lang="fr-FR" b="1" dirty="0"/>
              <a:t>une activité de même nature </a:t>
            </a:r>
            <a:r>
              <a:rPr b="1" dirty="0"/>
              <a:t>!</a:t>
            </a:r>
          </a:p>
          <a:p>
            <a:endParaRPr dirty="0"/>
          </a:p>
          <a:p>
            <a:r>
              <a:rPr b="1" dirty="0" err="1"/>
              <a:t>Cette</a:t>
            </a:r>
            <a:r>
              <a:rPr b="1" dirty="0"/>
              <a:t> </a:t>
            </a:r>
            <a:r>
              <a:rPr b="1" dirty="0" err="1"/>
              <a:t>évaluation</a:t>
            </a:r>
            <a:r>
              <a:rPr b="1" dirty="0"/>
              <a:t> </a:t>
            </a:r>
            <a:r>
              <a:rPr b="1" dirty="0" err="1"/>
              <a:t>est</a:t>
            </a:r>
            <a:r>
              <a:rPr b="1" dirty="0"/>
              <a:t> </a:t>
            </a:r>
            <a:r>
              <a:rPr b="1" dirty="0" err="1"/>
              <a:t>essentielle</a:t>
            </a:r>
            <a:r>
              <a:rPr dirty="0"/>
              <a:t>, </a:t>
            </a:r>
            <a:r>
              <a:rPr dirty="0" err="1"/>
              <a:t>elle</a:t>
            </a:r>
            <a:r>
              <a:rPr dirty="0"/>
              <a:t> se fait au </a:t>
            </a:r>
            <a:r>
              <a:rPr dirty="0" err="1"/>
              <a:t>quotidien</a:t>
            </a:r>
            <a:r>
              <a:rPr dirty="0"/>
              <a:t>, </a:t>
            </a:r>
            <a:r>
              <a:rPr dirty="0" err="1"/>
              <a:t>c’est</a:t>
            </a:r>
            <a:r>
              <a:rPr dirty="0"/>
              <a:t> le </a:t>
            </a:r>
            <a:r>
              <a:rPr dirty="0" err="1"/>
              <a:t>coeur</a:t>
            </a:r>
            <a:r>
              <a:rPr dirty="0"/>
              <a:t> de la </a:t>
            </a:r>
            <a:r>
              <a:rPr dirty="0" err="1"/>
              <a:t>prise</a:t>
            </a:r>
            <a:r>
              <a:rPr dirty="0"/>
              <a:t> </a:t>
            </a:r>
            <a:r>
              <a:rPr dirty="0" err="1"/>
              <a:t>d’informations</a:t>
            </a:r>
            <a:r>
              <a:rPr dirty="0"/>
              <a:t> avec </a:t>
            </a:r>
            <a:r>
              <a:rPr dirty="0" err="1"/>
              <a:t>globalement</a:t>
            </a:r>
            <a:r>
              <a:rPr dirty="0"/>
              <a:t> deux temps : </a:t>
            </a:r>
          </a:p>
          <a:p>
            <a:pPr marL="407458" indent="-407458">
              <a:buSzPct val="100000"/>
              <a:buAutoNum type="arabicPeriod"/>
            </a:pPr>
            <a:r>
              <a:rPr lang="fr-FR" dirty="0"/>
              <a:t>Au début de la mise en activité le professeur</a:t>
            </a:r>
            <a:r>
              <a:rPr dirty="0"/>
              <a:t> </a:t>
            </a:r>
            <a:r>
              <a:rPr dirty="0" err="1"/>
              <a:t>balaie</a:t>
            </a:r>
            <a:r>
              <a:rPr dirty="0"/>
              <a:t> la </a:t>
            </a:r>
            <a:r>
              <a:rPr dirty="0" err="1"/>
              <a:t>classe</a:t>
            </a:r>
            <a:r>
              <a:rPr dirty="0"/>
              <a:t> pour </a:t>
            </a:r>
            <a:r>
              <a:rPr dirty="0" err="1"/>
              <a:t>voir</a:t>
            </a:r>
            <a:r>
              <a:rPr dirty="0"/>
              <a:t> </a:t>
            </a:r>
            <a:r>
              <a:rPr dirty="0" err="1"/>
              <a:t>s’il</a:t>
            </a:r>
            <a:r>
              <a:rPr dirty="0"/>
              <a:t> y a un </a:t>
            </a:r>
            <a:r>
              <a:rPr dirty="0" err="1"/>
              <a:t>gros</a:t>
            </a:r>
            <a:r>
              <a:rPr dirty="0"/>
              <a:t> </a:t>
            </a:r>
            <a:r>
              <a:rPr dirty="0" err="1"/>
              <a:t>blocage</a:t>
            </a:r>
            <a:r>
              <a:rPr dirty="0"/>
              <a:t> </a:t>
            </a:r>
            <a:r>
              <a:rPr dirty="0" err="1"/>
              <a:t>général</a:t>
            </a:r>
            <a:endParaRPr dirty="0"/>
          </a:p>
          <a:p>
            <a:pPr marL="407458" indent="-407458">
              <a:buSzPct val="100000"/>
              <a:buAutoNum type="arabicPeriod"/>
            </a:pPr>
            <a:r>
              <a:rPr lang="fr-FR" dirty="0"/>
              <a:t>Dans un deuxième temps, le professeur</a:t>
            </a:r>
            <a:r>
              <a:rPr dirty="0"/>
              <a:t> </a:t>
            </a:r>
            <a:r>
              <a:rPr dirty="0" err="1"/>
              <a:t>focalise</a:t>
            </a:r>
            <a:r>
              <a:rPr dirty="0"/>
              <a:t> </a:t>
            </a:r>
            <a:r>
              <a:rPr lang="fr-FR" dirty="0"/>
              <a:t>son attention </a:t>
            </a:r>
            <a:r>
              <a:rPr dirty="0"/>
              <a:t>sur les </a:t>
            </a:r>
            <a:r>
              <a:rPr dirty="0" err="1"/>
              <a:t>élèves</a:t>
            </a:r>
            <a:r>
              <a:rPr dirty="0"/>
              <a:t> </a:t>
            </a:r>
            <a:r>
              <a:rPr dirty="0" err="1"/>
              <a:t>qu</a:t>
            </a:r>
            <a:r>
              <a:rPr lang="fr-FR" dirty="0"/>
              <a:t>’il</a:t>
            </a:r>
            <a:r>
              <a:rPr dirty="0"/>
              <a:t> </a:t>
            </a:r>
            <a:r>
              <a:rPr dirty="0" err="1"/>
              <a:t>sais</a:t>
            </a:r>
            <a:r>
              <a:rPr dirty="0"/>
              <a:t> </a:t>
            </a:r>
            <a:r>
              <a:rPr dirty="0" err="1"/>
              <a:t>en</a:t>
            </a:r>
            <a:r>
              <a:rPr dirty="0"/>
              <a:t> </a:t>
            </a:r>
            <a:r>
              <a:rPr dirty="0" err="1"/>
              <a:t>difficulté</a:t>
            </a:r>
            <a:r>
              <a:rPr dirty="0"/>
              <a:t> pour </a:t>
            </a:r>
            <a:r>
              <a:rPr dirty="0" err="1"/>
              <a:t>pouvoir</a:t>
            </a:r>
            <a:r>
              <a:rPr dirty="0"/>
              <a:t> les aider.</a:t>
            </a:r>
          </a:p>
          <a:p>
            <a:r>
              <a:rPr lang="fr-FR" dirty="0"/>
              <a:t>Cette évaluation</a:t>
            </a:r>
            <a:r>
              <a:rPr dirty="0"/>
              <a:t> </a:t>
            </a:r>
            <a:r>
              <a:rPr dirty="0" err="1"/>
              <a:t>peut</a:t>
            </a:r>
            <a:r>
              <a:rPr dirty="0"/>
              <a:t> donner lieu </a:t>
            </a:r>
            <a:r>
              <a:rPr dirty="0" err="1"/>
              <a:t>à</a:t>
            </a:r>
            <a:r>
              <a:rPr dirty="0"/>
              <a:t> des notes (</a:t>
            </a:r>
            <a:r>
              <a:rPr dirty="0" err="1"/>
              <a:t>vous</a:t>
            </a:r>
            <a:r>
              <a:rPr dirty="0"/>
              <a:t> </a:t>
            </a:r>
            <a:r>
              <a:rPr dirty="0" err="1"/>
              <a:t>repérez</a:t>
            </a:r>
            <a:r>
              <a:rPr dirty="0"/>
              <a:t> un </a:t>
            </a:r>
            <a:r>
              <a:rPr dirty="0" err="1"/>
              <a:t>élève</a:t>
            </a:r>
            <a:r>
              <a:rPr dirty="0"/>
              <a:t> </a:t>
            </a:r>
            <a:r>
              <a:rPr dirty="0" err="1"/>
              <a:t>en</a:t>
            </a:r>
            <a:r>
              <a:rPr dirty="0"/>
              <a:t> </a:t>
            </a:r>
            <a:r>
              <a:rPr dirty="0" err="1"/>
              <a:t>difficulté</a:t>
            </a:r>
            <a:r>
              <a:rPr dirty="0"/>
              <a:t> qui pour </a:t>
            </a:r>
            <a:r>
              <a:rPr dirty="0" err="1"/>
              <a:t>une</a:t>
            </a:r>
            <a:r>
              <a:rPr dirty="0"/>
              <a:t> </a:t>
            </a:r>
            <a:r>
              <a:rPr dirty="0" err="1"/>
              <a:t>fois</a:t>
            </a:r>
            <a:r>
              <a:rPr dirty="0"/>
              <a:t> a </a:t>
            </a:r>
            <a:r>
              <a:rPr dirty="0" err="1"/>
              <a:t>réussi</a:t>
            </a:r>
            <a:r>
              <a:rPr dirty="0"/>
              <a:t>, </a:t>
            </a:r>
            <a:r>
              <a:rPr dirty="0" err="1"/>
              <a:t>vous</a:t>
            </a:r>
            <a:r>
              <a:rPr dirty="0"/>
              <a:t> </a:t>
            </a:r>
            <a:r>
              <a:rPr dirty="0" err="1"/>
              <a:t>ramassez</a:t>
            </a:r>
            <a:r>
              <a:rPr dirty="0"/>
              <a:t> son travail et </a:t>
            </a:r>
            <a:r>
              <a:rPr dirty="0" err="1"/>
              <a:t>notez</a:t>
            </a:r>
            <a:r>
              <a:rPr dirty="0"/>
              <a:t> !)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Shape 554"/>
          <p:cNvSpPr>
            <a:spLocks noGrp="1" noRot="1" noChangeAspect="1"/>
          </p:cNvSpPr>
          <p:nvPr>
            <p:ph type="sldImg"/>
          </p:nvPr>
        </p:nvSpPr>
        <p:spPr>
          <a:xfrm>
            <a:off x="381000" y="685800"/>
            <a:ext cx="6096000" cy="3429000"/>
          </a:xfrm>
          <a:prstGeom prst="rect">
            <a:avLst/>
          </a:prstGeom>
        </p:spPr>
        <p:txBody>
          <a:bodyPr/>
          <a:lstStyle/>
          <a:p>
            <a:endParaRPr/>
          </a:p>
        </p:txBody>
      </p:sp>
      <p:sp>
        <p:nvSpPr>
          <p:cNvPr id="555" name="Shape 555"/>
          <p:cNvSpPr>
            <a:spLocks noGrp="1"/>
          </p:cNvSpPr>
          <p:nvPr>
            <p:ph type="body" sz="quarter" idx="1"/>
          </p:nvPr>
        </p:nvSpPr>
        <p:spPr>
          <a:prstGeom prst="rect">
            <a:avLst/>
          </a:prstGeom>
        </p:spPr>
        <p:txBody>
          <a:bodyPr/>
          <a:lstStyle/>
          <a:p>
            <a:endParaRPr lang="fr-FR" dirty="0"/>
          </a:p>
          <a:p>
            <a:r>
              <a:rPr lang="fr-FR" b="1" dirty="0"/>
              <a:t>L’évaluation sommative  (les rectangles bleus) … N’est en fait sommative que sur les savoirs (cf. diapo suivante) . C’est le contrôle.</a:t>
            </a:r>
          </a:p>
          <a:p>
            <a:r>
              <a:rPr lang="fr-FR" b="0" dirty="0"/>
              <a:t>Elle se fait en fin de séquence pour vérifier que ce qui a été travaillé est acquis en termes de contenus. Mais elle ne dit pas ce qui restera de ces acquis un mois, trois mois, un an  plus tard …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 name="Shape 575"/>
          <p:cNvSpPr>
            <a:spLocks noGrp="1" noRot="1" noChangeAspect="1"/>
          </p:cNvSpPr>
          <p:nvPr>
            <p:ph type="sldImg"/>
          </p:nvPr>
        </p:nvSpPr>
        <p:spPr>
          <a:xfrm>
            <a:off x="381000" y="685800"/>
            <a:ext cx="6096000" cy="3429000"/>
          </a:xfrm>
          <a:prstGeom prst="rect">
            <a:avLst/>
          </a:prstGeom>
        </p:spPr>
        <p:txBody>
          <a:bodyPr/>
          <a:lstStyle/>
          <a:p>
            <a:endParaRPr/>
          </a:p>
        </p:txBody>
      </p:sp>
      <p:sp>
        <p:nvSpPr>
          <p:cNvPr id="576" name="Shape 576"/>
          <p:cNvSpPr>
            <a:spLocks noGrp="1"/>
          </p:cNvSpPr>
          <p:nvPr>
            <p:ph type="body" sz="quarter" idx="1"/>
          </p:nvPr>
        </p:nvSpPr>
        <p:spPr>
          <a:prstGeom prst="rect">
            <a:avLst/>
          </a:prstGeom>
        </p:spPr>
        <p:txBody>
          <a:bodyPr/>
          <a:lstStyle/>
          <a:p>
            <a:pPr>
              <a:defRPr i="1"/>
            </a:pPr>
            <a:r>
              <a:rPr dirty="0"/>
              <a:t>Reprise </a:t>
            </a:r>
            <a:r>
              <a:rPr dirty="0" err="1"/>
              <a:t>d’une</a:t>
            </a:r>
            <a:r>
              <a:rPr dirty="0"/>
              <a:t> </a:t>
            </a:r>
            <a:r>
              <a:rPr dirty="0" err="1"/>
              <a:t>dia</a:t>
            </a:r>
            <a:r>
              <a:rPr dirty="0"/>
              <a:t> de </a:t>
            </a:r>
            <a:r>
              <a:rPr dirty="0" err="1"/>
              <a:t>l’an</a:t>
            </a:r>
            <a:r>
              <a:rPr dirty="0"/>
              <a:t> dernier.</a:t>
            </a:r>
          </a:p>
          <a:p>
            <a:r>
              <a:rPr dirty="0"/>
              <a:t>La </a:t>
            </a:r>
            <a:r>
              <a:rPr dirty="0" err="1"/>
              <a:t>difficulté</a:t>
            </a:r>
            <a:r>
              <a:rPr dirty="0"/>
              <a:t> </a:t>
            </a:r>
            <a:r>
              <a:rPr dirty="0" err="1"/>
              <a:t>est</a:t>
            </a:r>
            <a:r>
              <a:rPr dirty="0"/>
              <a:t> que les interrogations et les DS </a:t>
            </a:r>
            <a:r>
              <a:rPr dirty="0" err="1"/>
              <a:t>sont</a:t>
            </a:r>
            <a:r>
              <a:rPr dirty="0"/>
              <a:t> </a:t>
            </a:r>
            <a:r>
              <a:rPr dirty="0" err="1"/>
              <a:t>souvent</a:t>
            </a:r>
            <a:r>
              <a:rPr dirty="0"/>
              <a:t> dans </a:t>
            </a:r>
            <a:r>
              <a:rPr dirty="0" err="1"/>
              <a:t>une</a:t>
            </a:r>
            <a:r>
              <a:rPr dirty="0"/>
              <a:t> double logique : </a:t>
            </a:r>
            <a:r>
              <a:rPr dirty="0" err="1"/>
              <a:t>évaluation</a:t>
            </a:r>
            <a:r>
              <a:rPr dirty="0"/>
              <a:t> et </a:t>
            </a:r>
            <a:r>
              <a:rPr dirty="0" err="1"/>
              <a:t>contrôle</a:t>
            </a:r>
            <a:r>
              <a:rPr dirty="0"/>
              <a:t> ; formatives et </a:t>
            </a:r>
            <a:r>
              <a:rPr dirty="0" err="1"/>
              <a:t>sommatives</a:t>
            </a:r>
            <a:r>
              <a:rPr dirty="0"/>
              <a:t>. </a:t>
            </a:r>
          </a:p>
          <a:p>
            <a:r>
              <a:rPr dirty="0"/>
              <a:t>Il </a:t>
            </a:r>
            <a:r>
              <a:rPr dirty="0" err="1"/>
              <a:t>en</a:t>
            </a:r>
            <a:r>
              <a:rPr dirty="0"/>
              <a:t> </a:t>
            </a:r>
            <a:r>
              <a:rPr dirty="0" err="1"/>
              <a:t>va</a:t>
            </a:r>
            <a:r>
              <a:rPr dirty="0"/>
              <a:t> de </a:t>
            </a:r>
            <a:r>
              <a:rPr dirty="0" err="1"/>
              <a:t>même</a:t>
            </a:r>
            <a:r>
              <a:rPr dirty="0"/>
              <a:t> pour les EC. </a:t>
            </a:r>
            <a:endParaRPr b="1" dirty="0">
              <a:solidFill>
                <a:schemeClr val="accent1">
                  <a:hueOff val="114395"/>
                  <a:lumOff val="-24975"/>
                </a:schemeClr>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Shape 609"/>
          <p:cNvSpPr>
            <a:spLocks noGrp="1" noRot="1" noChangeAspect="1"/>
          </p:cNvSpPr>
          <p:nvPr>
            <p:ph type="sldImg"/>
          </p:nvPr>
        </p:nvSpPr>
        <p:spPr>
          <a:xfrm>
            <a:off x="381000" y="685800"/>
            <a:ext cx="6096000" cy="3429000"/>
          </a:xfrm>
          <a:prstGeom prst="rect">
            <a:avLst/>
          </a:prstGeom>
        </p:spPr>
        <p:txBody>
          <a:bodyPr/>
          <a:lstStyle/>
          <a:p>
            <a:endParaRPr/>
          </a:p>
        </p:txBody>
      </p:sp>
      <p:sp>
        <p:nvSpPr>
          <p:cNvPr id="610" name="Shape 610"/>
          <p:cNvSpPr>
            <a:spLocks noGrp="1"/>
          </p:cNvSpPr>
          <p:nvPr>
            <p:ph type="body" sz="quarter" idx="1"/>
          </p:nvPr>
        </p:nvSpPr>
        <p:spPr>
          <a:prstGeom prst="rect">
            <a:avLst/>
          </a:prstGeom>
        </p:spPr>
        <p:txBody>
          <a:bodyPr/>
          <a:lstStyle/>
          <a:p>
            <a:r>
              <a:rPr lang="fr-FR" b="1" dirty="0"/>
              <a:t>L’évaluation certificatrice </a:t>
            </a:r>
          </a:p>
          <a:p>
            <a:r>
              <a:rPr lang="fr-FR" b="1" dirty="0"/>
              <a:t>C’est celle qui certifie que les attendus sont maîtrisés et donne un certificat ou diplôme. Elle est donc située en fin de cursus.</a:t>
            </a:r>
          </a:p>
          <a:p>
            <a:endParaRPr lang="fr-FR" dirty="0"/>
          </a:p>
          <a:p>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Ce tableau fait la synthèse des formes d’évaluation et de leur exploitation.</a:t>
            </a:r>
          </a:p>
          <a:p>
            <a:endParaRPr lang="fr-FR" dirty="0"/>
          </a:p>
          <a:p>
            <a:r>
              <a:rPr lang="fr-FR" dirty="0"/>
              <a:t>On voit que de fait, </a:t>
            </a:r>
            <a:r>
              <a:rPr lang="fr-FR" b="1" dirty="0"/>
              <a:t>les évaluations communes relèvent de l’ensemble de ces formes d’évaluation</a:t>
            </a:r>
            <a:r>
              <a:rPr lang="fr-FR" dirty="0"/>
              <a:t>  … </a:t>
            </a:r>
          </a:p>
          <a:p>
            <a:pPr marL="342900" indent="-342900">
              <a:buFontTx/>
              <a:buChar char="-"/>
            </a:pPr>
            <a:r>
              <a:rPr lang="fr-FR" dirty="0"/>
              <a:t>Elles ont une dimension sommative puisque se situent en fin de période. C’est particulièrement le cas sur les contenus scientifiques abordés pendant la période.</a:t>
            </a:r>
          </a:p>
          <a:p>
            <a:pPr marL="342900" indent="-342900">
              <a:buFontTx/>
              <a:buChar char="-"/>
            </a:pPr>
            <a:r>
              <a:rPr lang="fr-FR" dirty="0"/>
              <a:t>Elles ont une dimension formative car elle mette les élèves en situation de produire en situation de stress et donc d’ancrer, de vérifier l’ancrage ou de le consolider.</a:t>
            </a:r>
          </a:p>
          <a:p>
            <a:pPr marL="342900" indent="-342900">
              <a:buFontTx/>
              <a:buChar char="-"/>
            </a:pPr>
            <a:r>
              <a:rPr lang="fr-FR" dirty="0"/>
              <a:t>Elles ont une dimension diagnostique et régulatrice car elle permette de savoir où en est l’élève et ce que lui et l’équipe doit faire pour faire bouger les choses surtout si des lacunes ou un retard par rapport à la progression sont identifiés  </a:t>
            </a:r>
          </a:p>
          <a:p>
            <a:pPr marL="342900" indent="-342900">
              <a:buFontTx/>
              <a:buChar char="-"/>
            </a:pPr>
            <a:endParaRPr lang="fr-FR" dirty="0"/>
          </a:p>
          <a:p>
            <a:pPr marL="0" indent="0">
              <a:buFontTx/>
              <a:buNone/>
            </a:pPr>
            <a:r>
              <a:rPr lang="fr-FR" dirty="0"/>
              <a:t>Les questions qui se posent ensuite sont : </a:t>
            </a:r>
          </a:p>
          <a:p>
            <a:pPr marL="342900" marR="0" lvl="0" indent="-342900" defTabSz="457200" eaLnBrk="1" fontAlgn="auto" latinLnBrk="0" hangingPunct="1">
              <a:lnSpc>
                <a:spcPct val="117999"/>
              </a:lnSpc>
              <a:spcBef>
                <a:spcPts val="0"/>
              </a:spcBef>
              <a:spcAft>
                <a:spcPts val="0"/>
              </a:spcAft>
              <a:buClrTx/>
              <a:buSzTx/>
              <a:buFontTx/>
              <a:buChar char="-"/>
              <a:tabLst/>
              <a:defRPr/>
            </a:pPr>
            <a:r>
              <a:rPr lang="fr-FR" dirty="0"/>
              <a:t>Comment les exploiter au mieux ?</a:t>
            </a:r>
          </a:p>
          <a:p>
            <a:pPr marL="342900" marR="0" lvl="0" indent="-342900" defTabSz="457200" eaLnBrk="1" fontAlgn="auto" latinLnBrk="0" hangingPunct="1">
              <a:lnSpc>
                <a:spcPct val="117999"/>
              </a:lnSpc>
              <a:spcBef>
                <a:spcPts val="0"/>
              </a:spcBef>
              <a:spcAft>
                <a:spcPts val="0"/>
              </a:spcAft>
              <a:buClrTx/>
              <a:buSzTx/>
              <a:buFontTx/>
              <a:buChar char="-"/>
              <a:tabLst/>
              <a:defRPr/>
            </a:pPr>
            <a:r>
              <a:rPr lang="fr-FR" dirty="0"/>
              <a:t>Comment ajuster les attendus au bon niveau, cela n’est possible qu’avec des repères qui permettent d’être explicites (pour le prof, pour l’élève, pour l’équipe)=&gt; donc des grilles de progression des apprentissages.</a:t>
            </a:r>
          </a:p>
          <a:p>
            <a:pPr marL="342900" marR="0" lvl="0" indent="-342900" defTabSz="457200" eaLnBrk="1" fontAlgn="auto" latinLnBrk="0" hangingPunct="1">
              <a:lnSpc>
                <a:spcPct val="117999"/>
              </a:lnSpc>
              <a:spcBef>
                <a:spcPts val="0"/>
              </a:spcBef>
              <a:spcAft>
                <a:spcPts val="0"/>
              </a:spcAft>
              <a:buClrTx/>
              <a:buSzTx/>
              <a:buFontTx/>
              <a:buChar char="-"/>
              <a:tabLst/>
              <a:defRPr/>
            </a:pPr>
            <a:endParaRPr lang="fr-FR" dirty="0"/>
          </a:p>
          <a:p>
            <a:pPr marL="0" marR="0" lvl="0" indent="0" defTabSz="457200" eaLnBrk="1" fontAlgn="auto" latinLnBrk="0" hangingPunct="1">
              <a:lnSpc>
                <a:spcPct val="117999"/>
              </a:lnSpc>
              <a:spcBef>
                <a:spcPts val="0"/>
              </a:spcBef>
              <a:spcAft>
                <a:spcPts val="0"/>
              </a:spcAft>
              <a:buClrTx/>
              <a:buSzTx/>
              <a:buFontTx/>
              <a:buNone/>
              <a:tabLst/>
              <a:defRPr/>
            </a:pPr>
            <a:r>
              <a:rPr lang="fr-FR" b="1" dirty="0"/>
              <a:t>Mais les ajustements apporté par le passage des E3C aux évaluations communes clarifie un peu les choses.</a:t>
            </a:r>
          </a:p>
          <a:p>
            <a:pPr marL="0" marR="0" lvl="0" indent="0" defTabSz="457200" eaLnBrk="1" fontAlgn="auto" latinLnBrk="0" hangingPunct="1">
              <a:lnSpc>
                <a:spcPct val="117999"/>
              </a:lnSpc>
              <a:spcBef>
                <a:spcPts val="0"/>
              </a:spcBef>
              <a:spcAft>
                <a:spcPts val="0"/>
              </a:spcAft>
              <a:buClrTx/>
              <a:buSzTx/>
              <a:buFontTx/>
              <a:buNone/>
              <a:tabLst/>
              <a:defRPr/>
            </a:pPr>
            <a:r>
              <a:rPr lang="fr-FR" b="1" dirty="0"/>
              <a:t>Les diapos suivantes abordent ces changements et leurs répercussions.</a:t>
            </a:r>
          </a:p>
          <a:p>
            <a:pPr marL="0" marR="0" lvl="0" indent="0" defTabSz="457200" eaLnBrk="1" fontAlgn="auto" latinLnBrk="0" hangingPunct="1">
              <a:lnSpc>
                <a:spcPct val="117999"/>
              </a:lnSpc>
              <a:spcBef>
                <a:spcPts val="0"/>
              </a:spcBef>
              <a:spcAft>
                <a:spcPts val="0"/>
              </a:spcAft>
              <a:buClrTx/>
              <a:buSzTx/>
              <a:buFontTx/>
              <a:buNone/>
              <a:tabLst/>
              <a:defRPr/>
            </a:pPr>
            <a:endParaRPr lang="fr-FR" dirty="0"/>
          </a:p>
          <a:p>
            <a:pPr marL="0" indent="0">
              <a:buFontTx/>
              <a:buNone/>
            </a:pPr>
            <a:endParaRPr lang="fr-FR" dirty="0"/>
          </a:p>
        </p:txBody>
      </p:sp>
    </p:spTree>
    <p:extLst>
      <p:ext uri="{BB962C8B-B14F-4D97-AF65-F5344CB8AC3E}">
        <p14:creationId xmlns:p14="http://schemas.microsoft.com/office/powerpoint/2010/main" val="1972764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Cette diapo résume ce que l’on vient de dire ramené aux évaluations communes.</a:t>
            </a:r>
          </a:p>
          <a:p>
            <a:r>
              <a:rPr lang="fr-FR" dirty="0"/>
              <a:t>Elle montre que le travail d’équipe est indispensable pour construire cette cohérence et ses progressions. Par contre, elle ne veut pas dire qu’il faut tout faire tout de suite, à l’équipe de s’organiser pour construire progressivement ces progressions … </a:t>
            </a:r>
          </a:p>
        </p:txBody>
      </p:sp>
    </p:spTree>
    <p:extLst>
      <p:ext uri="{BB962C8B-B14F-4D97-AF65-F5344CB8AC3E}">
        <p14:creationId xmlns:p14="http://schemas.microsoft.com/office/powerpoint/2010/main" val="106029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Pour compléter la réflexion : </a:t>
            </a:r>
          </a:p>
          <a:p>
            <a:pPr marL="342900" indent="-342900">
              <a:buFontTx/>
              <a:buChar char="-"/>
            </a:pPr>
            <a:r>
              <a:rPr lang="fr-FR" dirty="0"/>
              <a:t>2 schémas sur l’évaluation</a:t>
            </a:r>
          </a:p>
          <a:p>
            <a:pPr marL="342900" indent="-342900">
              <a:buFontTx/>
              <a:buChar char="-"/>
            </a:pPr>
            <a:r>
              <a:rPr lang="fr-FR" dirty="0"/>
              <a:t>Une diapo pour avoir en tête que les élèves qui arrivent aujourd’hui au lycée n’ont plus l </a:t>
            </a:r>
            <a:r>
              <a:rPr lang="fr-FR" dirty="0" err="1"/>
              <a:t>amême</a:t>
            </a:r>
            <a:r>
              <a:rPr lang="fr-FR" dirty="0"/>
              <a:t> perception de l’évaluation que ceux des années précédentes.</a:t>
            </a:r>
          </a:p>
          <a:p>
            <a:pPr marL="342900" indent="-342900">
              <a:buFontTx/>
              <a:buChar char="-"/>
            </a:pPr>
            <a:r>
              <a:rPr lang="fr-FR" dirty="0"/>
              <a:t>Un petit rappel sur les 4 conditions nécessaires aux apprentissages de Dehaene</a:t>
            </a:r>
          </a:p>
          <a:p>
            <a:pPr marL="342900" indent="-342900">
              <a:buFontTx/>
              <a:buChar char="-"/>
            </a:pPr>
            <a:r>
              <a:rPr lang="fr-FR" dirty="0"/>
              <a:t>Et un tableau, à regarder à tête reposée, sur la progressivité dans l’autonomie.</a:t>
            </a:r>
          </a:p>
          <a:p>
            <a:pPr marL="342900" indent="-342900">
              <a:buFontTx/>
              <a:buChar char="-"/>
            </a:pPr>
            <a:endParaRPr lang="fr-FR" dirty="0"/>
          </a:p>
        </p:txBody>
      </p:sp>
    </p:spTree>
    <p:extLst>
      <p:ext uri="{BB962C8B-B14F-4D97-AF65-F5344CB8AC3E}">
        <p14:creationId xmlns:p14="http://schemas.microsoft.com/office/powerpoint/2010/main" val="1565211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xfrm>
            <a:off x="381000" y="685800"/>
            <a:ext cx="6096000" cy="3429000"/>
          </a:xfrm>
          <a:prstGeom prst="rect">
            <a:avLst/>
          </a:prstGeom>
        </p:spPr>
        <p:txBody>
          <a:bodyPr/>
          <a:lstStyle/>
          <a:p>
            <a:endParaRPr/>
          </a:p>
        </p:txBody>
      </p:sp>
      <p:sp>
        <p:nvSpPr>
          <p:cNvPr id="160" name="Shape 160"/>
          <p:cNvSpPr>
            <a:spLocks noGrp="1"/>
          </p:cNvSpPr>
          <p:nvPr>
            <p:ph type="body" sz="quarter" idx="1"/>
          </p:nvPr>
        </p:nvSpPr>
        <p:spPr>
          <a:prstGeom prst="rect">
            <a:avLst/>
          </a:prstGeom>
        </p:spPr>
        <p:txBody>
          <a:bodyPr/>
          <a:lstStyle/>
          <a:p>
            <a:r>
              <a:rPr b="1" dirty="0"/>
              <a:t>Introduction</a:t>
            </a:r>
          </a:p>
          <a:p>
            <a:r>
              <a:rPr dirty="0"/>
              <a:t>Nous avions déjà pris un temps sur </a:t>
            </a:r>
            <a:r>
              <a:rPr dirty="0" err="1"/>
              <a:t>l’évaluation</a:t>
            </a:r>
            <a:r>
              <a:rPr dirty="0"/>
              <a:t> </a:t>
            </a:r>
            <a:r>
              <a:rPr dirty="0" err="1"/>
              <a:t>lors</a:t>
            </a:r>
            <a:r>
              <a:rPr dirty="0"/>
              <a:t> des JDI 2020. A la </a:t>
            </a:r>
            <a:r>
              <a:rPr dirty="0" err="1"/>
              <a:t>vue</a:t>
            </a:r>
            <a:r>
              <a:rPr dirty="0"/>
              <a:t> de </a:t>
            </a:r>
            <a:r>
              <a:rPr dirty="0" err="1"/>
              <a:t>l’année</a:t>
            </a:r>
            <a:r>
              <a:rPr dirty="0"/>
              <a:t> qui </a:t>
            </a:r>
            <a:r>
              <a:rPr dirty="0" err="1"/>
              <a:t>vient</a:t>
            </a:r>
            <a:r>
              <a:rPr dirty="0"/>
              <a:t> de </a:t>
            </a:r>
            <a:r>
              <a:rPr dirty="0" err="1"/>
              <a:t>s’écouler</a:t>
            </a:r>
            <a:r>
              <a:rPr dirty="0"/>
              <a:t>, il nous </a:t>
            </a:r>
            <a:r>
              <a:rPr dirty="0" err="1"/>
              <a:t>semble</a:t>
            </a:r>
            <a:r>
              <a:rPr dirty="0"/>
              <a:t> important de </a:t>
            </a:r>
            <a:r>
              <a:rPr dirty="0" err="1"/>
              <a:t>revenir</a:t>
            </a:r>
            <a:r>
              <a:rPr dirty="0"/>
              <a:t> sur </a:t>
            </a:r>
            <a:r>
              <a:rPr dirty="0" err="1"/>
              <a:t>ce</a:t>
            </a:r>
            <a:r>
              <a:rPr dirty="0"/>
              <a:t> point. </a:t>
            </a:r>
            <a:r>
              <a:rPr dirty="0" err="1"/>
              <a:t>En</a:t>
            </a:r>
            <a:r>
              <a:rPr dirty="0"/>
              <a:t> </a:t>
            </a:r>
            <a:r>
              <a:rPr dirty="0" err="1"/>
              <a:t>effet</a:t>
            </a:r>
            <a:r>
              <a:rPr dirty="0"/>
              <a:t>, </a:t>
            </a:r>
            <a:r>
              <a:rPr dirty="0" err="1"/>
              <a:t>l’évaluation</a:t>
            </a:r>
            <a:r>
              <a:rPr dirty="0"/>
              <a:t> </a:t>
            </a:r>
            <a:r>
              <a:rPr dirty="0" err="1"/>
              <a:t>est</a:t>
            </a:r>
            <a:r>
              <a:rPr dirty="0"/>
              <a:t> encore trop </a:t>
            </a:r>
            <a:r>
              <a:rPr dirty="0" err="1"/>
              <a:t>considérée</a:t>
            </a:r>
            <a:r>
              <a:rPr dirty="0"/>
              <a:t> </a:t>
            </a:r>
            <a:r>
              <a:rPr dirty="0" err="1"/>
              <a:t>comme</a:t>
            </a:r>
            <a:r>
              <a:rPr dirty="0"/>
              <a:t> </a:t>
            </a:r>
            <a:r>
              <a:rPr dirty="0" err="1"/>
              <a:t>une</a:t>
            </a:r>
            <a:r>
              <a:rPr dirty="0"/>
              <a:t> </a:t>
            </a:r>
            <a:r>
              <a:rPr dirty="0" err="1"/>
              <a:t>finalité</a:t>
            </a:r>
            <a:r>
              <a:rPr dirty="0"/>
              <a:t>, </a:t>
            </a:r>
            <a:r>
              <a:rPr dirty="0" err="1"/>
              <a:t>ou</a:t>
            </a:r>
            <a:r>
              <a:rPr dirty="0"/>
              <a:t> un </a:t>
            </a:r>
            <a:r>
              <a:rPr dirty="0" err="1"/>
              <a:t>objectif</a:t>
            </a:r>
            <a:r>
              <a:rPr dirty="0"/>
              <a:t> </a:t>
            </a:r>
            <a:r>
              <a:rPr dirty="0" err="1"/>
              <a:t>en</a:t>
            </a:r>
            <a:r>
              <a:rPr dirty="0"/>
              <a:t> </a:t>
            </a:r>
            <a:r>
              <a:rPr dirty="0" err="1"/>
              <a:t>soi</a:t>
            </a:r>
            <a:r>
              <a:rPr dirty="0"/>
              <a:t>, </a:t>
            </a:r>
            <a:r>
              <a:rPr dirty="0" err="1"/>
              <a:t>alors</a:t>
            </a:r>
            <a:r>
              <a:rPr dirty="0"/>
              <a:t> </a:t>
            </a:r>
            <a:r>
              <a:rPr dirty="0" err="1"/>
              <a:t>qu’elle</a:t>
            </a:r>
            <a:r>
              <a:rPr dirty="0"/>
              <a:t> ne doit </a:t>
            </a:r>
            <a:r>
              <a:rPr dirty="0" err="1"/>
              <a:t>être</a:t>
            </a:r>
            <a:r>
              <a:rPr dirty="0"/>
              <a:t> </a:t>
            </a:r>
            <a:r>
              <a:rPr dirty="0" err="1"/>
              <a:t>qu’un</a:t>
            </a:r>
            <a:r>
              <a:rPr dirty="0"/>
              <a:t> </a:t>
            </a:r>
            <a:r>
              <a:rPr dirty="0" err="1"/>
              <a:t>outil</a:t>
            </a:r>
            <a:r>
              <a:rPr dirty="0"/>
              <a:t> au service des </a:t>
            </a:r>
            <a:r>
              <a:rPr dirty="0" err="1"/>
              <a:t>apprentissages</a:t>
            </a:r>
            <a:r>
              <a:rPr dirty="0"/>
              <a:t>. Bien </a:t>
            </a:r>
            <a:r>
              <a:rPr dirty="0" err="1"/>
              <a:t>sûr</a:t>
            </a:r>
            <a:r>
              <a:rPr dirty="0"/>
              <a:t>, </a:t>
            </a:r>
            <a:r>
              <a:rPr dirty="0" err="1"/>
              <a:t>l’examen</a:t>
            </a:r>
            <a:r>
              <a:rPr dirty="0"/>
              <a:t> et </a:t>
            </a:r>
            <a:r>
              <a:rPr dirty="0" err="1"/>
              <a:t>sa</a:t>
            </a:r>
            <a:r>
              <a:rPr dirty="0"/>
              <a:t> dimension </a:t>
            </a:r>
            <a:r>
              <a:rPr dirty="0" err="1"/>
              <a:t>certificative</a:t>
            </a:r>
            <a:r>
              <a:rPr dirty="0"/>
              <a:t> </a:t>
            </a:r>
            <a:r>
              <a:rPr dirty="0" err="1"/>
              <a:t>mettent</a:t>
            </a:r>
            <a:r>
              <a:rPr dirty="0"/>
              <a:t> </a:t>
            </a:r>
            <a:r>
              <a:rPr dirty="0" err="1"/>
              <a:t>une</a:t>
            </a:r>
            <a:r>
              <a:rPr dirty="0"/>
              <a:t> pression forte sur les </a:t>
            </a:r>
            <a:r>
              <a:rPr dirty="0" err="1"/>
              <a:t>élèves</a:t>
            </a:r>
            <a:r>
              <a:rPr dirty="0"/>
              <a:t> et le corps </a:t>
            </a:r>
            <a:r>
              <a:rPr dirty="0" err="1"/>
              <a:t>enseignant</a:t>
            </a:r>
            <a:r>
              <a:rPr dirty="0"/>
              <a:t>, </a:t>
            </a:r>
            <a:r>
              <a:rPr dirty="0" err="1"/>
              <a:t>mais</a:t>
            </a:r>
            <a:r>
              <a:rPr dirty="0"/>
              <a:t> </a:t>
            </a:r>
            <a:r>
              <a:rPr lang="fr-FR" dirty="0"/>
              <a:t>l</a:t>
            </a:r>
            <a:r>
              <a:rPr dirty="0"/>
              <a:t>a </a:t>
            </a:r>
            <a:r>
              <a:rPr dirty="0" err="1"/>
              <a:t>réussite</a:t>
            </a:r>
            <a:r>
              <a:rPr dirty="0"/>
              <a:t> </a:t>
            </a:r>
            <a:r>
              <a:rPr dirty="0" err="1"/>
              <a:t>à</a:t>
            </a:r>
            <a:r>
              <a:rPr dirty="0"/>
              <a:t> </a:t>
            </a:r>
            <a:r>
              <a:rPr dirty="0" err="1"/>
              <a:t>l’examen</a:t>
            </a:r>
            <a:r>
              <a:rPr dirty="0"/>
              <a:t> doit acter de la construction des </a:t>
            </a:r>
            <a:r>
              <a:rPr dirty="0" err="1"/>
              <a:t>apprentissages</a:t>
            </a:r>
            <a:r>
              <a:rPr dirty="0"/>
              <a:t> et non se faire au </a:t>
            </a:r>
            <a:r>
              <a:rPr dirty="0" err="1"/>
              <a:t>dépens</a:t>
            </a:r>
            <a:r>
              <a:rPr dirty="0"/>
              <a:t> de</a:t>
            </a:r>
            <a:r>
              <a:rPr lang="fr-FR" dirty="0"/>
              <a:t> ce</a:t>
            </a:r>
            <a:r>
              <a:rPr dirty="0"/>
              <a:t>s </a:t>
            </a:r>
            <a:r>
              <a:rPr lang="fr-FR" dirty="0"/>
              <a:t>derniers</a:t>
            </a:r>
            <a:r>
              <a:rPr dirty="0"/>
              <a:t>.</a:t>
            </a:r>
            <a:endParaRPr lang="fr-FR" dirty="0"/>
          </a:p>
          <a:p>
            <a:endParaRPr lang="fr-FR" dirty="0"/>
          </a:p>
          <a:p>
            <a:r>
              <a:rPr lang="fr-FR" dirty="0"/>
              <a:t>Pour cela, un outil commun est indispensable au sein de l’établissement : une/des grille/s de progression des apprentissages.</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 name="Shape 648"/>
          <p:cNvSpPr>
            <a:spLocks noGrp="1" noRot="1" noChangeAspect="1"/>
          </p:cNvSpPr>
          <p:nvPr>
            <p:ph type="sldImg"/>
          </p:nvPr>
        </p:nvSpPr>
        <p:spPr>
          <a:xfrm>
            <a:off x="381000" y="685800"/>
            <a:ext cx="6096000" cy="3429000"/>
          </a:xfrm>
          <a:prstGeom prst="rect">
            <a:avLst/>
          </a:prstGeom>
        </p:spPr>
        <p:txBody>
          <a:bodyPr/>
          <a:lstStyle/>
          <a:p>
            <a:endParaRPr/>
          </a:p>
        </p:txBody>
      </p:sp>
      <p:sp>
        <p:nvSpPr>
          <p:cNvPr id="649" name="Shape 649"/>
          <p:cNvSpPr>
            <a:spLocks noGrp="1"/>
          </p:cNvSpPr>
          <p:nvPr>
            <p:ph type="body" sz="quarter" idx="1"/>
          </p:nvPr>
        </p:nvSpPr>
        <p:spPr>
          <a:prstGeom prst="rect">
            <a:avLst/>
          </a:prstGeom>
        </p:spPr>
        <p:txBody>
          <a:bodyPr/>
          <a:lstStyle/>
          <a:p>
            <a:r>
              <a:rPr dirty="0"/>
              <a:t>Il </a:t>
            </a:r>
            <a:r>
              <a:rPr dirty="0" err="1"/>
              <a:t>existe</a:t>
            </a:r>
            <a:r>
              <a:rPr dirty="0"/>
              <a:t> </a:t>
            </a:r>
            <a:r>
              <a:rPr dirty="0" err="1"/>
              <a:t>plusieurs</a:t>
            </a:r>
            <a:r>
              <a:rPr dirty="0"/>
              <a:t> </a:t>
            </a:r>
            <a:r>
              <a:rPr dirty="0" err="1"/>
              <a:t>formes</a:t>
            </a:r>
            <a:r>
              <a:rPr dirty="0"/>
              <a:t> </a:t>
            </a:r>
            <a:r>
              <a:rPr dirty="0" err="1"/>
              <a:t>d’évaluation</a:t>
            </a:r>
            <a:r>
              <a:rPr dirty="0"/>
              <a:t> : </a:t>
            </a:r>
          </a:p>
          <a:p>
            <a:pPr marL="279400" indent="-279400">
              <a:buSzPct val="123000"/>
              <a:buChar char="-"/>
            </a:pPr>
            <a:r>
              <a:rPr dirty="0" err="1"/>
              <a:t>Diagnostique</a:t>
            </a:r>
            <a:endParaRPr dirty="0"/>
          </a:p>
          <a:p>
            <a:pPr marL="279400" indent="-279400">
              <a:buSzPct val="123000"/>
              <a:buChar char="-"/>
            </a:pPr>
            <a:r>
              <a:rPr dirty="0"/>
              <a:t>Formative</a:t>
            </a:r>
          </a:p>
          <a:p>
            <a:pPr marL="279400" indent="-279400">
              <a:buSzPct val="123000"/>
              <a:buChar char="-"/>
            </a:pPr>
            <a:r>
              <a:rPr dirty="0" err="1"/>
              <a:t>Formatrice</a:t>
            </a:r>
            <a:endParaRPr dirty="0"/>
          </a:p>
          <a:p>
            <a:pPr marL="279400" indent="-279400">
              <a:buSzPct val="123000"/>
              <a:buChar char="-"/>
            </a:pPr>
            <a:r>
              <a:rPr dirty="0" err="1"/>
              <a:t>Sommative</a:t>
            </a:r>
            <a:endParaRPr dirty="0"/>
          </a:p>
          <a:p>
            <a:pPr marL="279400" indent="-279400">
              <a:buSzPct val="123000"/>
              <a:buChar char="-"/>
            </a:pPr>
            <a:r>
              <a:rPr dirty="0" err="1"/>
              <a:t>Certificative</a:t>
            </a:r>
            <a:endParaRPr dirty="0"/>
          </a:p>
          <a:p>
            <a:pPr marL="279400" indent="-279400">
              <a:buSzPct val="123000"/>
              <a:buChar char="-"/>
            </a:pPr>
            <a:r>
              <a:rPr dirty="0" err="1"/>
              <a:t>Régulative</a:t>
            </a:r>
            <a:endParaRPr dirty="0"/>
          </a:p>
          <a:p>
            <a:pPr marL="279400" indent="-279400">
              <a:buSzPct val="123000"/>
              <a:buChar char="-"/>
            </a:pPr>
            <a:r>
              <a:rPr dirty="0"/>
              <a:t>…</a:t>
            </a:r>
          </a:p>
          <a:p>
            <a:endParaRPr dirty="0"/>
          </a:p>
          <a:p>
            <a:r>
              <a:rPr dirty="0" err="1"/>
              <a:t>Mais</a:t>
            </a:r>
            <a:r>
              <a:rPr dirty="0"/>
              <a:t> dans le </a:t>
            </a:r>
            <a:r>
              <a:rPr dirty="0" err="1"/>
              <a:t>contexte</a:t>
            </a:r>
            <a:r>
              <a:rPr dirty="0"/>
              <a:t> EN, </a:t>
            </a:r>
            <a:r>
              <a:rPr dirty="0" err="1"/>
              <a:t>à</a:t>
            </a:r>
            <a:r>
              <a:rPr dirty="0"/>
              <a:t> </a:t>
            </a:r>
            <a:r>
              <a:rPr dirty="0" err="1"/>
              <a:t>l’exception</a:t>
            </a:r>
            <a:r>
              <a:rPr dirty="0"/>
              <a:t> des </a:t>
            </a:r>
            <a:r>
              <a:rPr dirty="0" err="1"/>
              <a:t>épreuves</a:t>
            </a:r>
            <a:r>
              <a:rPr dirty="0"/>
              <a:t> finales du DNB et du Bac, </a:t>
            </a:r>
            <a:r>
              <a:rPr dirty="0" err="1"/>
              <a:t>elles</a:t>
            </a:r>
            <a:r>
              <a:rPr dirty="0"/>
              <a:t> </a:t>
            </a:r>
            <a:r>
              <a:rPr dirty="0" err="1"/>
              <a:t>ont</a:t>
            </a:r>
            <a:r>
              <a:rPr dirty="0"/>
              <a:t> </a:t>
            </a:r>
            <a:r>
              <a:rPr dirty="0" err="1"/>
              <a:t>toutes</a:t>
            </a:r>
            <a:r>
              <a:rPr dirty="0"/>
              <a:t> </a:t>
            </a:r>
            <a:r>
              <a:rPr dirty="0" err="1"/>
              <a:t>une</a:t>
            </a:r>
            <a:r>
              <a:rPr dirty="0"/>
              <a:t> </a:t>
            </a:r>
            <a:r>
              <a:rPr dirty="0" err="1"/>
              <a:t>finalité</a:t>
            </a:r>
            <a:r>
              <a:rPr dirty="0"/>
              <a:t> </a:t>
            </a:r>
            <a:r>
              <a:rPr dirty="0" err="1"/>
              <a:t>formatrice</a:t>
            </a:r>
            <a:r>
              <a:rPr lang="fr-FR" dirty="0"/>
              <a:t> dès lors que l’on souhaite lui donner cette finalité. Or cela devrait être systématiquement le cas. Mais pour cela, un certain nombre de précautions sont à prendre. Celles-ci sont évoquées dans ce schéma et dans le suivant. </a:t>
            </a: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 name="Shape 672"/>
          <p:cNvSpPr>
            <a:spLocks noGrp="1" noRot="1" noChangeAspect="1"/>
          </p:cNvSpPr>
          <p:nvPr>
            <p:ph type="sldImg"/>
          </p:nvPr>
        </p:nvSpPr>
        <p:spPr>
          <a:xfrm>
            <a:off x="381000" y="685800"/>
            <a:ext cx="6096000" cy="3429000"/>
          </a:xfrm>
          <a:prstGeom prst="rect">
            <a:avLst/>
          </a:prstGeom>
        </p:spPr>
        <p:txBody>
          <a:bodyPr/>
          <a:lstStyle/>
          <a:p>
            <a:endParaRPr/>
          </a:p>
        </p:txBody>
      </p:sp>
      <p:sp>
        <p:nvSpPr>
          <p:cNvPr id="673" name="Shape 673"/>
          <p:cNvSpPr>
            <a:spLocks noGrp="1"/>
          </p:cNvSpPr>
          <p:nvPr>
            <p:ph type="body" sz="quarter" idx="1"/>
          </p:nvPr>
        </p:nvSpPr>
        <p:spPr>
          <a:prstGeom prst="rect">
            <a:avLst/>
          </a:prstGeom>
        </p:spPr>
        <p:txBody>
          <a:bodyPr/>
          <a:lstStyle/>
          <a:p>
            <a:pPr>
              <a:defRPr i="1"/>
            </a:pPr>
            <a:r>
              <a:rPr dirty="0"/>
              <a:t>Reprise </a:t>
            </a:r>
            <a:r>
              <a:rPr dirty="0" err="1"/>
              <a:t>d’une</a:t>
            </a:r>
            <a:r>
              <a:rPr dirty="0"/>
              <a:t> </a:t>
            </a:r>
            <a:r>
              <a:rPr dirty="0" err="1"/>
              <a:t>dia</a:t>
            </a:r>
            <a:r>
              <a:rPr dirty="0"/>
              <a:t> de </a:t>
            </a:r>
            <a:r>
              <a:rPr dirty="0" err="1"/>
              <a:t>l’an</a:t>
            </a:r>
            <a:r>
              <a:rPr dirty="0"/>
              <a:t> dernier.</a:t>
            </a:r>
          </a:p>
          <a:p>
            <a:pPr>
              <a:defRPr b="1"/>
            </a:pPr>
            <a:r>
              <a:rPr dirty="0"/>
              <a:t>Quatre </a:t>
            </a:r>
            <a:r>
              <a:rPr dirty="0" err="1"/>
              <a:t>piliers</a:t>
            </a:r>
            <a:r>
              <a:rPr dirty="0"/>
              <a:t> </a:t>
            </a:r>
            <a:r>
              <a:rPr dirty="0" err="1"/>
              <a:t>à</a:t>
            </a:r>
            <a:r>
              <a:rPr dirty="0"/>
              <a:t> </a:t>
            </a:r>
            <a:r>
              <a:rPr dirty="0" err="1"/>
              <a:t>l’apprentissage</a:t>
            </a:r>
            <a:r>
              <a:rPr dirty="0"/>
              <a:t> (</a:t>
            </a:r>
            <a:r>
              <a:rPr dirty="0" err="1"/>
              <a:t>Dehaene</a:t>
            </a:r>
            <a:r>
              <a:rPr dirty="0"/>
              <a:t>).</a:t>
            </a:r>
          </a:p>
          <a:p>
            <a:r>
              <a:rPr dirty="0" err="1"/>
              <a:t>Toute</a:t>
            </a:r>
            <a:r>
              <a:rPr dirty="0"/>
              <a:t> séance de formation doit </a:t>
            </a:r>
            <a:r>
              <a:rPr dirty="0" err="1"/>
              <a:t>intégrer</a:t>
            </a:r>
            <a:r>
              <a:rPr dirty="0"/>
              <a:t> </a:t>
            </a:r>
            <a:r>
              <a:rPr dirty="0" err="1"/>
              <a:t>ces</a:t>
            </a:r>
            <a:r>
              <a:rPr dirty="0"/>
              <a:t> 4 </a:t>
            </a:r>
            <a:r>
              <a:rPr dirty="0" err="1"/>
              <a:t>piliers</a:t>
            </a:r>
            <a:r>
              <a:rPr dirty="0"/>
              <a:t> et </a:t>
            </a:r>
            <a:r>
              <a:rPr dirty="0" err="1"/>
              <a:t>donc</a:t>
            </a:r>
            <a:r>
              <a:rPr dirty="0"/>
              <a:t> </a:t>
            </a:r>
            <a:r>
              <a:rPr dirty="0" err="1"/>
              <a:t>être</a:t>
            </a:r>
            <a:r>
              <a:rPr dirty="0"/>
              <a:t> </a:t>
            </a:r>
            <a:r>
              <a:rPr dirty="0" err="1"/>
              <a:t>organisée</a:t>
            </a:r>
            <a:r>
              <a:rPr dirty="0"/>
              <a:t> de </a:t>
            </a:r>
            <a:r>
              <a:rPr dirty="0" err="1"/>
              <a:t>telle</a:t>
            </a:r>
            <a:r>
              <a:rPr dirty="0"/>
              <a:t> manière </a:t>
            </a:r>
            <a:r>
              <a:rPr dirty="0" err="1"/>
              <a:t>qu’elle</a:t>
            </a:r>
            <a:r>
              <a:rPr dirty="0"/>
              <a:t> </a:t>
            </a:r>
            <a:r>
              <a:rPr dirty="0" err="1"/>
              <a:t>permette</a:t>
            </a:r>
            <a:r>
              <a:rPr dirty="0"/>
              <a:t> de passer par </a:t>
            </a:r>
            <a:r>
              <a:rPr dirty="0" err="1"/>
              <a:t>ces</a:t>
            </a:r>
            <a:r>
              <a:rPr dirty="0"/>
              <a:t> 4 </a:t>
            </a:r>
            <a:r>
              <a:rPr dirty="0" err="1"/>
              <a:t>piliers</a:t>
            </a:r>
            <a:r>
              <a:rPr dirty="0"/>
              <a:t>.</a:t>
            </a:r>
          </a:p>
          <a:p>
            <a:r>
              <a:rPr dirty="0"/>
              <a:t>- Engagement </a:t>
            </a:r>
            <a:r>
              <a:rPr dirty="0" err="1"/>
              <a:t>actif</a:t>
            </a:r>
            <a:r>
              <a:rPr dirty="0"/>
              <a:t> </a:t>
            </a:r>
            <a:r>
              <a:rPr dirty="0" err="1"/>
              <a:t>en</a:t>
            </a:r>
            <a:r>
              <a:rPr dirty="0"/>
              <a:t> </a:t>
            </a:r>
            <a:r>
              <a:rPr dirty="0" err="1"/>
              <a:t>Cours</a:t>
            </a:r>
            <a:r>
              <a:rPr dirty="0"/>
              <a:t> Magistral </a:t>
            </a:r>
            <a:r>
              <a:rPr dirty="0" err="1"/>
              <a:t>dialogué</a:t>
            </a:r>
            <a:r>
              <a:rPr dirty="0"/>
              <a:t> =&gt; </a:t>
            </a:r>
            <a:r>
              <a:rPr dirty="0" err="1"/>
              <a:t>lié</a:t>
            </a:r>
            <a:r>
              <a:rPr dirty="0"/>
              <a:t> </a:t>
            </a:r>
            <a:r>
              <a:rPr dirty="0" err="1"/>
              <a:t>à</a:t>
            </a:r>
            <a:r>
              <a:rPr dirty="0"/>
              <a:t> </a:t>
            </a:r>
            <a:r>
              <a:rPr dirty="0" err="1"/>
              <a:t>l’attention</a:t>
            </a:r>
            <a:r>
              <a:rPr dirty="0"/>
              <a:t> et aux questions que </a:t>
            </a:r>
            <a:r>
              <a:rPr dirty="0" err="1"/>
              <a:t>l’élève</a:t>
            </a:r>
            <a:r>
              <a:rPr dirty="0"/>
              <a:t> </a:t>
            </a:r>
            <a:r>
              <a:rPr dirty="0" err="1"/>
              <a:t>peut</a:t>
            </a:r>
            <a:r>
              <a:rPr dirty="0"/>
              <a:t> poser</a:t>
            </a:r>
          </a:p>
          <a:p>
            <a:r>
              <a:rPr dirty="0"/>
              <a:t>- </a:t>
            </a:r>
            <a:r>
              <a:rPr dirty="0" err="1"/>
              <a:t>Mais</a:t>
            </a:r>
            <a:r>
              <a:rPr dirty="0"/>
              <a:t> doit </a:t>
            </a:r>
            <a:r>
              <a:rPr dirty="0" err="1"/>
              <a:t>absolument</a:t>
            </a:r>
            <a:r>
              <a:rPr dirty="0"/>
              <a:t> y </a:t>
            </a:r>
            <a:r>
              <a:rPr dirty="0" err="1"/>
              <a:t>avoir</a:t>
            </a:r>
            <a:r>
              <a:rPr dirty="0"/>
              <a:t> des temps de mise </a:t>
            </a:r>
            <a:r>
              <a:rPr dirty="0" err="1"/>
              <a:t>en</a:t>
            </a:r>
            <a:r>
              <a:rPr dirty="0"/>
              <a:t> action qui </a:t>
            </a:r>
            <a:r>
              <a:rPr dirty="0" err="1"/>
              <a:t>sont</a:t>
            </a:r>
            <a:r>
              <a:rPr dirty="0"/>
              <a:t> des moments </a:t>
            </a:r>
            <a:r>
              <a:rPr dirty="0" err="1"/>
              <a:t>d’observation</a:t>
            </a:r>
            <a:r>
              <a:rPr dirty="0"/>
              <a:t> par </a:t>
            </a:r>
            <a:r>
              <a:rPr dirty="0" err="1"/>
              <a:t>l’enseignant</a:t>
            </a:r>
            <a:r>
              <a:rPr dirty="0"/>
              <a:t> avec des </a:t>
            </a:r>
            <a:r>
              <a:rPr dirty="0" err="1"/>
              <a:t>focales</a:t>
            </a:r>
            <a:r>
              <a:rPr dirty="0"/>
              <a:t>.</a:t>
            </a:r>
          </a:p>
          <a:p>
            <a:endParaRPr dirty="0"/>
          </a:p>
          <a:p>
            <a:r>
              <a:rPr dirty="0"/>
              <a:t>Est un cycle </a:t>
            </a:r>
            <a:r>
              <a:rPr dirty="0" err="1"/>
              <a:t>mais</a:t>
            </a:r>
            <a:r>
              <a:rPr dirty="0"/>
              <a:t> qui </a:t>
            </a:r>
            <a:r>
              <a:rPr dirty="0" err="1"/>
              <a:t>dit</a:t>
            </a:r>
            <a:r>
              <a:rPr dirty="0"/>
              <a:t> </a:t>
            </a:r>
            <a:r>
              <a:rPr dirty="0" err="1"/>
              <a:t>également</a:t>
            </a:r>
            <a:r>
              <a:rPr dirty="0"/>
              <a:t> que </a:t>
            </a:r>
            <a:r>
              <a:rPr dirty="0" err="1"/>
              <a:t>lorsqu’une</a:t>
            </a:r>
            <a:r>
              <a:rPr dirty="0"/>
              <a:t> base </a:t>
            </a:r>
            <a:r>
              <a:rPr dirty="0" err="1"/>
              <a:t>n’est</a:t>
            </a:r>
            <a:r>
              <a:rPr dirty="0"/>
              <a:t> pas </a:t>
            </a:r>
            <a:r>
              <a:rPr dirty="0" err="1"/>
              <a:t>automatisée</a:t>
            </a:r>
            <a:r>
              <a:rPr dirty="0"/>
              <a:t>, le </a:t>
            </a:r>
            <a:r>
              <a:rPr dirty="0" err="1"/>
              <a:t>niveau</a:t>
            </a:r>
            <a:r>
              <a:rPr dirty="0"/>
              <a:t> </a:t>
            </a:r>
            <a:r>
              <a:rPr dirty="0" err="1"/>
              <a:t>supérieur</a:t>
            </a:r>
            <a:r>
              <a:rPr dirty="0"/>
              <a:t> </a:t>
            </a:r>
            <a:r>
              <a:rPr dirty="0" err="1"/>
              <a:t>va</a:t>
            </a:r>
            <a:r>
              <a:rPr dirty="0"/>
              <a:t> poser </a:t>
            </a:r>
            <a:r>
              <a:rPr dirty="0" err="1"/>
              <a:t>problème</a:t>
            </a:r>
            <a:r>
              <a:rPr dirty="0"/>
              <a:t> (</a:t>
            </a:r>
            <a:r>
              <a:rPr i="1" dirty="0"/>
              <a:t>Ok, </a:t>
            </a:r>
            <a:r>
              <a:rPr i="1" dirty="0" err="1"/>
              <a:t>ce</a:t>
            </a:r>
            <a:r>
              <a:rPr i="1" dirty="0"/>
              <a:t> </a:t>
            </a:r>
            <a:r>
              <a:rPr i="1" dirty="0" err="1"/>
              <a:t>n’est</a:t>
            </a:r>
            <a:r>
              <a:rPr i="1" dirty="0"/>
              <a:t> pas un scoop …</a:t>
            </a:r>
            <a:r>
              <a:rPr dirty="0"/>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Shape 407"/>
          <p:cNvSpPr>
            <a:spLocks noGrp="1" noRot="1" noChangeAspect="1"/>
          </p:cNvSpPr>
          <p:nvPr>
            <p:ph type="sldImg"/>
          </p:nvPr>
        </p:nvSpPr>
        <p:spPr>
          <a:xfrm>
            <a:off x="381000" y="685800"/>
            <a:ext cx="6096000" cy="3429000"/>
          </a:xfrm>
          <a:prstGeom prst="rect">
            <a:avLst/>
          </a:prstGeom>
        </p:spPr>
        <p:txBody>
          <a:bodyPr/>
          <a:lstStyle/>
          <a:p>
            <a:endParaRPr/>
          </a:p>
        </p:txBody>
      </p:sp>
      <p:sp>
        <p:nvSpPr>
          <p:cNvPr id="408" name="Shape 408"/>
          <p:cNvSpPr>
            <a:spLocks noGrp="1"/>
          </p:cNvSpPr>
          <p:nvPr>
            <p:ph type="body" sz="quarter" idx="1"/>
          </p:nvPr>
        </p:nvSpPr>
        <p:spPr>
          <a:prstGeom prst="rect">
            <a:avLst/>
          </a:prstGeom>
        </p:spPr>
        <p:txBody>
          <a:bodyPr/>
          <a:lstStyle/>
          <a:p>
            <a:r>
              <a:rPr lang="fr-FR" dirty="0"/>
              <a:t>La construction d’une progression s’appuie sur le fait qu’il faut acquérir des automatismes d’un premier niveau pour avoir l’esprit libre pour travailler ceux d’un niveau supérieur, sans quoi la charge cognitive est trop forte, et rien ne reste de l’apprentissage tenté au niveau supérieur (cf. le schéma de Dehaene en dernière diapo : un élève qui a des difficultés de déchiffrage des mots ne pourra pas retenir le sens du texte qu’il lit. </a:t>
            </a:r>
          </a:p>
          <a:p>
            <a:r>
              <a:rPr lang="fr-FR" dirty="0"/>
              <a:t>Il s’agit donc de créer des situations qui permettent d’acquérir ces automatismes d’abord dans des situations de sécurité (temps de l’étayage), mais ensuite dans des situations </a:t>
            </a:r>
            <a:r>
              <a:rPr lang="fr-FR" dirty="0" err="1"/>
              <a:t>destabilisantes</a:t>
            </a:r>
            <a:r>
              <a:rPr lang="fr-FR" dirty="0"/>
              <a:t> (temps du </a:t>
            </a:r>
            <a:r>
              <a:rPr lang="fr-FR" dirty="0" err="1"/>
              <a:t>désétayage</a:t>
            </a:r>
            <a:r>
              <a:rPr lang="fr-FR" dirty="0"/>
              <a:t>) : c’est ce qui permet de vérifiés s’ils sont bien ancrés. Il est alors nécessaire de passer à l’étape au dessus, proposer des activités qui les mobilisent, sans dire qu’il faut les mobiliser. L’exemple classique en lycée : attendre la présentation des documents sans la demander. L’automatisme est passé à un niveau supérieur : je dois penser qu’il faut présenter les docs et aller chercher ce que me dit cette présentation, pour pouvoir faire l’analyse de doc correctement. C’est la voie vers l’autonomie. Il faut donc, pour l’enseignant, réduire le nombre des consignes, mais maintenir les attentes et que l’élève en soit bien conscient. </a:t>
            </a:r>
          </a:p>
          <a:p>
            <a:endParaRPr lang="fr-FR" dirty="0"/>
          </a:p>
          <a:p>
            <a:r>
              <a:rPr dirty="0" err="1"/>
              <a:t>En</a:t>
            </a:r>
            <a:r>
              <a:rPr dirty="0"/>
              <a:t> </a:t>
            </a:r>
            <a:r>
              <a:rPr dirty="0" err="1"/>
              <a:t>grisé</a:t>
            </a:r>
            <a:r>
              <a:rPr dirty="0"/>
              <a:t>, on </a:t>
            </a:r>
            <a:r>
              <a:rPr dirty="0" err="1"/>
              <a:t>est</a:t>
            </a:r>
            <a:r>
              <a:rPr dirty="0"/>
              <a:t> dans </a:t>
            </a:r>
            <a:r>
              <a:rPr dirty="0" err="1"/>
              <a:t>l’application</a:t>
            </a:r>
            <a:r>
              <a:rPr dirty="0"/>
              <a:t>, </a:t>
            </a:r>
            <a:r>
              <a:rPr dirty="0" err="1"/>
              <a:t>l’apprentissage</a:t>
            </a:r>
            <a:r>
              <a:rPr dirty="0"/>
              <a:t> </a:t>
            </a:r>
            <a:r>
              <a:rPr dirty="0" err="1"/>
              <a:t>est</a:t>
            </a:r>
            <a:r>
              <a:rPr dirty="0"/>
              <a:t> </a:t>
            </a:r>
            <a:r>
              <a:rPr dirty="0" err="1"/>
              <a:t>secondaire</a:t>
            </a:r>
            <a:r>
              <a:rPr dirty="0"/>
              <a:t>, </a:t>
            </a:r>
            <a:r>
              <a:rPr dirty="0" err="1"/>
              <a:t>mais</a:t>
            </a:r>
            <a:r>
              <a:rPr dirty="0"/>
              <a:t> pas </a:t>
            </a:r>
            <a:r>
              <a:rPr dirty="0" err="1"/>
              <a:t>obligatoirement</a:t>
            </a:r>
            <a:r>
              <a:rPr dirty="0"/>
              <a:t> absent.</a:t>
            </a:r>
          </a:p>
          <a:p>
            <a:r>
              <a:rPr dirty="0" err="1"/>
              <a:t>Contexte</a:t>
            </a:r>
            <a:r>
              <a:rPr dirty="0"/>
              <a:t> </a:t>
            </a:r>
            <a:r>
              <a:rPr dirty="0" err="1"/>
              <a:t>d’inconscience</a:t>
            </a:r>
            <a:r>
              <a:rPr dirty="0"/>
              <a:t> : </a:t>
            </a:r>
            <a:r>
              <a:rPr dirty="0" err="1"/>
              <a:t>n’est</a:t>
            </a:r>
            <a:r>
              <a:rPr dirty="0"/>
              <a:t> pas le fait d’être inconscient, </a:t>
            </a:r>
            <a:r>
              <a:rPr dirty="0" err="1"/>
              <a:t>mais</a:t>
            </a:r>
            <a:r>
              <a:rPr dirty="0"/>
              <a:t> de se </a:t>
            </a:r>
            <a:r>
              <a:rPr dirty="0" err="1"/>
              <a:t>retrouver</a:t>
            </a:r>
            <a:r>
              <a:rPr dirty="0"/>
              <a:t> dans </a:t>
            </a:r>
            <a:r>
              <a:rPr dirty="0" err="1"/>
              <a:t>une</a:t>
            </a:r>
            <a:r>
              <a:rPr dirty="0"/>
              <a:t> situation </a:t>
            </a:r>
            <a:r>
              <a:rPr dirty="0" err="1"/>
              <a:t>dont</a:t>
            </a:r>
            <a:r>
              <a:rPr dirty="0"/>
              <a:t> on </a:t>
            </a:r>
            <a:r>
              <a:rPr dirty="0" err="1"/>
              <a:t>n’avait</a:t>
            </a:r>
            <a:r>
              <a:rPr dirty="0"/>
              <a:t> pas du tout conscience </a:t>
            </a:r>
            <a:r>
              <a:rPr dirty="0" err="1"/>
              <a:t>qu’elle</a:t>
            </a:r>
            <a:r>
              <a:rPr dirty="0"/>
              <a:t> </a:t>
            </a:r>
            <a:r>
              <a:rPr dirty="0" err="1"/>
              <a:t>puisse</a:t>
            </a:r>
            <a:r>
              <a:rPr dirty="0"/>
              <a:t> se </a:t>
            </a:r>
            <a:r>
              <a:rPr dirty="0" err="1"/>
              <a:t>réaliser</a:t>
            </a:r>
            <a:r>
              <a:rPr dirty="0"/>
              <a:t> (accident).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noRot="1" noChangeAspect="1"/>
          </p:cNvSpPr>
          <p:nvPr>
            <p:ph type="sldImg"/>
          </p:nvPr>
        </p:nvSpPr>
        <p:spPr>
          <a:xfrm>
            <a:off x="381000" y="685800"/>
            <a:ext cx="6096000" cy="3429000"/>
          </a:xfrm>
          <a:prstGeom prst="rect">
            <a:avLst/>
          </a:prstGeom>
        </p:spPr>
        <p:txBody>
          <a:bodyPr/>
          <a:lstStyle/>
          <a:p>
            <a:endParaRPr/>
          </a:p>
        </p:txBody>
      </p:sp>
      <p:sp>
        <p:nvSpPr>
          <p:cNvPr id="205" name="Shape 205"/>
          <p:cNvSpPr>
            <a:spLocks noGrp="1"/>
          </p:cNvSpPr>
          <p:nvPr>
            <p:ph type="body" sz="quarter" idx="1"/>
          </p:nvPr>
        </p:nvSpPr>
        <p:spPr>
          <a:prstGeom prst="rect">
            <a:avLst/>
          </a:prstGeom>
        </p:spPr>
        <p:txBody>
          <a:bodyPr/>
          <a:lstStyle/>
          <a:p>
            <a:r>
              <a:rPr dirty="0"/>
              <a:t>La note de service du 23 </a:t>
            </a:r>
            <a:r>
              <a:rPr dirty="0" err="1"/>
              <a:t>juillet</a:t>
            </a:r>
            <a:r>
              <a:rPr dirty="0"/>
              <a:t> </a:t>
            </a:r>
            <a:r>
              <a:rPr dirty="0" err="1"/>
              <a:t>apporte</a:t>
            </a:r>
            <a:r>
              <a:rPr dirty="0"/>
              <a:t> </a:t>
            </a:r>
            <a:r>
              <a:rPr dirty="0" err="1"/>
              <a:t>quelques</a:t>
            </a:r>
            <a:r>
              <a:rPr dirty="0"/>
              <a:t> </a:t>
            </a:r>
            <a:r>
              <a:rPr dirty="0" err="1"/>
              <a:t>ajustements</a:t>
            </a:r>
            <a:r>
              <a:rPr dirty="0"/>
              <a:t> au </a:t>
            </a:r>
            <a:r>
              <a:rPr dirty="0" err="1"/>
              <a:t>déroulement</a:t>
            </a:r>
            <a:r>
              <a:rPr dirty="0"/>
              <a:t> des </a:t>
            </a:r>
            <a:r>
              <a:rPr dirty="0" err="1"/>
              <a:t>évaluations</a:t>
            </a:r>
            <a:r>
              <a:rPr dirty="0"/>
              <a:t> communes (</a:t>
            </a:r>
            <a:r>
              <a:rPr dirty="0" err="1"/>
              <a:t>anciennes</a:t>
            </a:r>
            <a:r>
              <a:rPr dirty="0"/>
              <a:t> E3C).</a:t>
            </a:r>
            <a:endParaRPr lang="fr-FR" dirty="0"/>
          </a:p>
          <a:p>
            <a:endParaRPr lang="fr-FR" dirty="0"/>
          </a:p>
          <a:p>
            <a:r>
              <a:rPr lang="fr-FR" dirty="0"/>
              <a:t>Déjà, </a:t>
            </a:r>
            <a:r>
              <a:rPr lang="fr-FR" b="1" dirty="0"/>
              <a:t>le terme a changé, les textes n’évoquent plus des « épreuves », mais des « évaluations ». </a:t>
            </a:r>
            <a:r>
              <a:rPr lang="fr-FR" dirty="0"/>
              <a:t>C’est moins anxiogène, pour autant leur place dans l’examen n’a pas bougé, ni les finalités.</a:t>
            </a:r>
          </a:p>
          <a:p>
            <a:endParaRPr lang="fr-FR" dirty="0"/>
          </a:p>
          <a:p>
            <a:r>
              <a:rPr lang="fr-FR" dirty="0"/>
              <a:t>La correction des copies reste dématérialisée puisqu’il faut pouvoir avec le même objet (la copie) :</a:t>
            </a:r>
          </a:p>
          <a:p>
            <a:pPr marL="342900" indent="-342900">
              <a:buFontTx/>
              <a:buChar char="-"/>
            </a:pPr>
            <a:r>
              <a:rPr lang="fr-FR" dirty="0"/>
              <a:t>l’archiver en tant qu’élément d’examen.</a:t>
            </a:r>
          </a:p>
          <a:p>
            <a:pPr marL="342900" indent="-342900">
              <a:buFontTx/>
              <a:buChar char="-"/>
            </a:pPr>
            <a:r>
              <a:rPr lang="fr-FR" dirty="0"/>
              <a:t>La rendre à l’élève pour sa formation.</a:t>
            </a:r>
            <a:endParaRPr dirty="0"/>
          </a:p>
        </p:txBody>
      </p:sp>
    </p:spTree>
    <p:extLst>
      <p:ext uri="{BB962C8B-B14F-4D97-AF65-F5344CB8AC3E}">
        <p14:creationId xmlns:p14="http://schemas.microsoft.com/office/powerpoint/2010/main" val="4030454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Le calendrier a peu bougé, si ce n’est que les établissements disposent d’une plus grande latitude de choix. Les rectangles verts peuvent être placés à d’autres endroit du graphe ! </a:t>
            </a:r>
          </a:p>
        </p:txBody>
      </p:sp>
    </p:spTree>
    <p:extLst>
      <p:ext uri="{BB962C8B-B14F-4D97-AF65-F5344CB8AC3E}">
        <p14:creationId xmlns:p14="http://schemas.microsoft.com/office/powerpoint/2010/main" val="2989248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hape 366"/>
          <p:cNvSpPr>
            <a:spLocks noGrp="1" noRot="1" noChangeAspect="1"/>
          </p:cNvSpPr>
          <p:nvPr>
            <p:ph type="sldImg"/>
          </p:nvPr>
        </p:nvSpPr>
        <p:spPr>
          <a:xfrm>
            <a:off x="381000" y="685800"/>
            <a:ext cx="6096000" cy="3429000"/>
          </a:xfrm>
          <a:prstGeom prst="rect">
            <a:avLst/>
          </a:prstGeom>
        </p:spPr>
        <p:txBody>
          <a:bodyPr/>
          <a:lstStyle/>
          <a:p>
            <a:endParaRPr/>
          </a:p>
        </p:txBody>
      </p:sp>
      <p:sp>
        <p:nvSpPr>
          <p:cNvPr id="367" name="Shape 367"/>
          <p:cNvSpPr>
            <a:spLocks noGrp="1"/>
          </p:cNvSpPr>
          <p:nvPr>
            <p:ph type="body" sz="quarter" idx="1"/>
          </p:nvPr>
        </p:nvSpPr>
        <p:spPr>
          <a:prstGeom prst="rect">
            <a:avLst/>
          </a:prstGeom>
        </p:spPr>
        <p:txBody>
          <a:bodyPr/>
          <a:lstStyle/>
          <a:p>
            <a:r>
              <a:rPr lang="fr-FR" dirty="0"/>
              <a:t>Il n’y a pas non plus de changement dans la nature des épreuves.</a:t>
            </a:r>
          </a:p>
          <a:p>
            <a:endParaRPr lang="fr-FR" dirty="0"/>
          </a:p>
          <a:p>
            <a:r>
              <a:rPr lang="fr-FR" dirty="0"/>
              <a:t>La dimension citoyenne est réaffirmée : « des disciplines pour comprendre et agir ». Ce qui est visé n’est donc pas la réussite à l’examen mais les trois points relevés en couleur à droite qui sont </a:t>
            </a:r>
            <a:r>
              <a:rPr lang="fr-FR" b="1" dirty="0"/>
              <a:t>indispensables à l’expression de la citoyenneté</a:t>
            </a:r>
            <a:r>
              <a:rPr lang="fr-FR" dirty="0"/>
              <a:t>. </a:t>
            </a:r>
            <a:r>
              <a:rPr lang="fr-FR" b="1" dirty="0"/>
              <a:t>De la maîtrise de ces capacités découlera la réussite à l’examen. </a:t>
            </a:r>
          </a:p>
          <a:p>
            <a:endParaRPr lang="fr-FR" dirty="0"/>
          </a:p>
          <a:p>
            <a:r>
              <a:rPr dirty="0"/>
              <a:t>Les </a:t>
            </a:r>
            <a:r>
              <a:rPr dirty="0" err="1"/>
              <a:t>éléments</a:t>
            </a:r>
            <a:r>
              <a:rPr dirty="0"/>
              <a:t> de </a:t>
            </a:r>
            <a:r>
              <a:rPr dirty="0" err="1"/>
              <a:t>contenu</a:t>
            </a:r>
            <a:r>
              <a:rPr dirty="0"/>
              <a:t> ne </a:t>
            </a:r>
            <a:r>
              <a:rPr dirty="0" err="1"/>
              <a:t>sont</a:t>
            </a:r>
            <a:r>
              <a:rPr dirty="0"/>
              <a:t> </a:t>
            </a:r>
            <a:r>
              <a:rPr dirty="0" err="1"/>
              <a:t>qu’une</a:t>
            </a:r>
            <a:r>
              <a:rPr dirty="0"/>
              <a:t> </a:t>
            </a:r>
            <a:r>
              <a:rPr dirty="0" err="1"/>
              <a:t>partie</a:t>
            </a:r>
            <a:r>
              <a:rPr dirty="0"/>
              <a:t> de </a:t>
            </a:r>
            <a:r>
              <a:rPr dirty="0" err="1"/>
              <a:t>l’évaluation</a:t>
            </a:r>
            <a:r>
              <a:rPr dirty="0"/>
              <a:t>. Et le </a:t>
            </a:r>
            <a:r>
              <a:rPr dirty="0" err="1"/>
              <a:t>texte</a:t>
            </a:r>
            <a:r>
              <a:rPr dirty="0"/>
              <a:t> parle bien de </a:t>
            </a:r>
            <a:r>
              <a:rPr dirty="0" err="1"/>
              <a:t>connaissances</a:t>
            </a:r>
            <a:r>
              <a:rPr dirty="0"/>
              <a:t> </a:t>
            </a:r>
            <a:r>
              <a:rPr dirty="0" err="1"/>
              <a:t>fondamentales</a:t>
            </a:r>
            <a:r>
              <a:rPr dirty="0"/>
              <a:t> =&gt; ne pas </a:t>
            </a:r>
            <a:r>
              <a:rPr dirty="0" err="1"/>
              <a:t>chercher</a:t>
            </a:r>
            <a:r>
              <a:rPr dirty="0"/>
              <a:t> </a:t>
            </a:r>
            <a:r>
              <a:rPr dirty="0" err="1"/>
              <a:t>à</a:t>
            </a:r>
            <a:r>
              <a:rPr dirty="0"/>
              <a:t> </a:t>
            </a:r>
            <a:r>
              <a:rPr dirty="0" err="1"/>
              <a:t>aller</a:t>
            </a:r>
            <a:r>
              <a:rPr dirty="0"/>
              <a:t> trop dans les </a:t>
            </a:r>
            <a:r>
              <a:rPr dirty="0" err="1"/>
              <a:t>détails</a:t>
            </a:r>
            <a:r>
              <a:rPr dirty="0"/>
              <a:t> =&gt; </a:t>
            </a:r>
            <a:r>
              <a:rPr dirty="0" err="1"/>
              <a:t>être</a:t>
            </a:r>
            <a:r>
              <a:rPr dirty="0"/>
              <a:t> sur le </a:t>
            </a:r>
            <a:r>
              <a:rPr dirty="0" err="1"/>
              <a:t>sens</a:t>
            </a:r>
            <a:r>
              <a:rPr dirty="0"/>
              <a:t> et </a:t>
            </a:r>
            <a:r>
              <a:rPr dirty="0" err="1"/>
              <a:t>travailler</a:t>
            </a:r>
            <a:r>
              <a:rPr dirty="0"/>
              <a:t> sur la </a:t>
            </a:r>
            <a:r>
              <a:rPr dirty="0" err="1"/>
              <a:t>maîtrise</a:t>
            </a:r>
            <a:r>
              <a:rPr dirty="0"/>
              <a:t> de </a:t>
            </a:r>
            <a:r>
              <a:rPr dirty="0" err="1"/>
              <a:t>l’analyse</a:t>
            </a:r>
            <a:r>
              <a:rPr dirty="0"/>
              <a:t> et de </a:t>
            </a:r>
            <a:r>
              <a:rPr dirty="0" err="1"/>
              <a:t>sa</a:t>
            </a:r>
            <a:r>
              <a:rPr dirty="0"/>
              <a:t> restitution </a:t>
            </a:r>
            <a:r>
              <a:rPr dirty="0" err="1"/>
              <a:t>en</a:t>
            </a:r>
            <a:r>
              <a:rPr dirty="0"/>
              <a:t> </a:t>
            </a:r>
            <a:r>
              <a:rPr b="1" dirty="0" err="1"/>
              <a:t>autonomie</a:t>
            </a:r>
            <a:r>
              <a:rPr lang="fr-FR" b="1" dirty="0"/>
              <a:t> : autrement dit, en mobilisant bon nombre d’automatismes. </a:t>
            </a:r>
            <a:endParaRPr dirty="0"/>
          </a:p>
        </p:txBody>
      </p:sp>
    </p:spTree>
    <p:extLst>
      <p:ext uri="{BB962C8B-B14F-4D97-AF65-F5344CB8AC3E}">
        <p14:creationId xmlns:p14="http://schemas.microsoft.com/office/powerpoint/2010/main" val="1992050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Shape 389"/>
          <p:cNvSpPr>
            <a:spLocks noGrp="1" noRot="1" noChangeAspect="1"/>
          </p:cNvSpPr>
          <p:nvPr>
            <p:ph type="sldImg"/>
          </p:nvPr>
        </p:nvSpPr>
        <p:spPr>
          <a:xfrm>
            <a:off x="381000" y="685800"/>
            <a:ext cx="6096000" cy="3429000"/>
          </a:xfrm>
          <a:prstGeom prst="rect">
            <a:avLst/>
          </a:prstGeom>
        </p:spPr>
        <p:txBody>
          <a:bodyPr/>
          <a:lstStyle/>
          <a:p>
            <a:endParaRPr/>
          </a:p>
        </p:txBody>
      </p:sp>
      <p:sp>
        <p:nvSpPr>
          <p:cNvPr id="390" name="Shape 390"/>
          <p:cNvSpPr>
            <a:spLocks noGrp="1"/>
          </p:cNvSpPr>
          <p:nvPr>
            <p:ph type="body" sz="quarter" idx="1"/>
          </p:nvPr>
        </p:nvSpPr>
        <p:spPr>
          <a:prstGeom prst="rect">
            <a:avLst/>
          </a:prstGeom>
        </p:spPr>
        <p:txBody>
          <a:bodyPr/>
          <a:lstStyle/>
          <a:p>
            <a:r>
              <a:rPr lang="fr-FR" dirty="0"/>
              <a:t>Cette diapo reprend la précédente, mais en déclinant ce que cela donne en termes d’activités élèves. </a:t>
            </a:r>
          </a:p>
          <a:p>
            <a:r>
              <a:rPr dirty="0"/>
              <a:t>Pour que </a:t>
            </a:r>
            <a:r>
              <a:rPr dirty="0" err="1"/>
              <a:t>l’élève</a:t>
            </a:r>
            <a:r>
              <a:rPr dirty="0"/>
              <a:t> pratique, </a:t>
            </a:r>
            <a:r>
              <a:rPr dirty="0" err="1"/>
              <a:t>l’enseignant</a:t>
            </a:r>
            <a:r>
              <a:rPr dirty="0"/>
              <a:t> doit </a:t>
            </a:r>
            <a:r>
              <a:rPr dirty="0" err="1"/>
              <a:t>créer</a:t>
            </a:r>
            <a:r>
              <a:rPr dirty="0"/>
              <a:t> les situations de </a:t>
            </a:r>
            <a:r>
              <a:rPr dirty="0" err="1"/>
              <a:t>cette</a:t>
            </a:r>
            <a:r>
              <a:rPr dirty="0"/>
              <a:t> pratique et </a:t>
            </a:r>
            <a:r>
              <a:rPr dirty="0" err="1"/>
              <a:t>l’expliciter</a:t>
            </a:r>
            <a:r>
              <a:rPr dirty="0"/>
              <a:t> </a:t>
            </a:r>
            <a:r>
              <a:rPr dirty="0" err="1"/>
              <a:t>à</a:t>
            </a:r>
            <a:r>
              <a:rPr dirty="0"/>
              <a:t> </a:t>
            </a:r>
            <a:r>
              <a:rPr dirty="0" err="1"/>
              <a:t>l’élève</a:t>
            </a:r>
            <a:r>
              <a:rPr dirty="0"/>
              <a:t>.</a:t>
            </a:r>
            <a:endParaRPr lang="fr-FR" dirty="0"/>
          </a:p>
          <a:p>
            <a:endParaRPr lang="fr-FR" dirty="0"/>
          </a:p>
          <a:p>
            <a:r>
              <a:rPr lang="fr-FR" dirty="0"/>
              <a:t>On retient donc que l’élève doit acquérir un niveau culturel (donc des connaissances structurées qui fassent sens pour lui), qui lui permet de conduire un raisonnement et de le présenter de façon claire que ce soit à l’écrit ou à l’oral. Il s’agit pour l’enseignant de bien intégrer que si l’élève doit travailler pour y arriver, le travail ne suffit pas. Il doit aussi y avoir deux éléments essentiels : </a:t>
            </a:r>
          </a:p>
          <a:p>
            <a:pPr marL="342900" indent="-342900">
              <a:buFontTx/>
              <a:buChar char="-"/>
            </a:pPr>
            <a:r>
              <a:rPr lang="fr-FR" dirty="0"/>
              <a:t>Une progression dans les apprentissages qui soit claire pour les élèves, et donc pour l’équipe disciplinaire dans l’établissement ;</a:t>
            </a:r>
          </a:p>
          <a:p>
            <a:pPr marL="342900" indent="-342900">
              <a:buFontTx/>
              <a:buChar char="-"/>
            </a:pPr>
            <a:r>
              <a:rPr lang="fr-FR" dirty="0"/>
              <a:t>L’élève a parfois des points de blocage qu’il n’arrive pas à surmonter seul. La question est alors pour l’enseignant de trouver la clé qui permet de faire sauter ce point et pour cela de chercher à comprendre la nature du point de blocage, ce qui n’est pas le plus facile ! La fiche méthode n’est pas toujours la réponse pertinente, elle peut conduire à du </a:t>
            </a:r>
            <a:r>
              <a:rPr lang="fr-FR" dirty="0" err="1"/>
              <a:t>surétayage</a:t>
            </a:r>
            <a:r>
              <a:rPr lang="fr-FR" dirty="0"/>
              <a:t> qui permet la réussite à l’exercice, mais pas de construire l’apprentissage. A un moment, il faut lâcher la main du jeune qui traverse la rue, il en va de même là, par contre il faut le regarder faire et faire le point avec lui ensuite sur ce qui est bien passé et ce qui a coincé.</a:t>
            </a:r>
            <a:endParaRPr dirty="0"/>
          </a:p>
        </p:txBody>
      </p:sp>
    </p:spTree>
    <p:extLst>
      <p:ext uri="{BB962C8B-B14F-4D97-AF65-F5344CB8AC3E}">
        <p14:creationId xmlns:p14="http://schemas.microsoft.com/office/powerpoint/2010/main" val="4107892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Shape 395"/>
          <p:cNvSpPr>
            <a:spLocks noGrp="1" noRot="1" noChangeAspect="1"/>
          </p:cNvSpPr>
          <p:nvPr>
            <p:ph type="sldImg"/>
          </p:nvPr>
        </p:nvSpPr>
        <p:spPr>
          <a:xfrm>
            <a:off x="381000" y="685800"/>
            <a:ext cx="6096000" cy="3429000"/>
          </a:xfrm>
          <a:prstGeom prst="rect">
            <a:avLst/>
          </a:prstGeom>
        </p:spPr>
        <p:txBody>
          <a:bodyPr/>
          <a:lstStyle/>
          <a:p>
            <a:endParaRPr/>
          </a:p>
        </p:txBody>
      </p:sp>
      <p:sp>
        <p:nvSpPr>
          <p:cNvPr id="396" name="Shape 396"/>
          <p:cNvSpPr>
            <a:spLocks noGrp="1"/>
          </p:cNvSpPr>
          <p:nvPr>
            <p:ph type="body" sz="quarter" idx="1"/>
          </p:nvPr>
        </p:nvSpPr>
        <p:spPr>
          <a:prstGeom prst="rect">
            <a:avLst/>
          </a:prstGeom>
        </p:spPr>
        <p:txBody>
          <a:bodyPr/>
          <a:lstStyle/>
          <a:p>
            <a:r>
              <a:rPr lang="fr-FR" dirty="0"/>
              <a:t>La progression est donc un élément clé. Pour autant, dans les classes nous voyons assez souvent une confusion entre « programmation » qui est presque toujours présente, et progression. La progression est centré sur les apprentissages comme le montre le tableau de la diapo. Elle est essentielle car elle constitue une boussole pour l’équipe.</a:t>
            </a:r>
          </a:p>
          <a:p>
            <a:pPr marL="0" marR="0" lvl="0" indent="0" defTabSz="457200" eaLnBrk="1" fontAlgn="auto" latinLnBrk="0" hangingPunct="1">
              <a:lnSpc>
                <a:spcPct val="117999"/>
              </a:lnSpc>
              <a:spcBef>
                <a:spcPts val="0"/>
              </a:spcBef>
              <a:spcAft>
                <a:spcPts val="0"/>
              </a:spcAft>
              <a:buClrTx/>
              <a:buSzTx/>
              <a:buFontTx/>
              <a:buNone/>
              <a:tabLst/>
              <a:defRPr/>
            </a:pPr>
            <a:r>
              <a:rPr lang="fr-FR" dirty="0"/>
              <a:t>Le fait de ne pas la voir lors de nos passages </a:t>
            </a:r>
            <a:r>
              <a:rPr lang="fr-FR" b="1" dirty="0"/>
              <a:t>ne veut pas dire que la progression des apprentissages n’existe pas</a:t>
            </a:r>
            <a:r>
              <a:rPr lang="fr-FR" dirty="0"/>
              <a:t>, mais </a:t>
            </a:r>
            <a:r>
              <a:rPr lang="fr-FR" b="1" dirty="0"/>
              <a:t>très souvent elle reste informelle </a:t>
            </a:r>
            <a:r>
              <a:rPr lang="fr-FR" dirty="0"/>
              <a:t>et propre à chaque professeur. La mise en place d’évaluations communes nécessite que l’équipe se mette à l’unisson sur le attendus et donc la progression à construire de façon à ce que les élèves soient évalués selon les mêmes critères et en ayant eu une formation qui les amène au même endroit au moment des divers EC. Les amener au même endroit ne veut pas dire que tous ont suivi le même chemin, et cet « endroit » peut varier d’un établissement à l’autre en fonction des acquis des élèves lorsqu’ils arrivent en seconde. </a:t>
            </a:r>
          </a:p>
          <a:p>
            <a:pPr marL="0" marR="0" lvl="0" indent="0" defTabSz="457200" eaLnBrk="1" fontAlgn="auto" latinLnBrk="0" hangingPunct="1">
              <a:lnSpc>
                <a:spcPct val="117999"/>
              </a:lnSpc>
              <a:spcBef>
                <a:spcPts val="0"/>
              </a:spcBef>
              <a:spcAft>
                <a:spcPts val="0"/>
              </a:spcAft>
              <a:buClrTx/>
              <a:buSzTx/>
              <a:buFontTx/>
              <a:buNone/>
              <a:tabLst/>
              <a:defRPr/>
            </a:pPr>
            <a:endParaRPr lang="fr-FR" dirty="0"/>
          </a:p>
          <a:p>
            <a:r>
              <a:rPr lang="fr-FR" dirty="0"/>
              <a:t>Pour l’inspection pédagogique régionale, cette absence de la progression a participé au malaise des enseignants lors des E3C1 en 2020, en effet, les équipes de disposant pas de boussole sur où devaient en être les élèves en janvier dans leur progression, elles se sont senties démunies et n’ont pas su où placer le curseur. Cette progression ne peut être qu’une progression d’équipe sans quoi certains élèves peuvent se trouver piégés.</a:t>
            </a:r>
          </a:p>
          <a:p>
            <a:pPr marL="279400" indent="-279400">
              <a:buSzPct val="123000"/>
              <a:buChar char="-"/>
            </a:pPr>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Pour pouvoir construire une progression des apprentissages, il faut être au clair sur ce qu’est une compétence (colonne de gauche). </a:t>
            </a:r>
          </a:p>
          <a:p>
            <a:endParaRPr lang="fr-FR" dirty="0"/>
          </a:p>
          <a:p>
            <a:r>
              <a:rPr lang="fr-FR" dirty="0"/>
              <a:t>Selon les sujets et les objets, toutes les étapes ne sont pas à parcourir en lycée, les élèves ont déjà des acquis lorsqu’ils arrivent en lycée, mobiliser les savoirs et les acquis de la scolarité obligatoire. Partir de trop bas c’est conduire certains élèves à désapprendre. </a:t>
            </a:r>
          </a:p>
          <a:p>
            <a:r>
              <a:rPr lang="fr-FR" dirty="0"/>
              <a:t>Construire une progression c’est donc intégrer l’ensemble de ces éléments dans une grille sur une compétences particulière. La diapo suivante vous fait une proposition en cartographie.</a:t>
            </a:r>
          </a:p>
        </p:txBody>
      </p:sp>
    </p:spTree>
    <p:extLst>
      <p:ext uri="{BB962C8B-B14F-4D97-AF65-F5344CB8AC3E}">
        <p14:creationId xmlns:p14="http://schemas.microsoft.com/office/powerpoint/2010/main" val="2457634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notes 2"/>
          <p:cNvSpPr>
            <a:spLocks noGrp="1"/>
          </p:cNvSpPr>
          <p:nvPr>
            <p:ph type="body" idx="1"/>
          </p:nvPr>
        </p:nvSpPr>
        <p:spPr/>
        <p:txBody>
          <a:bodyPr/>
          <a:lstStyle/>
          <a:p>
            <a:r>
              <a:rPr lang="fr-FR" dirty="0"/>
              <a:t>Ci-joint une proposition de progression des apprentissages pour une réalisation cartographique. Celle-ci n’est pas réservée au lycée, mais vaut pour l’ensemble du cursus de l’élève.</a:t>
            </a:r>
          </a:p>
          <a:p>
            <a:endParaRPr lang="fr-FR" dirty="0"/>
          </a:p>
          <a:p>
            <a:r>
              <a:rPr lang="fr-FR" dirty="0"/>
              <a:t>Elle part d’une cible qui sont les attendus que devraient posséder un citoyen éclairé à 18 ans lorsqu’il a le droit de vote (colonne de gauche) =&gt; L’entrée de ce tableau n’est donc pas l’examen mais bien la formation citoyenne, qui correspond à l’entrée que devrait avoir toute formation scolaire. Nous sommes donc ici sur une des finalités de notre discipline. Cette cible, </a:t>
            </a:r>
            <a:r>
              <a:rPr lang="fr-FR" b="1" dirty="0"/>
              <a:t>chaque enseignant doit l’avoir en permanence à l’esprit </a:t>
            </a:r>
            <a:r>
              <a:rPr lang="fr-FR" dirty="0"/>
              <a:t>car c’est vers elle que tend sa formation. </a:t>
            </a:r>
          </a:p>
          <a:p>
            <a:r>
              <a:rPr lang="fr-FR" dirty="0"/>
              <a:t>La cible est explicitée dans la deuxième colonne « Niveau d’autonomie intellectuelle ». Cette cible commence par 3+, ce qui veut dire que l’on y retrouve les éléments de la colonne 3 auxquels s’ajoutent ceux de la colonne 4. La finalité de la formation est donc que les élèves soient en fin de cursus dans cette colonne 4. Mais celle-ci est difficile à valider à l’examen tel qu’il est construit, cela demanderait trop d’explicitations écrites ou orales, c’est pourquoi l’examen ne peut valider que des éléments en deçà de cette cible (en vert et bleu selon la nature de l’épreuve).</a:t>
            </a:r>
          </a:p>
          <a:p>
            <a:r>
              <a:rPr lang="fr-FR" dirty="0"/>
              <a:t>La colonne de droite quant à elle, renvoie à la grille de descripteurs produite par l’inspection et qui se trouve sur le site académique. </a:t>
            </a:r>
          </a:p>
          <a:p>
            <a:endParaRPr lang="fr-FR" dirty="0"/>
          </a:p>
          <a:p>
            <a:pPr marL="0" marR="0" lvl="0" indent="0" defTabSz="457200" eaLnBrk="1" fontAlgn="auto" latinLnBrk="0" hangingPunct="1">
              <a:lnSpc>
                <a:spcPct val="117999"/>
              </a:lnSpc>
              <a:spcBef>
                <a:spcPts val="0"/>
              </a:spcBef>
              <a:spcAft>
                <a:spcPts val="0"/>
              </a:spcAft>
              <a:buClrTx/>
              <a:buSzTx/>
              <a:buFontTx/>
              <a:buNone/>
              <a:tabLst/>
              <a:defRPr/>
            </a:pPr>
            <a:r>
              <a:rPr lang="fr-FR" b="1" dirty="0"/>
              <a:t>Utilisation par l’équipe </a:t>
            </a:r>
            <a:r>
              <a:rPr lang="fr-FR" dirty="0"/>
              <a:t>: L’équipe peut définir, pour chaque item, le niveau auquel elle souhaite que les élèves soient à l’évaluation commune 1, puis à la 2, puis à la 3 (là, c’est facile, c’est ce qui est en bleu et en vert …) </a:t>
            </a:r>
            <a:r>
              <a:rPr lang="fr-FR" sz="2200" b="0" i="0" u="none" strike="noStrike" dirty="0">
                <a:effectLst/>
                <a:latin typeface="+mn-lt"/>
                <a:ea typeface="+mn-ea"/>
                <a:cs typeface="+mn-cs"/>
                <a:sym typeface="Helvetica Neue"/>
              </a:rPr>
              <a:t>car le niveau de maturité attendu dans la colonne de gauche est loin d’être atteint par tous en fin de lycée. Par contre, pour le professeur et les élèves, l’avoir à l’esprit permet d’être au clair sur ce que l’on veut construire. </a:t>
            </a:r>
          </a:p>
          <a:p>
            <a:pPr marL="0" marR="0" lvl="0" indent="0" defTabSz="457200" eaLnBrk="1" fontAlgn="auto" latinLnBrk="0" hangingPunct="1">
              <a:lnSpc>
                <a:spcPct val="117999"/>
              </a:lnSpc>
              <a:spcBef>
                <a:spcPts val="0"/>
              </a:spcBef>
              <a:spcAft>
                <a:spcPts val="0"/>
              </a:spcAft>
              <a:buClrTx/>
              <a:buSzTx/>
              <a:buFontTx/>
              <a:buNone/>
              <a:tabLst/>
              <a:defRPr/>
            </a:pPr>
            <a:endParaRPr lang="fr-FR" b="1" dirty="0"/>
          </a:p>
          <a:p>
            <a:pPr marL="0" marR="0" lvl="0" indent="0" defTabSz="457200" eaLnBrk="1" fontAlgn="auto" latinLnBrk="0" hangingPunct="1">
              <a:lnSpc>
                <a:spcPct val="117999"/>
              </a:lnSpc>
              <a:spcBef>
                <a:spcPts val="0"/>
              </a:spcBef>
              <a:spcAft>
                <a:spcPts val="0"/>
              </a:spcAft>
              <a:buClrTx/>
              <a:buSzTx/>
              <a:buFontTx/>
              <a:buNone/>
              <a:tabLst/>
              <a:defRPr/>
            </a:pPr>
            <a:r>
              <a:rPr lang="fr-FR" b="1" dirty="0"/>
              <a:t>Utilisation par le professeur </a:t>
            </a:r>
            <a:r>
              <a:rPr lang="fr-FR" dirty="0"/>
              <a:t>: En évaluation diagnostique, le professeur identifie où en est la majorité de ses élèves. Il peut ainsi construire des activités qui permettent de travailler les items sur lesquels l’ensemble de la classe est plus faible. Il sait également voir le chemin qui lui reste à parcourir avec sa classe ou certains de ces élèves par rapport aux attendus définis en équipe pour la prochaine évaluation commune.  L’essentiel alors étant de se concentrer sur le </a:t>
            </a:r>
            <a:r>
              <a:rPr lang="fr-FR" dirty="0" err="1"/>
              <a:t>smoyens</a:t>
            </a:r>
            <a:r>
              <a:rPr lang="fr-FR" dirty="0"/>
              <a:t> que l’on va utiliser pour aider les élèves à passer du niveau 1 au niveau 2, puis du 2 au 3 etc… Ce qui n’est pas le plus facile. </a:t>
            </a:r>
          </a:p>
          <a:p>
            <a:pPr marL="0" marR="0" lvl="0" indent="0" defTabSz="457200" eaLnBrk="1" fontAlgn="auto" latinLnBrk="0" hangingPunct="1">
              <a:lnSpc>
                <a:spcPct val="117999"/>
              </a:lnSpc>
              <a:spcBef>
                <a:spcPts val="0"/>
              </a:spcBef>
              <a:spcAft>
                <a:spcPts val="0"/>
              </a:spcAft>
              <a:buClrTx/>
              <a:buSzTx/>
              <a:buFontTx/>
              <a:buNone/>
              <a:tabLst/>
              <a:defRPr/>
            </a:pPr>
            <a:endParaRPr lang="fr-FR" b="1" dirty="0"/>
          </a:p>
          <a:p>
            <a:pPr marL="0" marR="0" lvl="0" indent="0" defTabSz="457200" eaLnBrk="1" fontAlgn="auto" latinLnBrk="0" hangingPunct="1">
              <a:lnSpc>
                <a:spcPct val="117999"/>
              </a:lnSpc>
              <a:spcBef>
                <a:spcPts val="0"/>
              </a:spcBef>
              <a:spcAft>
                <a:spcPts val="0"/>
              </a:spcAft>
              <a:buClrTx/>
              <a:buSzTx/>
              <a:buFontTx/>
              <a:buNone/>
              <a:tabLst/>
              <a:defRPr/>
            </a:pPr>
            <a:r>
              <a:rPr lang="fr-FR" b="1" dirty="0"/>
              <a:t>Utilisation par l’élève en autoévaluation </a:t>
            </a:r>
            <a:r>
              <a:rPr lang="fr-FR" dirty="0"/>
              <a:t>: l’élève peut se positionner sur chacun des items attendus, il sait ainsi explicitement où il en est et ce qui lui reste à parcourir, et les items sur lesquels il doit prioritairement porter son effort. Le professeur peut ou non vérifier la pertinence de l’autoévaluation. L’élève peut également s’en servir pour voir son évolution.</a:t>
            </a:r>
          </a:p>
          <a:p>
            <a:endParaRPr lang="fr-FR" dirty="0"/>
          </a:p>
          <a:p>
            <a:endParaRPr lang="fr-FR" b="1" dirty="0"/>
          </a:p>
          <a:p>
            <a:r>
              <a:rPr lang="fr-FR" dirty="0"/>
              <a:t>Pour faire passer l’élève d’une colonne à l’autre, cela nécessite en terme de stratégie de classe, de mettre les élèves en situation de production. Or, dans certaines leçons que nous observons en classe, en particulier celles réalisées à l’aide d’un vidéoprojecteur, c’est le professeur qui fait, l’élève n’a qu’à recopier : nous sommes presque exclusivement dans le niveau 1… Certes, cela permet d’avoir en fin de cours un croquis à peu près propre et lisible à apprendre (mais à ce moment là, pourquoi ne pas le donner directement ou le mettre en ligne ?), mais ne permet pas de construire des apprentissages : l’élève est totalement dépendant du professeur. Dans cette situation là, la finalité est le </a:t>
            </a:r>
            <a:r>
              <a:rPr lang="fr-FR" dirty="0" err="1"/>
              <a:t>corquis</a:t>
            </a:r>
            <a:r>
              <a:rPr lang="fr-FR" dirty="0"/>
              <a:t>, et non la construction des apprentissages sur la construction du croquis : la réussite à  « l’exercice » se fait aux dépens de la construction des apprentissages</a:t>
            </a:r>
          </a:p>
          <a:p>
            <a:pPr marL="0" indent="0">
              <a:buFontTx/>
              <a:buNone/>
            </a:pPr>
            <a:endParaRPr lang="fr-FR" dirty="0"/>
          </a:p>
          <a:p>
            <a:pPr marL="0" indent="0">
              <a:buFontTx/>
              <a:buNone/>
            </a:pPr>
            <a:r>
              <a:rPr lang="fr-FR" dirty="0"/>
              <a:t>Bien entendu, la progression ne sera pas linéaire, elle va dépendre de la complexité du croquis demandé et de la forme physique et intellectuelle de l’élève et du professeur ... </a:t>
            </a:r>
          </a:p>
          <a:p>
            <a:pPr marL="0" indent="0">
              <a:buFontTx/>
              <a:buNone/>
            </a:pPr>
            <a:r>
              <a:rPr lang="fr-FR" dirty="0"/>
              <a:t>La complexité des schémas et croquis va  augmenter progressivement sur l’ensemble du cursus de l’élève. </a:t>
            </a:r>
          </a:p>
          <a:p>
            <a:pPr marL="0" indent="0">
              <a:buFontTx/>
              <a:buNone/>
            </a:pPr>
            <a:endParaRPr lang="fr-FR" dirty="0"/>
          </a:p>
          <a:p>
            <a:pPr marL="0" indent="0">
              <a:buFontTx/>
              <a:buNone/>
            </a:pPr>
            <a:r>
              <a:rPr lang="fr-FR" dirty="0"/>
              <a:t>Nous invitons les équipes à se doter d’un outil similaire pour la production d’une argumentation écrite, d’une argumentation orale, et d’une analyse de documents.</a:t>
            </a:r>
          </a:p>
        </p:txBody>
      </p:sp>
    </p:spTree>
    <p:extLst>
      <p:ext uri="{BB962C8B-B14F-4D97-AF65-F5344CB8AC3E}">
        <p14:creationId xmlns:p14="http://schemas.microsoft.com/office/powerpoint/2010/main" val="1178373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p:spTree>
      <p:nvGrpSpPr>
        <p:cNvPr id="1" name=""/>
        <p:cNvGrpSpPr/>
        <p:nvPr/>
      </p:nvGrpSpPr>
      <p:grpSpPr>
        <a:xfrm>
          <a:off x="0" y="0"/>
          <a:ext cx="0" cy="0"/>
          <a:chOff x="0" y="0"/>
          <a:chExt cx="0" cy="0"/>
        </a:xfrm>
      </p:grpSpPr>
      <p:sp>
        <p:nvSpPr>
          <p:cNvPr id="11" name="Auteur et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12" name="Titre de la présentation"/>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Titre de la présentation</a:t>
            </a:r>
          </a:p>
        </p:txBody>
      </p:sp>
      <p:sp>
        <p:nvSpPr>
          <p:cNvPr id="13" name="Texte niveau 1…"/>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1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éclaration">
    <p:spTree>
      <p:nvGrpSpPr>
        <p:cNvPr id="1" name=""/>
        <p:cNvGrpSpPr/>
        <p:nvPr/>
      </p:nvGrpSpPr>
      <p:grpSpPr>
        <a:xfrm>
          <a:off x="0" y="0"/>
          <a:ext cx="0" cy="0"/>
          <a:chOff x="0" y="0"/>
          <a:chExt cx="0" cy="0"/>
        </a:xfrm>
      </p:grpSpPr>
      <p:sp>
        <p:nvSpPr>
          <p:cNvPr id="98" name="Texte niveau 1…"/>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Déclaration</a:t>
            </a:r>
          </a:p>
          <a:p>
            <a:pPr lvl="1"/>
            <a:endParaRPr/>
          </a:p>
          <a:p>
            <a:pPr lvl="2"/>
            <a:endParaRPr/>
          </a:p>
          <a:p>
            <a:pPr lvl="3"/>
            <a:endParaRPr/>
          </a:p>
          <a:p>
            <a:pPr lvl="4"/>
            <a:endParaRPr/>
          </a:p>
        </p:txBody>
      </p:sp>
      <p:sp>
        <p:nvSpPr>
          <p:cNvPr id="99"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ait important">
    <p:spTree>
      <p:nvGrpSpPr>
        <p:cNvPr id="1" name=""/>
        <p:cNvGrpSpPr/>
        <p:nvPr/>
      </p:nvGrpSpPr>
      <p:grpSpPr>
        <a:xfrm>
          <a:off x="0" y="0"/>
          <a:ext cx="0" cy="0"/>
          <a:chOff x="0" y="0"/>
          <a:chExt cx="0" cy="0"/>
        </a:xfrm>
      </p:grpSpPr>
      <p:sp>
        <p:nvSpPr>
          <p:cNvPr id="106" name="Texte niveau 1…"/>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100 %</a:t>
            </a:r>
          </a:p>
          <a:p>
            <a:pPr lvl="1"/>
            <a:endParaRPr/>
          </a:p>
          <a:p>
            <a:pPr lvl="2"/>
            <a:endParaRPr/>
          </a:p>
          <a:p>
            <a:pPr lvl="3"/>
            <a:endParaRPr/>
          </a:p>
          <a:p>
            <a:pPr lvl="4"/>
            <a:endParaRPr/>
          </a:p>
        </p:txBody>
      </p:sp>
      <p:sp>
        <p:nvSpPr>
          <p:cNvPr id="107" name="Données clés"/>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Données clés</a:t>
            </a:r>
          </a:p>
        </p:txBody>
      </p:sp>
      <p:sp>
        <p:nvSpPr>
          <p:cNvPr id="108"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Texte niveau 1…"/>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 Citation notable »</a:t>
            </a:r>
          </a:p>
          <a:p>
            <a:pPr lvl="1"/>
            <a:endParaRPr/>
          </a:p>
          <a:p>
            <a:pPr lvl="2"/>
            <a:endParaRPr/>
          </a:p>
          <a:p>
            <a:pPr lvl="3"/>
            <a:endParaRPr/>
          </a:p>
          <a:p>
            <a:pPr lvl="4"/>
            <a:endParaRPr/>
          </a:p>
        </p:txBody>
      </p:sp>
      <p:sp>
        <p:nvSpPr>
          <p:cNvPr id="11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Numéro de diapositive"/>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42"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re et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Titre de la présentation"/>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Titre de la présentation</a:t>
            </a:r>
          </a:p>
        </p:txBody>
      </p:sp>
      <p:sp>
        <p:nvSpPr>
          <p:cNvPr id="23" name="Auteur et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24" name="Texte niveau 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2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utre titre et photo">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Titre de diapositive"/>
          <p:cNvSpPr txBox="1">
            <a:spLocks noGrp="1"/>
          </p:cNvSpPr>
          <p:nvPr>
            <p:ph type="title" hasCustomPrompt="1"/>
          </p:nvPr>
        </p:nvSpPr>
        <p:spPr>
          <a:xfrm>
            <a:off x="1206500" y="1270000"/>
            <a:ext cx="9779000" cy="5882273"/>
          </a:xfrm>
          <a:prstGeom prst="rect">
            <a:avLst/>
          </a:prstGeom>
        </p:spPr>
        <p:txBody>
          <a:bodyPr anchor="b"/>
          <a:lstStyle/>
          <a:p>
            <a:r>
              <a:t>Titre de diapositive</a:t>
            </a:r>
          </a:p>
        </p:txBody>
      </p:sp>
      <p:sp>
        <p:nvSpPr>
          <p:cNvPr id="34" name="Texte niveau 1…"/>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diapositive</a:t>
            </a:r>
          </a:p>
          <a:p>
            <a:pPr lvl="1"/>
            <a:endParaRPr/>
          </a:p>
          <a:p>
            <a:pPr lvl="2"/>
            <a:endParaRPr/>
          </a:p>
          <a:p>
            <a:pPr lvl="3"/>
            <a:endParaRPr/>
          </a:p>
          <a:p>
            <a:pPr lvl="4"/>
            <a:endParaRPr/>
          </a:p>
        </p:txBody>
      </p:sp>
      <p:sp>
        <p:nvSpPr>
          <p:cNvPr id="35"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42" name="Titre de diapositive"/>
          <p:cNvSpPr txBox="1">
            <a:spLocks noGrp="1"/>
          </p:cNvSpPr>
          <p:nvPr>
            <p:ph type="title" hasCustomPrompt="1"/>
          </p:nvPr>
        </p:nvSpPr>
        <p:spPr>
          <a:prstGeom prst="rect">
            <a:avLst/>
          </a:prstGeom>
        </p:spPr>
        <p:txBody>
          <a:bodyPr/>
          <a:lstStyle/>
          <a:p>
            <a:r>
              <a:t>Titre de diapositive</a:t>
            </a:r>
          </a:p>
        </p:txBody>
      </p:sp>
      <p:sp>
        <p:nvSpPr>
          <p:cNvPr id="43" name="Sous-titre de diapositiv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44" name="Texte niveau 1…"/>
          <p:cNvSpPr txBox="1">
            <a:spLocks noGrp="1"/>
          </p:cNvSpPr>
          <p:nvPr>
            <p:ph type="body" idx="1" hasCustomPrompt="1"/>
          </p:nvPr>
        </p:nvSpPr>
        <p:spPr>
          <a:prstGeom prst="rect">
            <a:avLst/>
          </a:prstGeom>
        </p:spPr>
        <p:txBody>
          <a:bodyPr/>
          <a:lstStyle/>
          <a:p>
            <a:r>
              <a:t>Texte de puce de diapositive</a:t>
            </a:r>
          </a:p>
          <a:p>
            <a:pPr lvl="1"/>
            <a:endParaRPr/>
          </a:p>
          <a:p>
            <a:pPr lvl="2"/>
            <a:endParaRPr/>
          </a:p>
          <a:p>
            <a:pPr lvl="3"/>
            <a:endParaRPr/>
          </a:p>
          <a:p>
            <a:pPr lvl="4"/>
            <a:endParaRP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52" name="Texte niveau 1…"/>
          <p:cNvSpPr txBox="1">
            <a:spLocks noGrp="1"/>
          </p:cNvSpPr>
          <p:nvPr>
            <p:ph type="body" idx="1" hasCustomPrompt="1"/>
          </p:nvPr>
        </p:nvSpPr>
        <p:spPr>
          <a:prstGeom prst="rect">
            <a:avLst/>
          </a:prstGeom>
        </p:spPr>
        <p:txBody>
          <a:bodyPr numCol="2" spcCol="1098550"/>
          <a:lstStyle/>
          <a:p>
            <a:r>
              <a:t>Texte de puce de diapositive</a:t>
            </a:r>
          </a:p>
          <a:p>
            <a:pPr lvl="1"/>
            <a:endParaRPr/>
          </a:p>
          <a:p>
            <a:pPr lvl="2"/>
            <a:endParaRPr/>
          </a:p>
          <a:p>
            <a:pPr lvl="3"/>
            <a:endParaRPr/>
          </a:p>
          <a:p>
            <a:pPr lvl="4"/>
            <a:endParaRPr/>
          </a:p>
        </p:txBody>
      </p:sp>
      <p:sp>
        <p:nvSpPr>
          <p:cNvPr id="53"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0" name="Sous-titre de diapositiv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61" name="Texte niveau 1…"/>
          <p:cNvSpPr txBox="1">
            <a:spLocks noGrp="1"/>
          </p:cNvSpPr>
          <p:nvPr>
            <p:ph type="body" sz="half" idx="1" hasCustomPrompt="1"/>
          </p:nvPr>
        </p:nvSpPr>
        <p:spPr>
          <a:xfrm>
            <a:off x="1206500" y="4248504"/>
            <a:ext cx="9779000" cy="8256630"/>
          </a:xfrm>
          <a:prstGeom prst="rect">
            <a:avLst/>
          </a:prstGeom>
        </p:spPr>
        <p:txBody>
          <a:bodyPr/>
          <a:lstStyle/>
          <a:p>
            <a:r>
              <a:t>Texte de puce de diapositive</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Titre de diapositive"/>
          <p:cNvSpPr txBox="1">
            <a:spLocks noGrp="1"/>
          </p:cNvSpPr>
          <p:nvPr>
            <p:ph type="title" hasCustomPrompt="1"/>
          </p:nvPr>
        </p:nvSpPr>
        <p:spPr>
          <a:xfrm>
            <a:off x="1206500" y="1079500"/>
            <a:ext cx="9779000" cy="1435100"/>
          </a:xfrm>
          <a:prstGeom prst="rect">
            <a:avLst/>
          </a:prstGeom>
        </p:spPr>
        <p:txBody>
          <a:bodyPr/>
          <a:lstStyle/>
          <a:p>
            <a:r>
              <a:t>Titre de diapositive</a:t>
            </a:r>
          </a:p>
        </p:txBody>
      </p:sp>
      <p:sp>
        <p:nvSpPr>
          <p:cNvPr id="6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Titre de section"/>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Titre de section</a:t>
            </a:r>
          </a:p>
        </p:txBody>
      </p:sp>
      <p:sp>
        <p:nvSpPr>
          <p:cNvPr id="72" name="Numéro de diapositive"/>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re seulement">
    <p:spTree>
      <p:nvGrpSpPr>
        <p:cNvPr id="1" name=""/>
        <p:cNvGrpSpPr/>
        <p:nvPr/>
      </p:nvGrpSpPr>
      <p:grpSpPr>
        <a:xfrm>
          <a:off x="0" y="0"/>
          <a:ext cx="0" cy="0"/>
          <a:chOff x="0" y="0"/>
          <a:chExt cx="0" cy="0"/>
        </a:xfrm>
      </p:grpSpPr>
      <p:sp>
        <p:nvSpPr>
          <p:cNvPr id="79" name="Titre de diapositive"/>
          <p:cNvSpPr txBox="1">
            <a:spLocks noGrp="1"/>
          </p:cNvSpPr>
          <p:nvPr>
            <p:ph type="title" hasCustomPrompt="1"/>
          </p:nvPr>
        </p:nvSpPr>
        <p:spPr>
          <a:xfrm>
            <a:off x="1206500" y="1079500"/>
            <a:ext cx="21971000" cy="1434949"/>
          </a:xfrm>
          <a:prstGeom prst="rect">
            <a:avLst/>
          </a:prstGeom>
        </p:spPr>
        <p:txBody>
          <a:bodyPr/>
          <a:lstStyle/>
          <a:p>
            <a:r>
              <a:t>Titre de diapositive</a:t>
            </a:r>
          </a:p>
        </p:txBody>
      </p:sp>
      <p:sp>
        <p:nvSpPr>
          <p:cNvPr id="80" name="Sous-titre de diapositiv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8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Ordre du jour">
    <p:spTree>
      <p:nvGrpSpPr>
        <p:cNvPr id="1" name=""/>
        <p:cNvGrpSpPr/>
        <p:nvPr/>
      </p:nvGrpSpPr>
      <p:grpSpPr>
        <a:xfrm>
          <a:off x="0" y="0"/>
          <a:ext cx="0" cy="0"/>
          <a:chOff x="0" y="0"/>
          <a:chExt cx="0" cy="0"/>
        </a:xfrm>
      </p:grpSpPr>
      <p:sp>
        <p:nvSpPr>
          <p:cNvPr id="88" name="Titre de l’ordre du jour"/>
          <p:cNvSpPr txBox="1">
            <a:spLocks noGrp="1"/>
          </p:cNvSpPr>
          <p:nvPr>
            <p:ph type="title" hasCustomPrompt="1"/>
          </p:nvPr>
        </p:nvSpPr>
        <p:spPr>
          <a:xfrm>
            <a:off x="1206500" y="1079500"/>
            <a:ext cx="21971000" cy="1435100"/>
          </a:xfrm>
          <a:prstGeom prst="rect">
            <a:avLst/>
          </a:prstGeom>
        </p:spPr>
        <p:txBody>
          <a:bodyPr/>
          <a:lstStyle/>
          <a:p>
            <a:r>
              <a:t>Titre de l’ordre du jour</a:t>
            </a:r>
          </a:p>
        </p:txBody>
      </p:sp>
      <p:sp>
        <p:nvSpPr>
          <p:cNvPr id="89" name="Sous-titre de l’ordre du jour"/>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l’ordre du jour</a:t>
            </a:r>
          </a:p>
        </p:txBody>
      </p:sp>
      <p:sp>
        <p:nvSpPr>
          <p:cNvPr id="90" name="Texte niveau 1…"/>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Rubriques de l’ordre du jour</a:t>
            </a:r>
          </a:p>
          <a:p>
            <a:pPr lvl="1"/>
            <a:endParaRPr/>
          </a:p>
          <a:p>
            <a:pPr lvl="2"/>
            <a:endParaRPr/>
          </a:p>
          <a:p>
            <a:pPr lvl="3"/>
            <a:endParaRPr/>
          </a:p>
          <a:p>
            <a:pPr lvl="4"/>
            <a:endParaRPr/>
          </a:p>
        </p:txBody>
      </p:sp>
      <p:sp>
        <p:nvSpPr>
          <p:cNvPr id="91"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re de diapositiv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Titre de diapositive</a:t>
            </a:r>
          </a:p>
        </p:txBody>
      </p:sp>
      <p:sp>
        <p:nvSpPr>
          <p:cNvPr id="3" name="Texte niveau 1…"/>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Texte de puce de diapositive</a:t>
            </a:r>
          </a:p>
          <a:p>
            <a:pPr lvl="1"/>
            <a:endParaRPr/>
          </a:p>
          <a:p>
            <a:pPr lvl="2"/>
            <a:endParaRPr/>
          </a:p>
          <a:p>
            <a:pPr lvl="3"/>
            <a:endParaRPr/>
          </a:p>
          <a:p>
            <a:pPr lvl="4"/>
            <a:endParaRPr/>
          </a:p>
        </p:txBody>
      </p:sp>
      <p:sp>
        <p:nvSpPr>
          <p:cNvPr id="4" name="Numéro de diapositive"/>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15.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hyperlink" Target="https://histoire-geographie-pedagogie.web.ac-grenoble.fr/file/defgrilledescripteursecdocx"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Inspection pédagogique d’histoire-géographie - Académie de Grenoble - septembre 2020…"/>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defTabSz="387984">
              <a:defRPr sz="1692"/>
            </a:pPr>
            <a:r>
              <a:rPr dirty="0"/>
              <a:t>Inspection </a:t>
            </a:r>
            <a:r>
              <a:rPr dirty="0" err="1"/>
              <a:t>pédagogique</a:t>
            </a:r>
            <a:r>
              <a:rPr dirty="0"/>
              <a:t> </a:t>
            </a:r>
            <a:r>
              <a:rPr dirty="0" err="1"/>
              <a:t>d’histoire-géographie</a:t>
            </a:r>
            <a:r>
              <a:rPr dirty="0"/>
              <a:t> - Académie de Grenoble</a:t>
            </a:r>
          </a:p>
          <a:p>
            <a:pPr defTabSz="387984">
              <a:defRPr sz="1692"/>
            </a:pPr>
            <a:r>
              <a:rPr lang="fr-FR" dirty="0"/>
              <a:t>IA-IPR d’histoire-géographie </a:t>
            </a:r>
            <a:r>
              <a:rPr dirty="0"/>
              <a:t>- </a:t>
            </a:r>
            <a:r>
              <a:rPr dirty="0" err="1"/>
              <a:t>octobre</a:t>
            </a:r>
            <a:r>
              <a:rPr dirty="0"/>
              <a:t> 2020</a:t>
            </a:r>
          </a:p>
        </p:txBody>
      </p:sp>
      <p:sp>
        <p:nvSpPr>
          <p:cNvPr id="152" name="Evaluer pour acquérir et réussir"/>
          <p:cNvSpPr txBox="1">
            <a:spLocks noGrp="1"/>
          </p:cNvSpPr>
          <p:nvPr>
            <p:ph type="ctrTitle"/>
          </p:nvPr>
        </p:nvSpPr>
        <p:spPr>
          <a:prstGeom prst="rect">
            <a:avLst/>
          </a:prstGeom>
        </p:spPr>
        <p:txBody>
          <a:bodyPr/>
          <a:lstStyle/>
          <a:p>
            <a:r>
              <a:rPr dirty="0" err="1"/>
              <a:t>Evaluer</a:t>
            </a:r>
            <a:r>
              <a:rPr dirty="0"/>
              <a:t> pour </a:t>
            </a:r>
            <a:r>
              <a:rPr lang="fr-FR" dirty="0"/>
              <a:t>faire </a:t>
            </a:r>
            <a:r>
              <a:rPr dirty="0" err="1"/>
              <a:t>acquérir</a:t>
            </a:r>
            <a:r>
              <a:rPr dirty="0"/>
              <a:t> et</a:t>
            </a:r>
            <a:r>
              <a:rPr lang="fr-FR" dirty="0"/>
              <a:t> faire</a:t>
            </a:r>
            <a:r>
              <a:rPr dirty="0"/>
              <a:t> </a:t>
            </a:r>
            <a:r>
              <a:rPr dirty="0" err="1"/>
              <a:t>réussir</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L’évaluation n’est qu’un outil"/>
          <p:cNvSpPr txBox="1"/>
          <p:nvPr/>
        </p:nvSpPr>
        <p:spPr>
          <a:xfrm>
            <a:off x="893741" y="1858693"/>
            <a:ext cx="7170421" cy="7091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4000">
                <a:solidFill>
                  <a:srgbClr val="000000"/>
                </a:solidFill>
              </a:defRPr>
            </a:pPr>
            <a:r>
              <a:rPr b="1"/>
              <a:t>L’évaluation n’est qu’un outil</a:t>
            </a:r>
            <a:r>
              <a:t> </a:t>
            </a:r>
          </a:p>
        </p:txBody>
      </p:sp>
      <p:sp>
        <p:nvSpPr>
          <p:cNvPr id="443" name="Qui informe sur un état de maîtrise à un instant « t »"/>
          <p:cNvSpPr txBox="1"/>
          <p:nvPr/>
        </p:nvSpPr>
        <p:spPr>
          <a:xfrm>
            <a:off x="939146" y="2708856"/>
            <a:ext cx="11934445" cy="6969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4000">
                <a:solidFill>
                  <a:srgbClr val="000000"/>
                </a:solidFill>
              </a:defRPr>
            </a:lvl1pPr>
          </a:lstStyle>
          <a:p>
            <a:r>
              <a:t>Qui informe sur un état de maîtrise à un instant « t » </a:t>
            </a:r>
          </a:p>
        </p:txBody>
      </p:sp>
      <p:sp>
        <p:nvSpPr>
          <p:cNvPr id="444" name="Vérifier si les acquis sont acquis"/>
          <p:cNvSpPr txBox="1"/>
          <p:nvPr/>
        </p:nvSpPr>
        <p:spPr>
          <a:xfrm>
            <a:off x="1683811" y="6109551"/>
            <a:ext cx="7616445" cy="709165"/>
          </a:xfrm>
          <a:prstGeom prst="rect">
            <a:avLst/>
          </a:prstGeom>
          <a:solidFill>
            <a:schemeClr val="accent1">
              <a:lumOff val="-13575"/>
            </a:schemeClr>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Vérifier si les acquis sont acquis</a:t>
            </a:r>
          </a:p>
        </p:txBody>
      </p:sp>
      <p:sp>
        <p:nvSpPr>
          <p:cNvPr id="445" name="Voir d’où l’on part"/>
          <p:cNvSpPr txBox="1"/>
          <p:nvPr/>
        </p:nvSpPr>
        <p:spPr>
          <a:xfrm>
            <a:off x="1669827" y="4697902"/>
            <a:ext cx="7630429" cy="709165"/>
          </a:xfrm>
          <a:prstGeom prst="rect">
            <a:avLst/>
          </a:prstGeom>
          <a:solidFill>
            <a:schemeClr val="accent1">
              <a:lumOff val="-13575"/>
            </a:schemeClr>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Voir d’où l’on part</a:t>
            </a:r>
          </a:p>
        </p:txBody>
      </p:sp>
      <p:sp>
        <p:nvSpPr>
          <p:cNvPr id="446" name="Evaluation sommative"/>
          <p:cNvSpPr txBox="1"/>
          <p:nvPr/>
        </p:nvSpPr>
        <p:spPr>
          <a:xfrm>
            <a:off x="9885316" y="6109551"/>
            <a:ext cx="5751576" cy="709165"/>
          </a:xfrm>
          <a:prstGeom prst="rect">
            <a:avLst/>
          </a:prstGeom>
          <a:solidFill>
            <a:schemeClr val="accent1">
              <a:hueOff val="114395"/>
              <a:lumOff val="-24975"/>
            </a:schemeClr>
          </a:solidFill>
          <a:ln w="12700">
            <a:miter lim="400000"/>
          </a:ln>
          <a:effectLst>
            <a:outerShdw blurRad="76200" dist="96580" dir="2573857"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Evaluation sommative</a:t>
            </a:r>
          </a:p>
        </p:txBody>
      </p:sp>
      <p:sp>
        <p:nvSpPr>
          <p:cNvPr id="447" name="Evaluation formative"/>
          <p:cNvSpPr txBox="1"/>
          <p:nvPr/>
        </p:nvSpPr>
        <p:spPr>
          <a:xfrm>
            <a:off x="9885316" y="7728745"/>
            <a:ext cx="5751576" cy="709165"/>
          </a:xfrm>
          <a:prstGeom prst="rect">
            <a:avLst/>
          </a:prstGeom>
          <a:solidFill>
            <a:schemeClr val="accent1">
              <a:hueOff val="114395"/>
              <a:lumOff val="-24975"/>
            </a:schemeClr>
          </a:solidFill>
          <a:ln w="12700">
            <a:miter lim="400000"/>
          </a:ln>
          <a:effectLst>
            <a:outerShdw blurRad="76200" dist="96580" dir="2573857"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Evaluation formative</a:t>
            </a:r>
          </a:p>
        </p:txBody>
      </p:sp>
      <p:sp>
        <p:nvSpPr>
          <p:cNvPr id="448" name="Prendre conscience de ses difficultés"/>
          <p:cNvSpPr txBox="1"/>
          <p:nvPr/>
        </p:nvSpPr>
        <p:spPr>
          <a:xfrm>
            <a:off x="1683812" y="7417595"/>
            <a:ext cx="7616444" cy="1331465"/>
          </a:xfrm>
          <a:prstGeom prst="rect">
            <a:avLst/>
          </a:prstGeom>
          <a:solidFill>
            <a:schemeClr val="accent1">
              <a:lumOff val="-13575"/>
            </a:schemeClr>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Prendre conscience de ses difficultés</a:t>
            </a:r>
          </a:p>
        </p:txBody>
      </p:sp>
      <p:sp>
        <p:nvSpPr>
          <p:cNvPr id="449" name="Certifier d’un niveau acquis"/>
          <p:cNvSpPr txBox="1"/>
          <p:nvPr/>
        </p:nvSpPr>
        <p:spPr>
          <a:xfrm>
            <a:off x="1683811" y="11210414"/>
            <a:ext cx="7630429" cy="709166"/>
          </a:xfrm>
          <a:prstGeom prst="rect">
            <a:avLst/>
          </a:prstGeom>
          <a:solidFill>
            <a:schemeClr val="accent1">
              <a:lumOff val="-13575"/>
            </a:schemeClr>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rPr dirty="0"/>
              <a:t>Certifier d’un </a:t>
            </a:r>
            <a:r>
              <a:rPr dirty="0" err="1"/>
              <a:t>niveau</a:t>
            </a:r>
            <a:r>
              <a:rPr dirty="0"/>
              <a:t> acquis</a:t>
            </a:r>
          </a:p>
        </p:txBody>
      </p:sp>
      <p:sp>
        <p:nvSpPr>
          <p:cNvPr id="450" name="Evaluation certificative"/>
          <p:cNvSpPr txBox="1"/>
          <p:nvPr/>
        </p:nvSpPr>
        <p:spPr>
          <a:xfrm>
            <a:off x="9892307" y="11210414"/>
            <a:ext cx="5751576" cy="709166"/>
          </a:xfrm>
          <a:prstGeom prst="rect">
            <a:avLst/>
          </a:prstGeom>
          <a:solidFill>
            <a:schemeClr val="accent1">
              <a:hueOff val="114395"/>
              <a:lumOff val="-24975"/>
            </a:schemeClr>
          </a:solidFill>
          <a:ln w="12700">
            <a:miter lim="400000"/>
          </a:ln>
          <a:effectLst>
            <a:outerShdw blurRad="76200" dist="96580" dir="2573857"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rPr dirty="0"/>
              <a:t>Evaluation </a:t>
            </a:r>
            <a:r>
              <a:rPr dirty="0" err="1"/>
              <a:t>certificative</a:t>
            </a:r>
            <a:endParaRPr dirty="0"/>
          </a:p>
        </p:txBody>
      </p:sp>
      <p:sp>
        <p:nvSpPr>
          <p:cNvPr id="451" name="Sauf que bien souvent, une évaluation relève de plusieurs statuts"/>
          <p:cNvSpPr txBox="1"/>
          <p:nvPr/>
        </p:nvSpPr>
        <p:spPr>
          <a:xfrm>
            <a:off x="1408082" y="12671312"/>
            <a:ext cx="13935584" cy="634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500" b="1" i="1">
                <a:solidFill>
                  <a:schemeClr val="accent5">
                    <a:lumOff val="-29866"/>
                  </a:schemeClr>
                </a:solidFill>
              </a:defRPr>
            </a:lvl1pPr>
          </a:lstStyle>
          <a:p>
            <a:r>
              <a:t>Sauf que bien souvent, une évaluation relève de plusieurs statuts</a:t>
            </a:r>
          </a:p>
        </p:txBody>
      </p:sp>
      <p:sp>
        <p:nvSpPr>
          <p:cNvPr id="452" name="Elle sert à :"/>
          <p:cNvSpPr txBox="1"/>
          <p:nvPr/>
        </p:nvSpPr>
        <p:spPr>
          <a:xfrm>
            <a:off x="971819" y="3938414"/>
            <a:ext cx="2757933" cy="6969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4000">
                <a:solidFill>
                  <a:srgbClr val="000000"/>
                </a:solidFill>
              </a:defRPr>
            </a:lvl1pPr>
          </a:lstStyle>
          <a:p>
            <a:r>
              <a:t>Elle sert à : </a:t>
            </a:r>
          </a:p>
        </p:txBody>
      </p:sp>
      <p:sp>
        <p:nvSpPr>
          <p:cNvPr id="453" name="Evaluation diagnostique"/>
          <p:cNvSpPr txBox="1"/>
          <p:nvPr/>
        </p:nvSpPr>
        <p:spPr>
          <a:xfrm>
            <a:off x="9878323" y="4648653"/>
            <a:ext cx="5751577" cy="709165"/>
          </a:xfrm>
          <a:prstGeom prst="rect">
            <a:avLst/>
          </a:prstGeom>
          <a:solidFill>
            <a:schemeClr val="accent1">
              <a:hueOff val="114395"/>
              <a:lumOff val="-24975"/>
            </a:schemeClr>
          </a:solidFill>
          <a:ln w="12700">
            <a:miter lim="400000"/>
          </a:ln>
          <a:effectLst>
            <a:outerShdw blurRad="76200" dist="96580" dir="2573857"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Evaluation diagnostique</a:t>
            </a:r>
          </a:p>
        </p:txBody>
      </p:sp>
      <p:sp>
        <p:nvSpPr>
          <p:cNvPr id="454" name="Piloter la progression dans une action"/>
          <p:cNvSpPr txBox="1"/>
          <p:nvPr/>
        </p:nvSpPr>
        <p:spPr>
          <a:xfrm>
            <a:off x="1683812" y="9347940"/>
            <a:ext cx="7616444" cy="1331465"/>
          </a:xfrm>
          <a:prstGeom prst="rect">
            <a:avLst/>
          </a:prstGeom>
          <a:solidFill>
            <a:schemeClr val="accent1">
              <a:lumOff val="-13575"/>
            </a:schemeClr>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Piloter la progression dans une action</a:t>
            </a:r>
          </a:p>
        </p:txBody>
      </p:sp>
      <p:sp>
        <p:nvSpPr>
          <p:cNvPr id="455" name="Evaluation de régulation"/>
          <p:cNvSpPr txBox="1"/>
          <p:nvPr/>
        </p:nvSpPr>
        <p:spPr>
          <a:xfrm>
            <a:off x="9885316" y="9347940"/>
            <a:ext cx="5751576" cy="1331465"/>
          </a:xfrm>
          <a:prstGeom prst="rect">
            <a:avLst/>
          </a:prstGeom>
          <a:solidFill>
            <a:schemeClr val="accent1">
              <a:hueOff val="114395"/>
              <a:lumOff val="-24975"/>
            </a:schemeClr>
          </a:solidFill>
          <a:ln w="12700">
            <a:miter lim="400000"/>
          </a:ln>
          <a:effectLst>
            <a:outerShdw blurRad="76200" dist="96580" dir="2573857"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a:solidFill>
                  <a:srgbClr val="FFFFFF"/>
                </a:solidFill>
                <a:latin typeface="Helvetica Neue Medium"/>
                <a:ea typeface="Helvetica Neue Medium"/>
                <a:cs typeface="Helvetica Neue Medium"/>
                <a:sym typeface="Helvetica Neue Medium"/>
              </a:defRPr>
            </a:lvl1pPr>
          </a:lstStyle>
          <a:p>
            <a:r>
              <a:t>Evaluation de régulation</a:t>
            </a:r>
          </a:p>
        </p:txBody>
      </p:sp>
      <p:sp>
        <p:nvSpPr>
          <p:cNvPr id="456" name="Evaluer c’est prendre de l’information"/>
          <p:cNvSpPr txBox="1"/>
          <p:nvPr/>
        </p:nvSpPr>
        <p:spPr>
          <a:xfrm>
            <a:off x="17148252" y="4634578"/>
            <a:ext cx="6596869" cy="1331465"/>
          </a:xfrm>
          <a:prstGeom prst="rect">
            <a:avLst/>
          </a:prstGeom>
          <a:solidFill>
            <a:srgbClr val="99195E"/>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b="1">
                <a:solidFill>
                  <a:srgbClr val="FFFFFF"/>
                </a:solidFill>
              </a:defRPr>
            </a:lvl1pPr>
          </a:lstStyle>
          <a:p>
            <a:r>
              <a:t>Evaluer c’est prendre de l’information</a:t>
            </a:r>
          </a:p>
        </p:txBody>
      </p:sp>
      <p:sp>
        <p:nvSpPr>
          <p:cNvPr id="457" name="En tant qu’ enseignant"/>
          <p:cNvSpPr txBox="1"/>
          <p:nvPr/>
        </p:nvSpPr>
        <p:spPr>
          <a:xfrm>
            <a:off x="20547646" y="6147664"/>
            <a:ext cx="3199063" cy="1331465"/>
          </a:xfrm>
          <a:prstGeom prst="rect">
            <a:avLst/>
          </a:prstGeom>
          <a:solidFill>
            <a:srgbClr val="99195E"/>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b="1">
                <a:solidFill>
                  <a:srgbClr val="FFFFFF"/>
                </a:solidFill>
              </a:defRPr>
            </a:lvl1pPr>
          </a:lstStyle>
          <a:p>
            <a:r>
              <a:t>En tant qu’ enseignant</a:t>
            </a:r>
          </a:p>
        </p:txBody>
      </p:sp>
      <p:sp>
        <p:nvSpPr>
          <p:cNvPr id="458" name="En tant qu’élève"/>
          <p:cNvSpPr/>
          <p:nvPr/>
        </p:nvSpPr>
        <p:spPr>
          <a:xfrm>
            <a:off x="17146824" y="6155565"/>
            <a:ext cx="3199063" cy="1331465"/>
          </a:xfrm>
          <a:prstGeom prst="rect">
            <a:avLst/>
          </a:prstGeom>
          <a:solidFill>
            <a:srgbClr val="99195E"/>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spcBef>
                <a:spcPts val="3600"/>
              </a:spcBef>
              <a:defRPr sz="4000" b="1">
                <a:solidFill>
                  <a:srgbClr val="FFFFFF"/>
                </a:solidFill>
              </a:defRPr>
            </a:lvl1pPr>
          </a:lstStyle>
          <a:p>
            <a:r>
              <a:t>En tant qu’élève</a:t>
            </a:r>
          </a:p>
        </p:txBody>
      </p:sp>
      <p:sp>
        <p:nvSpPr>
          <p:cNvPr id="459" name="Triangle"/>
          <p:cNvSpPr/>
          <p:nvPr/>
        </p:nvSpPr>
        <p:spPr>
          <a:xfrm>
            <a:off x="17148252" y="8240135"/>
            <a:ext cx="6596869" cy="90746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solidFill>
            <a:schemeClr val="accent1"/>
          </a:solidFill>
          <a:ln w="12700">
            <a:miter lim="400000"/>
          </a:ln>
          <a:effectLst>
            <a:outerShdw blurRad="76200" dist="96580" dir="2573857" rotWithShape="0">
              <a:srgbClr val="000000">
                <a:alpha val="50000"/>
              </a:srgbClr>
            </a:outerShdw>
          </a:effectLst>
        </p:spPr>
        <p:txBody>
          <a:bodyPr lIns="0" tIns="0" rIns="0" bIns="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460" name="Qu’est-ce que l’on fait de ces informations ?"/>
          <p:cNvSpPr txBox="1"/>
          <p:nvPr/>
        </p:nvSpPr>
        <p:spPr>
          <a:xfrm>
            <a:off x="16744418" y="9908607"/>
            <a:ext cx="7404537" cy="13815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200" b="1">
                <a:solidFill>
                  <a:srgbClr val="000000"/>
                </a:solidFill>
              </a:defRPr>
            </a:lvl1pPr>
          </a:lstStyle>
          <a:p>
            <a:r>
              <a:t>Qu’est-ce que l’on fait de ces informations ?</a:t>
            </a:r>
          </a:p>
        </p:txBody>
      </p:sp>
      <p:sp>
        <p:nvSpPr>
          <p:cNvPr id="461"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
        <p:nvSpPr>
          <p:cNvPr id="462" name="Rappel des différentes formes d’évaluation"/>
          <p:cNvSpPr txBox="1"/>
          <p:nvPr/>
        </p:nvSpPr>
        <p:spPr>
          <a:xfrm>
            <a:off x="16061567" y="245699"/>
            <a:ext cx="7890511"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defRPr sz="3000" b="1">
                <a:solidFill>
                  <a:srgbClr val="143557"/>
                </a:solidFill>
              </a:defRPr>
            </a:lvl1pPr>
          </a:lstStyle>
          <a:p>
            <a:r>
              <a:t>Rappel des différentes formes d’évaluation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Evaluation diagnostique - Evaluation de régulation"/>
          <p:cNvSpPr txBox="1"/>
          <p:nvPr/>
        </p:nvSpPr>
        <p:spPr>
          <a:xfrm>
            <a:off x="7706315" y="841531"/>
            <a:ext cx="9446497"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1">
                    <a:hueOff val="114395"/>
                    <a:lumOff val="-24975"/>
                  </a:schemeClr>
                </a:solidFill>
              </a:defRPr>
            </a:lvl1pPr>
          </a:lstStyle>
          <a:p>
            <a:r>
              <a:rPr sz="3200" dirty="0"/>
              <a:t>Evaluation</a:t>
            </a:r>
            <a:r>
              <a:rPr dirty="0"/>
              <a:t> </a:t>
            </a:r>
            <a:r>
              <a:rPr dirty="0" err="1"/>
              <a:t>diagnostique</a:t>
            </a:r>
            <a:r>
              <a:rPr dirty="0"/>
              <a:t> - Evaluation de </a:t>
            </a:r>
            <a:r>
              <a:rPr dirty="0" err="1"/>
              <a:t>régulation</a:t>
            </a:r>
            <a:endParaRPr dirty="0"/>
          </a:p>
        </p:txBody>
      </p:sp>
      <p:sp>
        <p:nvSpPr>
          <p:cNvPr id="467" name="Rectangle"/>
          <p:cNvSpPr/>
          <p:nvPr/>
        </p:nvSpPr>
        <p:spPr>
          <a:xfrm>
            <a:off x="1474503" y="3395869"/>
            <a:ext cx="1961062" cy="1270001"/>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468" name="Triangle"/>
          <p:cNvSpPr/>
          <p:nvPr/>
        </p:nvSpPr>
        <p:spPr>
          <a:xfrm>
            <a:off x="3435932" y="3395869"/>
            <a:ext cx="1949243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469" name="Début de l’année"/>
          <p:cNvSpPr txBox="1"/>
          <p:nvPr/>
        </p:nvSpPr>
        <p:spPr>
          <a:xfrm>
            <a:off x="1374012" y="4958524"/>
            <a:ext cx="2435048"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Début de l’année</a:t>
            </a:r>
          </a:p>
        </p:txBody>
      </p:sp>
      <p:sp>
        <p:nvSpPr>
          <p:cNvPr id="470" name="Fin de l’année"/>
          <p:cNvSpPr txBox="1"/>
          <p:nvPr/>
        </p:nvSpPr>
        <p:spPr>
          <a:xfrm>
            <a:off x="20319151" y="4958524"/>
            <a:ext cx="2022654"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Fin de l’année</a:t>
            </a:r>
          </a:p>
        </p:txBody>
      </p:sp>
      <p:sp>
        <p:nvSpPr>
          <p:cNvPr id="471" name="Devient régulatrice"/>
          <p:cNvSpPr txBox="1"/>
          <p:nvPr/>
        </p:nvSpPr>
        <p:spPr>
          <a:xfrm>
            <a:off x="17199072" y="7937038"/>
            <a:ext cx="4390626"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200"/>
            </a:lvl1pPr>
          </a:lstStyle>
          <a:p>
            <a:r>
              <a:rPr sz="4000" dirty="0" err="1">
                <a:solidFill>
                  <a:schemeClr val="bg2">
                    <a:lumMod val="10000"/>
                  </a:schemeClr>
                </a:solidFill>
              </a:rPr>
              <a:t>Devient</a:t>
            </a:r>
            <a:r>
              <a:rPr sz="4000" dirty="0">
                <a:solidFill>
                  <a:schemeClr val="bg2">
                    <a:lumMod val="10000"/>
                  </a:schemeClr>
                </a:solidFill>
              </a:rPr>
              <a:t> </a:t>
            </a:r>
            <a:r>
              <a:rPr sz="4000" dirty="0" err="1">
                <a:solidFill>
                  <a:schemeClr val="bg2">
                    <a:lumMod val="10000"/>
                  </a:schemeClr>
                </a:solidFill>
              </a:rPr>
              <a:t>régulatrice</a:t>
            </a:r>
            <a:endParaRPr sz="4000" dirty="0">
              <a:solidFill>
                <a:schemeClr val="bg2">
                  <a:lumMod val="10000"/>
                </a:schemeClr>
              </a:solidFill>
            </a:endParaRPr>
          </a:p>
        </p:txBody>
      </p:sp>
      <p:sp>
        <p:nvSpPr>
          <p:cNvPr id="472" name="Peut s’appuyer sur les évaluations nationales"/>
          <p:cNvSpPr txBox="1"/>
          <p:nvPr/>
        </p:nvSpPr>
        <p:spPr>
          <a:xfrm>
            <a:off x="1339352" y="6220828"/>
            <a:ext cx="10241586"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3600">
                <a:solidFill>
                  <a:schemeClr val="bg2">
                    <a:lumMod val="10000"/>
                  </a:schemeClr>
                </a:solidFill>
              </a:defRPr>
            </a:lvl1pPr>
          </a:lstStyle>
          <a:p>
            <a:r>
              <a:rPr lang="fr-FR" dirty="0"/>
              <a:t>Elle p</a:t>
            </a:r>
            <a:r>
              <a:rPr dirty="0" err="1"/>
              <a:t>eut</a:t>
            </a:r>
            <a:r>
              <a:rPr dirty="0"/>
              <a:t> </a:t>
            </a:r>
            <a:r>
              <a:rPr dirty="0" err="1"/>
              <a:t>s’appuyer</a:t>
            </a:r>
            <a:r>
              <a:rPr dirty="0"/>
              <a:t> sur les </a:t>
            </a:r>
            <a:r>
              <a:rPr dirty="0" err="1"/>
              <a:t>évaluations</a:t>
            </a:r>
            <a:r>
              <a:rPr dirty="0"/>
              <a:t> </a:t>
            </a:r>
            <a:r>
              <a:rPr dirty="0" err="1"/>
              <a:t>nationales</a:t>
            </a:r>
            <a:endParaRPr dirty="0"/>
          </a:p>
        </p:txBody>
      </p:sp>
      <p:sp>
        <p:nvSpPr>
          <p:cNvPr id="473" name="Doit s’appuyer beaucoup sur les observations en cours"/>
          <p:cNvSpPr txBox="1"/>
          <p:nvPr/>
        </p:nvSpPr>
        <p:spPr>
          <a:xfrm>
            <a:off x="1407480" y="8361679"/>
            <a:ext cx="7231783"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3600">
                <a:solidFill>
                  <a:schemeClr val="bg2">
                    <a:lumMod val="10000"/>
                  </a:schemeClr>
                </a:solidFill>
              </a:defRPr>
            </a:lvl1pPr>
          </a:lstStyle>
          <a:p>
            <a:pPr algn="l"/>
            <a:r>
              <a:rPr lang="fr-FR" dirty="0"/>
              <a:t>Elle d</a:t>
            </a:r>
            <a:r>
              <a:rPr dirty="0" err="1"/>
              <a:t>oit</a:t>
            </a:r>
            <a:r>
              <a:rPr dirty="0"/>
              <a:t> </a:t>
            </a:r>
            <a:r>
              <a:rPr dirty="0" err="1"/>
              <a:t>s’appuyer</a:t>
            </a:r>
            <a:r>
              <a:rPr dirty="0"/>
              <a:t> beaucoup sur les observations </a:t>
            </a:r>
            <a:r>
              <a:rPr dirty="0" err="1"/>
              <a:t>en</a:t>
            </a:r>
            <a:r>
              <a:rPr dirty="0"/>
              <a:t> </a:t>
            </a:r>
            <a:r>
              <a:rPr dirty="0" err="1"/>
              <a:t>cours</a:t>
            </a:r>
            <a:endParaRPr dirty="0"/>
          </a:p>
        </p:txBody>
      </p:sp>
      <p:sp>
        <p:nvSpPr>
          <p:cNvPr id="474" name="S’appuie sur les évaluations en cours d’année"/>
          <p:cNvSpPr txBox="1"/>
          <p:nvPr/>
        </p:nvSpPr>
        <p:spPr>
          <a:xfrm>
            <a:off x="1339352" y="7303144"/>
            <a:ext cx="10377841"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3600">
                <a:solidFill>
                  <a:schemeClr val="bg2">
                    <a:lumMod val="10000"/>
                  </a:schemeClr>
                </a:solidFill>
              </a:defRPr>
            </a:lvl1pPr>
          </a:lstStyle>
          <a:p>
            <a:r>
              <a:rPr lang="fr-FR" dirty="0"/>
              <a:t>Elle s</a:t>
            </a:r>
            <a:r>
              <a:rPr dirty="0"/>
              <a:t>’</a:t>
            </a:r>
            <a:r>
              <a:rPr dirty="0" err="1"/>
              <a:t>appuie</a:t>
            </a:r>
            <a:r>
              <a:rPr dirty="0"/>
              <a:t> sur les </a:t>
            </a:r>
            <a:r>
              <a:rPr dirty="0" err="1"/>
              <a:t>évaluations</a:t>
            </a:r>
            <a:r>
              <a:rPr dirty="0"/>
              <a:t> </a:t>
            </a:r>
            <a:r>
              <a:rPr dirty="0" err="1"/>
              <a:t>en</a:t>
            </a:r>
            <a:r>
              <a:rPr dirty="0"/>
              <a:t> </a:t>
            </a:r>
            <a:r>
              <a:rPr dirty="0" err="1"/>
              <a:t>cours</a:t>
            </a:r>
            <a:r>
              <a:rPr dirty="0"/>
              <a:t> </a:t>
            </a:r>
            <a:r>
              <a:rPr dirty="0" err="1"/>
              <a:t>d’année</a:t>
            </a:r>
            <a:endParaRPr dirty="0"/>
          </a:p>
        </p:txBody>
      </p:sp>
      <p:sp>
        <p:nvSpPr>
          <p:cNvPr id="475" name="Flèche"/>
          <p:cNvSpPr/>
          <p:nvPr/>
        </p:nvSpPr>
        <p:spPr>
          <a:xfrm>
            <a:off x="8569893" y="8546000"/>
            <a:ext cx="842143" cy="1764586"/>
          </a:xfrm>
          <a:prstGeom prst="rightArrow">
            <a:avLst>
              <a:gd name="adj1" fmla="val 69210"/>
              <a:gd name="adj2" fmla="val 122570"/>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476" name="SE donner du temps où l’on est plus attentif à ces questions"/>
          <p:cNvSpPr txBox="1"/>
          <p:nvPr/>
        </p:nvSpPr>
        <p:spPr>
          <a:xfrm>
            <a:off x="10033107" y="8493875"/>
            <a:ext cx="5135175" cy="17645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3600">
                <a:solidFill>
                  <a:schemeClr val="bg2">
                    <a:lumMod val="10000"/>
                  </a:schemeClr>
                </a:solidFill>
              </a:defRPr>
            </a:lvl1pPr>
          </a:lstStyle>
          <a:p>
            <a:r>
              <a:rPr dirty="0"/>
              <a:t>S</a:t>
            </a:r>
            <a:r>
              <a:rPr lang="fr-FR" dirty="0"/>
              <a:t>e</a:t>
            </a:r>
            <a:r>
              <a:rPr dirty="0"/>
              <a:t> donner du temps </a:t>
            </a:r>
            <a:r>
              <a:rPr dirty="0" err="1"/>
              <a:t>où</a:t>
            </a:r>
            <a:r>
              <a:rPr dirty="0"/>
              <a:t> </a:t>
            </a:r>
            <a:r>
              <a:rPr dirty="0" err="1"/>
              <a:t>l’on</a:t>
            </a:r>
            <a:r>
              <a:rPr dirty="0"/>
              <a:t> </a:t>
            </a:r>
            <a:r>
              <a:rPr dirty="0" err="1"/>
              <a:t>est</a:t>
            </a:r>
            <a:r>
              <a:rPr dirty="0"/>
              <a:t> plus </a:t>
            </a:r>
            <a:r>
              <a:rPr dirty="0" err="1"/>
              <a:t>attentif</a:t>
            </a:r>
            <a:r>
              <a:rPr dirty="0"/>
              <a:t> </a:t>
            </a:r>
            <a:r>
              <a:rPr dirty="0" err="1"/>
              <a:t>à</a:t>
            </a:r>
            <a:r>
              <a:rPr dirty="0"/>
              <a:t> </a:t>
            </a:r>
            <a:r>
              <a:rPr dirty="0" err="1"/>
              <a:t>ces</a:t>
            </a:r>
            <a:r>
              <a:rPr dirty="0"/>
              <a:t> questions</a:t>
            </a:r>
          </a:p>
        </p:txBody>
      </p:sp>
      <p:sp>
        <p:nvSpPr>
          <p:cNvPr id="478" name="Cible : enseignant + apprenant + équipe"/>
          <p:cNvSpPr txBox="1"/>
          <p:nvPr/>
        </p:nvSpPr>
        <p:spPr>
          <a:xfrm>
            <a:off x="18041775" y="10566883"/>
            <a:ext cx="4300030" cy="1764586"/>
          </a:xfrm>
          <a:prstGeom prst="rect">
            <a:avLst/>
          </a:prstGeom>
          <a:solidFill>
            <a:srgbClr val="FFC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3600" b="1">
                <a:solidFill>
                  <a:schemeClr val="bg2">
                    <a:lumMod val="10000"/>
                  </a:schemeClr>
                </a:solidFill>
              </a:defRPr>
            </a:lvl1pPr>
          </a:lstStyle>
          <a:p>
            <a:r>
              <a:rPr dirty="0" err="1"/>
              <a:t>Cible</a:t>
            </a:r>
            <a:r>
              <a:rPr dirty="0"/>
              <a:t> : </a:t>
            </a:r>
            <a:r>
              <a:rPr dirty="0" err="1"/>
              <a:t>enseignant</a:t>
            </a:r>
            <a:r>
              <a:rPr dirty="0"/>
              <a:t> + </a:t>
            </a:r>
            <a:r>
              <a:rPr dirty="0" err="1"/>
              <a:t>apprenant</a:t>
            </a:r>
            <a:r>
              <a:rPr dirty="0"/>
              <a:t> + </a:t>
            </a:r>
            <a:r>
              <a:rPr dirty="0" err="1"/>
              <a:t>équipe</a:t>
            </a:r>
            <a:endParaRPr dirty="0"/>
          </a:p>
        </p:txBody>
      </p:sp>
      <p:sp>
        <p:nvSpPr>
          <p:cNvPr id="479" name="Comment lui donner de la valeur ?"/>
          <p:cNvSpPr txBox="1"/>
          <p:nvPr/>
        </p:nvSpPr>
        <p:spPr>
          <a:xfrm>
            <a:off x="1374012" y="10566883"/>
            <a:ext cx="6355385" cy="572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3600">
                <a:solidFill>
                  <a:schemeClr val="bg2">
                    <a:lumMod val="10000"/>
                  </a:schemeClr>
                </a:solidFill>
              </a:defRPr>
            </a:lvl1pPr>
          </a:lstStyle>
          <a:p>
            <a:r>
              <a:rPr dirty="0"/>
              <a:t>Comment </a:t>
            </a:r>
            <a:r>
              <a:rPr dirty="0" err="1"/>
              <a:t>lui</a:t>
            </a:r>
            <a:r>
              <a:rPr dirty="0"/>
              <a:t> donner de la </a:t>
            </a:r>
            <a:r>
              <a:rPr dirty="0" err="1"/>
              <a:t>valeur</a:t>
            </a:r>
            <a:r>
              <a:rPr dirty="0"/>
              <a:t> ?</a:t>
            </a:r>
          </a:p>
        </p:txBody>
      </p:sp>
      <p:sp>
        <p:nvSpPr>
          <p:cNvPr id="480"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
        <p:nvSpPr>
          <p:cNvPr id="17" name="Elle dresse le bilan à différents moments de l’année identifiés en amont : fin de séquence en général + EC">
            <a:extLst>
              <a:ext uri="{FF2B5EF4-FFF2-40B4-BE49-F238E27FC236}">
                <a16:creationId xmlns:a16="http://schemas.microsoft.com/office/drawing/2014/main" id="{D93CCFEA-047A-7B47-A28D-6A28E0E12CE2}"/>
              </a:ext>
            </a:extLst>
          </p:cNvPr>
          <p:cNvSpPr txBox="1"/>
          <p:nvPr/>
        </p:nvSpPr>
        <p:spPr>
          <a:xfrm>
            <a:off x="4716234" y="2017999"/>
            <a:ext cx="14204209"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a:lvl1pPr>
          </a:lstStyle>
          <a:p>
            <a:r>
              <a:rPr sz="3600" dirty="0">
                <a:solidFill>
                  <a:schemeClr val="bg2">
                    <a:lumMod val="10000"/>
                  </a:schemeClr>
                </a:solidFill>
              </a:rPr>
              <a:t>Elle </a:t>
            </a:r>
            <a:r>
              <a:rPr lang="fr-FR" sz="3600" dirty="0">
                <a:solidFill>
                  <a:schemeClr val="bg2">
                    <a:lumMod val="10000"/>
                  </a:schemeClr>
                </a:solidFill>
              </a:rPr>
              <a:t>est une observation en continu de ce que l’élève arrive à réaliser</a:t>
            </a:r>
            <a:endParaRPr sz="3600" dirty="0">
              <a:solidFill>
                <a:schemeClr val="bg2">
                  <a:lumMod val="10000"/>
                </a:schemeClr>
              </a:solidFill>
            </a:endParaRPr>
          </a:p>
        </p:txBody>
      </p:sp>
      <p:sp>
        <p:nvSpPr>
          <p:cNvPr id="18" name="Flèche">
            <a:extLst>
              <a:ext uri="{FF2B5EF4-FFF2-40B4-BE49-F238E27FC236}">
                <a16:creationId xmlns:a16="http://schemas.microsoft.com/office/drawing/2014/main" id="{35C5336B-3A19-C047-ACFE-3FC16083EC6E}"/>
              </a:ext>
            </a:extLst>
          </p:cNvPr>
          <p:cNvSpPr/>
          <p:nvPr/>
        </p:nvSpPr>
        <p:spPr>
          <a:xfrm>
            <a:off x="15168282" y="6373297"/>
            <a:ext cx="842143" cy="4154497"/>
          </a:xfrm>
          <a:prstGeom prst="rightArrow">
            <a:avLst>
              <a:gd name="adj1" fmla="val 69210"/>
              <a:gd name="adj2" fmla="val 122570"/>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 name="Ellipse 1">
            <a:extLst>
              <a:ext uri="{FF2B5EF4-FFF2-40B4-BE49-F238E27FC236}">
                <a16:creationId xmlns:a16="http://schemas.microsoft.com/office/drawing/2014/main" id="{D81EBC7C-AC0A-2846-B628-B6E49BD5603A}"/>
              </a:ext>
            </a:extLst>
          </p:cNvPr>
          <p:cNvSpPr/>
          <p:nvPr/>
        </p:nvSpPr>
        <p:spPr>
          <a:xfrm>
            <a:off x="12192000" y="6373297"/>
            <a:ext cx="475129" cy="484703"/>
          </a:xfrm>
          <a:prstGeom prst="ellipse">
            <a:avLst/>
          </a:prstGeom>
          <a:solidFill>
            <a:schemeClr val="accent1">
              <a:lumMod val="5000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pic>
        <p:nvPicPr>
          <p:cNvPr id="21" name="Image 20">
            <a:extLst>
              <a:ext uri="{FF2B5EF4-FFF2-40B4-BE49-F238E27FC236}">
                <a16:creationId xmlns:a16="http://schemas.microsoft.com/office/drawing/2014/main" id="{E8DCAB52-2FF2-5440-A6B3-B81B5DCAD28C}"/>
              </a:ext>
            </a:extLst>
          </p:cNvPr>
          <p:cNvPicPr>
            <a:picLocks noChangeAspect="1"/>
          </p:cNvPicPr>
          <p:nvPr/>
        </p:nvPicPr>
        <p:blipFill>
          <a:blip r:embed="rId3"/>
          <a:stretch>
            <a:fillRect/>
          </a:stretch>
        </p:blipFill>
        <p:spPr>
          <a:xfrm rot="479109">
            <a:off x="2220084" y="3789568"/>
            <a:ext cx="469900" cy="482600"/>
          </a:xfrm>
          <a:prstGeom prst="rect">
            <a:avLst/>
          </a:prstGeom>
        </p:spPr>
      </p:pic>
      <p:grpSp>
        <p:nvGrpSpPr>
          <p:cNvPr id="4" name="Groupe 3">
            <a:extLst>
              <a:ext uri="{FF2B5EF4-FFF2-40B4-BE49-F238E27FC236}">
                <a16:creationId xmlns:a16="http://schemas.microsoft.com/office/drawing/2014/main" id="{BDD92B5A-8C30-0F49-A2B5-82DBE4AE5D5E}"/>
              </a:ext>
            </a:extLst>
          </p:cNvPr>
          <p:cNvGrpSpPr/>
          <p:nvPr/>
        </p:nvGrpSpPr>
        <p:grpSpPr>
          <a:xfrm>
            <a:off x="2188841" y="9572267"/>
            <a:ext cx="3584038" cy="573174"/>
            <a:chOff x="2570280" y="9437311"/>
            <a:chExt cx="3584038" cy="573174"/>
          </a:xfrm>
        </p:grpSpPr>
        <p:sp>
          <p:nvSpPr>
            <p:cNvPr id="22" name="Triangle">
              <a:extLst>
                <a:ext uri="{FF2B5EF4-FFF2-40B4-BE49-F238E27FC236}">
                  <a16:creationId xmlns:a16="http://schemas.microsoft.com/office/drawing/2014/main" id="{1333E59F-80A2-8942-B026-444C68736F81}"/>
                </a:ext>
              </a:extLst>
            </p:cNvPr>
            <p:cNvSpPr/>
            <p:nvPr/>
          </p:nvSpPr>
          <p:spPr>
            <a:xfrm>
              <a:off x="2965332" y="9437311"/>
              <a:ext cx="3188986" cy="57282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3" name="Rectangle">
              <a:extLst>
                <a:ext uri="{FF2B5EF4-FFF2-40B4-BE49-F238E27FC236}">
                  <a16:creationId xmlns:a16="http://schemas.microsoft.com/office/drawing/2014/main" id="{E788B676-1C7B-024C-853E-2EDADDADFC0D}"/>
                </a:ext>
              </a:extLst>
            </p:cNvPr>
            <p:cNvSpPr/>
            <p:nvPr/>
          </p:nvSpPr>
          <p:spPr>
            <a:xfrm>
              <a:off x="2570280" y="9437663"/>
              <a:ext cx="395052" cy="572822"/>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dirty="0"/>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Elle est au coeur de l’apprentissage"/>
          <p:cNvSpPr txBox="1"/>
          <p:nvPr/>
        </p:nvSpPr>
        <p:spPr>
          <a:xfrm>
            <a:off x="943119" y="1431197"/>
            <a:ext cx="6590158" cy="5604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000" b="1">
                <a:solidFill>
                  <a:srgbClr val="000000"/>
                </a:solidFill>
              </a:defRPr>
            </a:lvl1pPr>
          </a:lstStyle>
          <a:p>
            <a:r>
              <a:t>Elle est au coeur de l’apprentissage</a:t>
            </a:r>
          </a:p>
        </p:txBody>
      </p:sp>
      <p:sp>
        <p:nvSpPr>
          <p:cNvPr id="485" name="Autoévaluation…"/>
          <p:cNvSpPr txBox="1"/>
          <p:nvPr/>
        </p:nvSpPr>
        <p:spPr>
          <a:xfrm>
            <a:off x="970201" y="3528126"/>
            <a:ext cx="6535993" cy="11559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3500" b="1">
                <a:solidFill>
                  <a:srgbClr val="000000"/>
                </a:solidFill>
              </a:defRPr>
            </a:pPr>
            <a:r>
              <a:t>Autoévaluation</a:t>
            </a:r>
          </a:p>
          <a:p>
            <a:pPr defTabSz="825500">
              <a:defRPr sz="3500" i="1">
                <a:solidFill>
                  <a:srgbClr val="000000"/>
                </a:solidFill>
              </a:defRPr>
            </a:pPr>
            <a:r>
              <a:t>(celui/ceux qui ont été en action)</a:t>
            </a:r>
          </a:p>
        </p:txBody>
      </p:sp>
      <p:sp>
        <p:nvSpPr>
          <p:cNvPr id="486" name="Evaluation externe…"/>
          <p:cNvSpPr txBox="1"/>
          <p:nvPr/>
        </p:nvSpPr>
        <p:spPr>
          <a:xfrm>
            <a:off x="15386981" y="3528126"/>
            <a:ext cx="8191862" cy="11559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defRPr sz="3500" b="1">
                <a:solidFill>
                  <a:srgbClr val="000000"/>
                </a:solidFill>
              </a:defRPr>
            </a:pPr>
            <a:r>
              <a:t>Evaluation externe</a:t>
            </a:r>
          </a:p>
          <a:p>
            <a:pPr defTabSz="825500">
              <a:defRPr sz="3500" i="1">
                <a:solidFill>
                  <a:srgbClr val="000000"/>
                </a:solidFill>
              </a:defRPr>
            </a:pPr>
            <a:r>
              <a:t>Par un observateur extérieur (professeur)</a:t>
            </a:r>
          </a:p>
        </p:txBody>
      </p:sp>
      <p:sp>
        <p:nvSpPr>
          <p:cNvPr id="487" name="Mise en action"/>
          <p:cNvSpPr txBox="1"/>
          <p:nvPr/>
        </p:nvSpPr>
        <p:spPr>
          <a:xfrm>
            <a:off x="9603387" y="1356839"/>
            <a:ext cx="3650489" cy="709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4000" b="1">
                <a:solidFill>
                  <a:schemeClr val="accent1">
                    <a:hueOff val="114395"/>
                    <a:lumOff val="-24975"/>
                  </a:schemeClr>
                </a:solidFill>
              </a:defRPr>
            </a:lvl1pPr>
          </a:lstStyle>
          <a:p>
            <a:r>
              <a:t>Mise en action</a:t>
            </a:r>
          </a:p>
        </p:txBody>
      </p:sp>
      <p:sp>
        <p:nvSpPr>
          <p:cNvPr id="493" name="Horloge"/>
          <p:cNvSpPr/>
          <p:nvPr/>
        </p:nvSpPr>
        <p:spPr>
          <a:xfrm>
            <a:off x="14832094" y="1076421"/>
            <a:ext cx="1270001" cy="1270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6"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40"/>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40"/>
                </a:cubicBezTo>
                <a:close/>
                <a:moveTo>
                  <a:pt x="14696" y="17240"/>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40"/>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chemeClr val="accent1"/>
          </a:solidFill>
          <a:ln w="12700">
            <a:miter lim="400000"/>
          </a:ln>
        </p:spPr>
        <p:txBody>
          <a:bodyPr lIns="0" tIns="0" rIns="0" bIns="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494" name="Pendant l’action"/>
          <p:cNvSpPr txBox="1"/>
          <p:nvPr/>
        </p:nvSpPr>
        <p:spPr>
          <a:xfrm>
            <a:off x="9423477" y="3751521"/>
            <a:ext cx="4046221" cy="709166"/>
          </a:xfrm>
          <a:prstGeom prst="rect">
            <a:avLst/>
          </a:prstGeom>
          <a:ln w="12700">
            <a:miter lim="400000"/>
          </a:ln>
          <a:effectLst>
            <a:outerShdw blurRad="355600" rotWithShape="0">
              <a:srgbClr val="000000">
                <a:alpha val="7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4000" b="1">
                <a:solidFill>
                  <a:schemeClr val="accent1">
                    <a:hueOff val="114395"/>
                    <a:lumOff val="-24975"/>
                  </a:schemeClr>
                </a:solidFill>
              </a:defRPr>
            </a:lvl1pPr>
          </a:lstStyle>
          <a:p>
            <a:r>
              <a:t>Pendant l’action</a:t>
            </a:r>
          </a:p>
        </p:txBody>
      </p:sp>
      <p:cxnSp>
        <p:nvCxnSpPr>
          <p:cNvPr id="496" name="Ligne de connexion"/>
          <p:cNvCxnSpPr>
            <a:stCxn id="491" idx="0"/>
            <a:endCxn id="489" idx="0"/>
          </p:cNvCxnSpPr>
          <p:nvPr/>
        </p:nvCxnSpPr>
        <p:spPr>
          <a:xfrm flipV="1">
            <a:off x="13644861" y="5932582"/>
            <a:ext cx="5838051" cy="1196291"/>
          </a:xfrm>
          <a:prstGeom prst="straightConnector1">
            <a:avLst/>
          </a:prstGeom>
          <a:ln w="25400">
            <a:solidFill>
              <a:srgbClr val="000000"/>
            </a:solidFill>
            <a:miter lim="400000"/>
          </a:ln>
        </p:spPr>
      </p:cxnSp>
      <p:cxnSp>
        <p:nvCxnSpPr>
          <p:cNvPr id="497" name="Ligne de connexion"/>
          <p:cNvCxnSpPr>
            <a:stCxn id="492" idx="0"/>
            <a:endCxn id="489" idx="0"/>
          </p:cNvCxnSpPr>
          <p:nvPr/>
        </p:nvCxnSpPr>
        <p:spPr>
          <a:xfrm flipH="1" flipV="1">
            <a:off x="19482911" y="5932582"/>
            <a:ext cx="2336781" cy="1541058"/>
          </a:xfrm>
          <a:prstGeom prst="straightConnector1">
            <a:avLst/>
          </a:prstGeom>
          <a:ln w="25400">
            <a:solidFill>
              <a:srgbClr val="000000"/>
            </a:solidFill>
            <a:miter lim="400000"/>
          </a:ln>
        </p:spPr>
      </p:cxnSp>
      <p:cxnSp>
        <p:nvCxnSpPr>
          <p:cNvPr id="498" name="Ligne de connexion"/>
          <p:cNvCxnSpPr>
            <a:stCxn id="490" idx="0"/>
            <a:endCxn id="491" idx="0"/>
          </p:cNvCxnSpPr>
          <p:nvPr/>
        </p:nvCxnSpPr>
        <p:spPr>
          <a:xfrm flipV="1">
            <a:off x="12807619" y="7128872"/>
            <a:ext cx="837243" cy="4014136"/>
          </a:xfrm>
          <a:prstGeom prst="straightConnector1">
            <a:avLst/>
          </a:prstGeom>
          <a:ln w="25400">
            <a:solidFill>
              <a:srgbClr val="000000"/>
            </a:solidFill>
            <a:miter lim="400000"/>
          </a:ln>
        </p:spPr>
      </p:cxnSp>
      <p:cxnSp>
        <p:nvCxnSpPr>
          <p:cNvPr id="499" name="Ligne de connexion"/>
          <p:cNvCxnSpPr>
            <a:stCxn id="495" idx="0"/>
            <a:endCxn id="492" idx="0"/>
          </p:cNvCxnSpPr>
          <p:nvPr/>
        </p:nvCxnSpPr>
        <p:spPr>
          <a:xfrm flipV="1">
            <a:off x="20326359" y="7473639"/>
            <a:ext cx="1493333" cy="3319386"/>
          </a:xfrm>
          <a:prstGeom prst="straightConnector1">
            <a:avLst/>
          </a:prstGeom>
          <a:ln w="25400">
            <a:solidFill>
              <a:srgbClr val="000000"/>
            </a:solidFill>
            <a:miter lim="400000"/>
          </a:ln>
        </p:spPr>
      </p:cxnSp>
      <p:cxnSp>
        <p:nvCxnSpPr>
          <p:cNvPr id="500" name="Ligne de connexion"/>
          <p:cNvCxnSpPr>
            <a:stCxn id="489" idx="0"/>
            <a:endCxn id="486" idx="0"/>
          </p:cNvCxnSpPr>
          <p:nvPr/>
        </p:nvCxnSpPr>
        <p:spPr>
          <a:xfrm flipV="1">
            <a:off x="19482911" y="4106104"/>
            <a:ext cx="1" cy="1826479"/>
          </a:xfrm>
          <a:prstGeom prst="straightConnector1">
            <a:avLst/>
          </a:prstGeom>
          <a:ln w="25400">
            <a:solidFill>
              <a:srgbClr val="000000"/>
            </a:solidFill>
            <a:miter lim="400000"/>
          </a:ln>
        </p:spPr>
      </p:cxnSp>
      <p:cxnSp>
        <p:nvCxnSpPr>
          <p:cNvPr id="501" name="Ligne de connexion"/>
          <p:cNvCxnSpPr>
            <a:stCxn id="488" idx="0"/>
            <a:endCxn id="485" idx="0"/>
          </p:cNvCxnSpPr>
          <p:nvPr/>
        </p:nvCxnSpPr>
        <p:spPr>
          <a:xfrm flipH="1" flipV="1">
            <a:off x="4238197" y="4106104"/>
            <a:ext cx="711474" cy="3944847"/>
          </a:xfrm>
          <a:prstGeom prst="straightConnector1">
            <a:avLst/>
          </a:prstGeom>
          <a:ln w="25400">
            <a:solidFill>
              <a:srgbClr val="000000"/>
            </a:solidFill>
            <a:miter lim="400000"/>
          </a:ln>
        </p:spPr>
      </p:cxnSp>
      <p:sp>
        <p:nvSpPr>
          <p:cNvPr id="502" name="Evaluation de régulation"/>
          <p:cNvSpPr txBox="1"/>
          <p:nvPr/>
        </p:nvSpPr>
        <p:spPr>
          <a:xfrm>
            <a:off x="9208328" y="605032"/>
            <a:ext cx="4834657"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defRPr sz="3000" b="1">
                <a:solidFill>
                  <a:schemeClr val="accent1">
                    <a:hueOff val="114395"/>
                    <a:lumOff val="-24975"/>
                  </a:schemeClr>
                </a:solidFill>
              </a:defRPr>
            </a:lvl1pPr>
          </a:lstStyle>
          <a:p>
            <a:r>
              <a:rPr sz="3200"/>
              <a:t>Evaluation de régulation</a:t>
            </a:r>
          </a:p>
        </p:txBody>
      </p:sp>
      <p:sp>
        <p:nvSpPr>
          <p:cNvPr id="503"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
        <p:nvSpPr>
          <p:cNvPr id="488" name="Est-ce que j’y arrive ?…"/>
          <p:cNvSpPr txBox="1"/>
          <p:nvPr/>
        </p:nvSpPr>
        <p:spPr>
          <a:xfrm>
            <a:off x="507038" y="6971323"/>
            <a:ext cx="8885266" cy="2159255"/>
          </a:xfrm>
          <a:prstGeom prst="rect">
            <a:avLst/>
          </a:prstGeom>
          <a:solidFill>
            <a:schemeClr val="accent1">
              <a:lumOff val="16847"/>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2000"/>
              </a:spcBef>
              <a:defRPr sz="3500">
                <a:solidFill>
                  <a:srgbClr val="000000"/>
                </a:solidFill>
              </a:defRPr>
            </a:pPr>
            <a:r>
              <a:t>Est-ce que j’y arrive ?</a:t>
            </a:r>
          </a:p>
          <a:p>
            <a:pPr defTabSz="825500">
              <a:spcBef>
                <a:spcPts val="2000"/>
              </a:spcBef>
              <a:defRPr sz="3500">
                <a:solidFill>
                  <a:srgbClr val="000000"/>
                </a:solidFill>
              </a:defRPr>
            </a:pPr>
            <a:r>
              <a:t>Est-ce que j’ai vraiment besoin d’aide ?</a:t>
            </a:r>
          </a:p>
          <a:p>
            <a:pPr defTabSz="825500">
              <a:spcBef>
                <a:spcPts val="2000"/>
              </a:spcBef>
              <a:defRPr sz="3500">
                <a:solidFill>
                  <a:srgbClr val="000000"/>
                </a:solidFill>
              </a:defRPr>
            </a:pPr>
            <a:r>
              <a:t>Où vais-je la chercher ?</a:t>
            </a:r>
          </a:p>
        </p:txBody>
      </p:sp>
      <p:sp>
        <p:nvSpPr>
          <p:cNvPr id="489" name="Est-ce qu’ils y arrivent en majorité ?"/>
          <p:cNvSpPr txBox="1"/>
          <p:nvPr/>
        </p:nvSpPr>
        <p:spPr>
          <a:xfrm>
            <a:off x="15694801" y="5627655"/>
            <a:ext cx="7576222" cy="609855"/>
          </a:xfrm>
          <a:prstGeom prst="rect">
            <a:avLst/>
          </a:prstGeom>
          <a:solidFill>
            <a:schemeClr val="accent1">
              <a:lumOff val="16847"/>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spcBef>
                <a:spcPts val="2000"/>
              </a:spcBef>
              <a:defRPr sz="3500">
                <a:solidFill>
                  <a:srgbClr val="000000"/>
                </a:solidFill>
              </a:defRPr>
            </a:lvl1pPr>
          </a:lstStyle>
          <a:p>
            <a:r>
              <a:t>Est-ce qu’ils y arrivent en majorité ?</a:t>
            </a:r>
          </a:p>
        </p:txBody>
      </p:sp>
      <p:sp>
        <p:nvSpPr>
          <p:cNvPr id="490" name="Qu’est-ce qui coince ?…"/>
          <p:cNvSpPr txBox="1"/>
          <p:nvPr/>
        </p:nvSpPr>
        <p:spPr>
          <a:xfrm>
            <a:off x="10433949" y="10158630"/>
            <a:ext cx="4747341" cy="1968755"/>
          </a:xfrm>
          <a:prstGeom prst="rect">
            <a:avLst/>
          </a:prstGeom>
          <a:solidFill>
            <a:schemeClr val="accent5">
              <a:lumOff val="-29866"/>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2500"/>
              </a:spcBef>
              <a:defRPr sz="3500">
                <a:solidFill>
                  <a:srgbClr val="FFFFFF"/>
                </a:solidFill>
              </a:defRPr>
            </a:pPr>
            <a:r>
              <a:t>Qu’est-ce qui coince ? </a:t>
            </a:r>
          </a:p>
          <a:p>
            <a:pPr defTabSz="825500">
              <a:spcBef>
                <a:spcPts val="2500"/>
              </a:spcBef>
              <a:defRPr sz="3500">
                <a:solidFill>
                  <a:srgbClr val="FFFFFF"/>
                </a:solidFill>
              </a:defRPr>
            </a:pPr>
            <a:r>
              <a:t>Il faut que j’ajuste rapidement</a:t>
            </a:r>
          </a:p>
        </p:txBody>
      </p:sp>
      <p:sp>
        <p:nvSpPr>
          <p:cNvPr id="491" name="Non"/>
          <p:cNvSpPr txBox="1"/>
          <p:nvPr/>
        </p:nvSpPr>
        <p:spPr>
          <a:xfrm>
            <a:off x="13203866" y="6836316"/>
            <a:ext cx="881991" cy="585113"/>
          </a:xfrm>
          <a:prstGeom prst="rect">
            <a:avLst/>
          </a:prstGeom>
          <a:solidFill>
            <a:schemeClr val="accent5">
              <a:lumOff val="-29866"/>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Non</a:t>
            </a:r>
          </a:p>
        </p:txBody>
      </p:sp>
      <p:sp>
        <p:nvSpPr>
          <p:cNvPr id="492" name="Oui"/>
          <p:cNvSpPr txBox="1"/>
          <p:nvPr/>
        </p:nvSpPr>
        <p:spPr>
          <a:xfrm>
            <a:off x="21442501" y="7181083"/>
            <a:ext cx="754381" cy="585112"/>
          </a:xfrm>
          <a:prstGeom prst="rect">
            <a:avLst/>
          </a:prstGeom>
          <a:solidFill>
            <a:schemeClr val="accent3">
              <a:hueOff val="914338"/>
              <a:satOff val="31515"/>
              <a:lumOff val="-3079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Oui</a:t>
            </a:r>
          </a:p>
        </p:txBody>
      </p:sp>
      <p:sp>
        <p:nvSpPr>
          <p:cNvPr id="495" name="Quels sont ceux chez qui ça coince ?…"/>
          <p:cNvSpPr txBox="1"/>
          <p:nvPr/>
        </p:nvSpPr>
        <p:spPr>
          <a:xfrm>
            <a:off x="16786046" y="8532521"/>
            <a:ext cx="7080627" cy="4521008"/>
          </a:xfrm>
          <a:prstGeom prst="rect">
            <a:avLst/>
          </a:prstGeom>
          <a:solidFill>
            <a:schemeClr val="accent3">
              <a:hueOff val="914338"/>
              <a:satOff val="31515"/>
              <a:lumOff val="-3079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1600"/>
              </a:spcBef>
              <a:defRPr sz="3500">
                <a:solidFill>
                  <a:srgbClr val="FFFFFF"/>
                </a:solidFill>
                <a:latin typeface="Helvetica Neue Medium"/>
                <a:ea typeface="Helvetica Neue Medium"/>
                <a:cs typeface="Helvetica Neue Medium"/>
                <a:sym typeface="Helvetica Neue Medium"/>
              </a:defRPr>
            </a:pPr>
            <a:r>
              <a:t>Quels sont ceux chez qui ça coince ?</a:t>
            </a:r>
          </a:p>
          <a:p>
            <a:pPr defTabSz="825500">
              <a:spcBef>
                <a:spcPts val="1600"/>
              </a:spcBef>
              <a:defRPr sz="3500">
                <a:solidFill>
                  <a:srgbClr val="FFFFFF"/>
                </a:solidFill>
                <a:latin typeface="Helvetica Neue Medium"/>
                <a:ea typeface="Helvetica Neue Medium"/>
                <a:cs typeface="Helvetica Neue Medium"/>
                <a:sym typeface="Helvetica Neue Medium"/>
              </a:defRPr>
            </a:pPr>
            <a:r>
              <a:t>Qu’est-ce qui coince ? </a:t>
            </a:r>
          </a:p>
          <a:p>
            <a:pPr defTabSz="825500">
              <a:spcBef>
                <a:spcPts val="1600"/>
              </a:spcBef>
              <a:defRPr sz="3500">
                <a:solidFill>
                  <a:srgbClr val="FFFFFF"/>
                </a:solidFill>
                <a:latin typeface="Helvetica Neue Medium"/>
                <a:ea typeface="Helvetica Neue Medium"/>
                <a:cs typeface="Helvetica Neue Medium"/>
                <a:sym typeface="Helvetica Neue Medium"/>
              </a:defRPr>
            </a:pPr>
            <a:r>
              <a:t>Quels sont ceux que je dois aider en priorité ?</a:t>
            </a:r>
          </a:p>
          <a:p>
            <a:pPr defTabSz="825500">
              <a:spcBef>
                <a:spcPts val="1600"/>
              </a:spcBef>
              <a:defRPr sz="3500">
                <a:solidFill>
                  <a:srgbClr val="FFFFFF"/>
                </a:solidFill>
                <a:latin typeface="Helvetica Neue Medium"/>
                <a:ea typeface="Helvetica Neue Medium"/>
                <a:cs typeface="Helvetica Neue Medium"/>
                <a:sym typeface="Helvetica Neue Medium"/>
              </a:defRPr>
            </a:pPr>
            <a:r>
              <a:t>Qu’est-ce qu’il faut que j’apporte pour faire sauter le verrou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7" name="Ligne de connexion"/>
          <p:cNvCxnSpPr>
            <a:stCxn id="532" idx="0"/>
            <a:endCxn id="513" idx="0"/>
          </p:cNvCxnSpPr>
          <p:nvPr/>
        </p:nvCxnSpPr>
        <p:spPr>
          <a:xfrm flipV="1">
            <a:off x="5195919" y="5098489"/>
            <a:ext cx="13141906" cy="6419692"/>
          </a:xfrm>
          <a:prstGeom prst="straightConnector1">
            <a:avLst/>
          </a:prstGeom>
          <a:ln w="63500">
            <a:solidFill>
              <a:srgbClr val="000000"/>
            </a:solidFill>
            <a:custDash>
              <a:ds d="200000" sp="200000"/>
            </a:custDash>
            <a:miter lim="400000"/>
            <a:headEnd type="stealth"/>
          </a:ln>
        </p:spPr>
      </p:cxnSp>
      <p:sp>
        <p:nvSpPr>
          <p:cNvPr id="508" name="Elle est au coeur de l’apprentissage"/>
          <p:cNvSpPr txBox="1"/>
          <p:nvPr/>
        </p:nvSpPr>
        <p:spPr>
          <a:xfrm>
            <a:off x="943119" y="1431197"/>
            <a:ext cx="6590158" cy="5604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000" b="1">
                <a:solidFill>
                  <a:srgbClr val="000000"/>
                </a:solidFill>
              </a:defRPr>
            </a:lvl1pPr>
          </a:lstStyle>
          <a:p>
            <a:r>
              <a:t>Elle est au coeur de l’apprentissage</a:t>
            </a:r>
          </a:p>
        </p:txBody>
      </p:sp>
      <p:sp>
        <p:nvSpPr>
          <p:cNvPr id="509" name="Autoévaluation…"/>
          <p:cNvSpPr txBox="1"/>
          <p:nvPr/>
        </p:nvSpPr>
        <p:spPr>
          <a:xfrm>
            <a:off x="1927922" y="3157412"/>
            <a:ext cx="6535993" cy="11559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defTabSz="825500">
              <a:defRPr sz="3500" b="1">
                <a:solidFill>
                  <a:srgbClr val="000000"/>
                </a:solidFill>
              </a:defRPr>
            </a:pPr>
            <a:r>
              <a:t>Autoévaluation</a:t>
            </a:r>
          </a:p>
          <a:p>
            <a:pPr defTabSz="825500">
              <a:defRPr sz="3500" i="1">
                <a:solidFill>
                  <a:srgbClr val="000000"/>
                </a:solidFill>
              </a:defRPr>
            </a:pPr>
            <a:r>
              <a:t>(celui/ceux qui ont été en action)</a:t>
            </a:r>
          </a:p>
        </p:txBody>
      </p:sp>
      <p:sp>
        <p:nvSpPr>
          <p:cNvPr id="510" name="Evaluation externe…"/>
          <p:cNvSpPr txBox="1"/>
          <p:nvPr/>
        </p:nvSpPr>
        <p:spPr>
          <a:xfrm>
            <a:off x="14403888" y="2897062"/>
            <a:ext cx="8191861" cy="16766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defRPr sz="3500" b="1">
                <a:solidFill>
                  <a:srgbClr val="000000"/>
                </a:solidFill>
              </a:defRPr>
            </a:pPr>
            <a:r>
              <a:t>Evaluation externe</a:t>
            </a:r>
          </a:p>
          <a:p>
            <a:pPr defTabSz="825500">
              <a:defRPr sz="3500" i="1">
                <a:solidFill>
                  <a:srgbClr val="000000"/>
                </a:solidFill>
              </a:defRPr>
            </a:pPr>
            <a:r>
              <a:t>Par un observateur extérieur </a:t>
            </a:r>
          </a:p>
          <a:p>
            <a:pPr defTabSz="825500">
              <a:defRPr sz="3500" i="1">
                <a:solidFill>
                  <a:srgbClr val="000000"/>
                </a:solidFill>
              </a:defRPr>
            </a:pPr>
            <a:r>
              <a:t>(professeur, autre élève)</a:t>
            </a:r>
          </a:p>
        </p:txBody>
      </p:sp>
      <p:sp>
        <p:nvSpPr>
          <p:cNvPr id="511" name="Mise en action"/>
          <p:cNvSpPr txBox="1"/>
          <p:nvPr/>
        </p:nvSpPr>
        <p:spPr>
          <a:xfrm>
            <a:off x="9603387" y="1356839"/>
            <a:ext cx="3650489" cy="7091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4000" b="1">
                <a:solidFill>
                  <a:schemeClr val="accent1">
                    <a:hueOff val="114395"/>
                    <a:lumOff val="-24975"/>
                  </a:schemeClr>
                </a:solidFill>
              </a:defRPr>
            </a:lvl1pPr>
          </a:lstStyle>
          <a:p>
            <a:r>
              <a:t>Mise en action</a:t>
            </a:r>
          </a:p>
        </p:txBody>
      </p:sp>
      <p:sp>
        <p:nvSpPr>
          <p:cNvPr id="516" name="Oui"/>
          <p:cNvSpPr txBox="1"/>
          <p:nvPr/>
        </p:nvSpPr>
        <p:spPr>
          <a:xfrm>
            <a:off x="21342474" y="7059552"/>
            <a:ext cx="754381" cy="585112"/>
          </a:xfrm>
          <a:prstGeom prst="rect">
            <a:avLst/>
          </a:prstGeom>
          <a:solidFill>
            <a:schemeClr val="accent3">
              <a:hueOff val="914338"/>
              <a:satOff val="31515"/>
              <a:lumOff val="-3079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Oui</a:t>
            </a:r>
          </a:p>
        </p:txBody>
      </p:sp>
      <p:sp>
        <p:nvSpPr>
          <p:cNvPr id="518" name="Horloge"/>
          <p:cNvSpPr/>
          <p:nvPr/>
        </p:nvSpPr>
        <p:spPr>
          <a:xfrm>
            <a:off x="14881344" y="1076421"/>
            <a:ext cx="1270001" cy="1270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6"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40"/>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40"/>
                </a:cubicBezTo>
                <a:close/>
                <a:moveTo>
                  <a:pt x="14696" y="17240"/>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40"/>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chemeClr val="accent1"/>
          </a:solidFill>
          <a:ln w="12700">
            <a:miter lim="400000"/>
          </a:ln>
        </p:spPr>
        <p:txBody>
          <a:bodyPr lIns="0" tIns="0" rIns="0" bIns="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cxnSp>
        <p:nvCxnSpPr>
          <p:cNvPr id="519" name="Ligne de connexion"/>
          <p:cNvCxnSpPr>
            <a:stCxn id="512" idx="0"/>
            <a:endCxn id="509" idx="0"/>
          </p:cNvCxnSpPr>
          <p:nvPr/>
        </p:nvCxnSpPr>
        <p:spPr>
          <a:xfrm flipH="1" flipV="1">
            <a:off x="5195918" y="3735389"/>
            <a:ext cx="1" cy="4477520"/>
          </a:xfrm>
          <a:prstGeom prst="straightConnector1">
            <a:avLst/>
          </a:prstGeom>
          <a:ln w="25400">
            <a:solidFill>
              <a:srgbClr val="000000"/>
            </a:solidFill>
            <a:miter lim="400000"/>
          </a:ln>
        </p:spPr>
      </p:cxnSp>
      <p:sp>
        <p:nvSpPr>
          <p:cNvPr id="520" name="Immédiatement après l’action"/>
          <p:cNvSpPr txBox="1"/>
          <p:nvPr/>
        </p:nvSpPr>
        <p:spPr>
          <a:xfrm>
            <a:off x="8965796" y="3069657"/>
            <a:ext cx="4925671" cy="1331466"/>
          </a:xfrm>
          <a:prstGeom prst="rect">
            <a:avLst/>
          </a:prstGeom>
          <a:ln w="12700">
            <a:miter lim="400000"/>
          </a:ln>
          <a:effectLst>
            <a:outerShdw blurRad="355600" rotWithShape="0">
              <a:srgbClr val="000000">
                <a:alpha val="75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4000" b="1">
                <a:solidFill>
                  <a:schemeClr val="accent1">
                    <a:hueOff val="114395"/>
                    <a:lumOff val="-24975"/>
                  </a:schemeClr>
                </a:solidFill>
              </a:defRPr>
            </a:lvl1pPr>
          </a:lstStyle>
          <a:p>
            <a:r>
              <a:t>Immédiatement après l’action</a:t>
            </a:r>
          </a:p>
        </p:txBody>
      </p:sp>
      <p:cxnSp>
        <p:nvCxnSpPr>
          <p:cNvPr id="521" name="Ligne de connexion"/>
          <p:cNvCxnSpPr>
            <a:stCxn id="513" idx="0"/>
            <a:endCxn id="510" idx="0"/>
          </p:cNvCxnSpPr>
          <p:nvPr/>
        </p:nvCxnSpPr>
        <p:spPr>
          <a:xfrm flipV="1">
            <a:off x="18337825" y="2897062"/>
            <a:ext cx="161994" cy="2201427"/>
          </a:xfrm>
          <a:prstGeom prst="straightConnector1">
            <a:avLst/>
          </a:prstGeom>
          <a:ln w="25400">
            <a:solidFill>
              <a:srgbClr val="000000"/>
            </a:solidFill>
            <a:miter lim="400000"/>
          </a:ln>
        </p:spPr>
      </p:cxnSp>
      <p:cxnSp>
        <p:nvCxnSpPr>
          <p:cNvPr id="522" name="Ligne de connexion"/>
          <p:cNvCxnSpPr>
            <a:stCxn id="515" idx="0"/>
            <a:endCxn id="513" idx="0"/>
          </p:cNvCxnSpPr>
          <p:nvPr/>
        </p:nvCxnSpPr>
        <p:spPr>
          <a:xfrm flipV="1">
            <a:off x="13866484" y="5098489"/>
            <a:ext cx="4471341" cy="1961063"/>
          </a:xfrm>
          <a:prstGeom prst="straightConnector1">
            <a:avLst/>
          </a:prstGeom>
          <a:ln w="25400">
            <a:solidFill>
              <a:srgbClr val="000000"/>
            </a:solidFill>
            <a:miter lim="400000"/>
          </a:ln>
        </p:spPr>
      </p:cxnSp>
      <p:cxnSp>
        <p:nvCxnSpPr>
          <p:cNvPr id="523" name="Ligne de connexion"/>
          <p:cNvCxnSpPr>
            <a:stCxn id="514" idx="0"/>
            <a:endCxn id="515" idx="0"/>
          </p:cNvCxnSpPr>
          <p:nvPr/>
        </p:nvCxnSpPr>
        <p:spPr>
          <a:xfrm flipH="1" flipV="1">
            <a:off x="13866484" y="7059552"/>
            <a:ext cx="1" cy="1083765"/>
          </a:xfrm>
          <a:prstGeom prst="straightConnector1">
            <a:avLst/>
          </a:prstGeom>
          <a:ln w="25400">
            <a:solidFill>
              <a:srgbClr val="000000"/>
            </a:solidFill>
            <a:miter lim="400000"/>
          </a:ln>
        </p:spPr>
      </p:cxnSp>
      <p:cxnSp>
        <p:nvCxnSpPr>
          <p:cNvPr id="524" name="Ligne de connexion"/>
          <p:cNvCxnSpPr>
            <a:stCxn id="513" idx="0"/>
            <a:endCxn id="516" idx="0"/>
          </p:cNvCxnSpPr>
          <p:nvPr/>
        </p:nvCxnSpPr>
        <p:spPr>
          <a:xfrm>
            <a:off x="18337825" y="5098489"/>
            <a:ext cx="3381840" cy="1961063"/>
          </a:xfrm>
          <a:prstGeom prst="straightConnector1">
            <a:avLst/>
          </a:prstGeom>
          <a:ln w="25400">
            <a:solidFill>
              <a:srgbClr val="000000"/>
            </a:solidFill>
            <a:miter lim="400000"/>
          </a:ln>
        </p:spPr>
      </p:cxnSp>
      <p:cxnSp>
        <p:nvCxnSpPr>
          <p:cNvPr id="525" name="Ligne de connexion"/>
          <p:cNvCxnSpPr>
            <a:stCxn id="516" idx="0"/>
            <a:endCxn id="517" idx="0"/>
          </p:cNvCxnSpPr>
          <p:nvPr/>
        </p:nvCxnSpPr>
        <p:spPr>
          <a:xfrm flipH="1">
            <a:off x="21329709" y="7352107"/>
            <a:ext cx="389956" cy="2221604"/>
          </a:xfrm>
          <a:prstGeom prst="straightConnector1">
            <a:avLst/>
          </a:prstGeom>
          <a:ln w="25400">
            <a:solidFill>
              <a:srgbClr val="000000"/>
            </a:solidFill>
            <a:miter lim="400000"/>
          </a:ln>
        </p:spPr>
      </p:cxnSp>
      <p:cxnSp>
        <p:nvCxnSpPr>
          <p:cNvPr id="527" name="Ligne de connexion"/>
          <p:cNvCxnSpPr>
            <a:stCxn id="526" idx="0"/>
            <a:endCxn id="513" idx="0"/>
          </p:cNvCxnSpPr>
          <p:nvPr/>
        </p:nvCxnSpPr>
        <p:spPr>
          <a:xfrm flipV="1">
            <a:off x="17824977" y="5098489"/>
            <a:ext cx="512848" cy="1961063"/>
          </a:xfrm>
          <a:prstGeom prst="straightConnector1">
            <a:avLst/>
          </a:prstGeom>
          <a:ln w="25400">
            <a:solidFill>
              <a:srgbClr val="000000"/>
            </a:solidFill>
            <a:miter lim="400000"/>
          </a:ln>
        </p:spPr>
      </p:cxnSp>
      <p:cxnSp>
        <p:nvCxnSpPr>
          <p:cNvPr id="529" name="Ligne de connexion"/>
          <p:cNvCxnSpPr>
            <a:stCxn id="528" idx="0"/>
            <a:endCxn id="526" idx="0"/>
          </p:cNvCxnSpPr>
          <p:nvPr/>
        </p:nvCxnSpPr>
        <p:spPr>
          <a:xfrm flipH="1" flipV="1">
            <a:off x="17824977" y="7059552"/>
            <a:ext cx="196999" cy="4408692"/>
          </a:xfrm>
          <a:prstGeom prst="straightConnector1">
            <a:avLst/>
          </a:prstGeom>
          <a:ln w="25400">
            <a:solidFill>
              <a:srgbClr val="000000"/>
            </a:solidFill>
            <a:miter lim="400000"/>
          </a:ln>
        </p:spPr>
      </p:cxnSp>
      <p:sp>
        <p:nvSpPr>
          <p:cNvPr id="530" name="Evaluation de régulation"/>
          <p:cNvSpPr txBox="1"/>
          <p:nvPr/>
        </p:nvSpPr>
        <p:spPr>
          <a:xfrm>
            <a:off x="9502657" y="730476"/>
            <a:ext cx="4509136"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defRPr sz="3000" b="1">
                <a:solidFill>
                  <a:schemeClr val="accent1">
                    <a:hueOff val="114395"/>
                    <a:lumOff val="-24975"/>
                  </a:schemeClr>
                </a:solidFill>
              </a:defRPr>
            </a:lvl1pPr>
          </a:lstStyle>
          <a:p>
            <a:r>
              <a:rPr dirty="0"/>
              <a:t>Evaluation de </a:t>
            </a:r>
            <a:r>
              <a:rPr dirty="0" err="1"/>
              <a:t>régulation</a:t>
            </a:r>
            <a:endParaRPr dirty="0"/>
          </a:p>
        </p:txBody>
      </p:sp>
      <p:sp>
        <p:nvSpPr>
          <p:cNvPr id="531"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cxnSp>
        <p:nvCxnSpPr>
          <p:cNvPr id="533" name="Ligne de connexion"/>
          <p:cNvCxnSpPr>
            <a:stCxn id="512" idx="0"/>
            <a:endCxn id="532" idx="0"/>
          </p:cNvCxnSpPr>
          <p:nvPr/>
        </p:nvCxnSpPr>
        <p:spPr>
          <a:xfrm flipH="1">
            <a:off x="5195918" y="8212908"/>
            <a:ext cx="1" cy="3940274"/>
          </a:xfrm>
          <a:prstGeom prst="straightConnector1">
            <a:avLst/>
          </a:prstGeom>
          <a:ln w="63500">
            <a:solidFill>
              <a:srgbClr val="000000"/>
            </a:solidFill>
            <a:custDash>
              <a:ds d="200000" sp="200000"/>
            </a:custDash>
            <a:miter lim="400000"/>
            <a:headEnd type="stealth"/>
          </a:ln>
        </p:spPr>
      </p:cxnSp>
      <p:sp>
        <p:nvSpPr>
          <p:cNvPr id="512" name="Est-ce que je suis en mesure de dire si j’y suis arrivé ?…"/>
          <p:cNvSpPr txBox="1"/>
          <p:nvPr/>
        </p:nvSpPr>
        <p:spPr>
          <a:xfrm>
            <a:off x="753286" y="6225231"/>
            <a:ext cx="8885265" cy="3975355"/>
          </a:xfrm>
          <a:prstGeom prst="rect">
            <a:avLst/>
          </a:prstGeom>
          <a:solidFill>
            <a:schemeClr val="accent1">
              <a:lumOff val="16847"/>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2000"/>
              </a:spcBef>
              <a:defRPr sz="3500">
                <a:solidFill>
                  <a:srgbClr val="000000"/>
                </a:solidFill>
              </a:defRPr>
            </a:pPr>
            <a:r>
              <a:rPr dirty="0"/>
              <a:t>Est-</a:t>
            </a:r>
            <a:r>
              <a:rPr dirty="0" err="1"/>
              <a:t>ce</a:t>
            </a:r>
            <a:r>
              <a:rPr dirty="0"/>
              <a:t> que je </a:t>
            </a:r>
            <a:r>
              <a:rPr dirty="0" err="1"/>
              <a:t>suis</a:t>
            </a:r>
            <a:r>
              <a:rPr dirty="0"/>
              <a:t> </a:t>
            </a:r>
            <a:r>
              <a:rPr dirty="0" err="1"/>
              <a:t>en</a:t>
            </a:r>
            <a:r>
              <a:rPr dirty="0"/>
              <a:t> </a:t>
            </a:r>
            <a:r>
              <a:rPr dirty="0" err="1"/>
              <a:t>mesure</a:t>
            </a:r>
            <a:r>
              <a:rPr dirty="0"/>
              <a:t> de dire </a:t>
            </a:r>
            <a:r>
              <a:rPr dirty="0" err="1"/>
              <a:t>si</a:t>
            </a:r>
            <a:r>
              <a:rPr dirty="0"/>
              <a:t> </a:t>
            </a:r>
            <a:r>
              <a:rPr dirty="0" err="1"/>
              <a:t>j’y</a:t>
            </a:r>
            <a:r>
              <a:rPr dirty="0"/>
              <a:t> </a:t>
            </a:r>
            <a:r>
              <a:rPr dirty="0" err="1"/>
              <a:t>suis</a:t>
            </a:r>
            <a:r>
              <a:rPr dirty="0"/>
              <a:t> </a:t>
            </a:r>
            <a:r>
              <a:rPr dirty="0" err="1"/>
              <a:t>arrivé</a:t>
            </a:r>
            <a:r>
              <a:rPr dirty="0"/>
              <a:t> ?</a:t>
            </a:r>
          </a:p>
          <a:p>
            <a:pPr defTabSz="825500">
              <a:spcBef>
                <a:spcPts val="2000"/>
              </a:spcBef>
              <a:defRPr sz="3500">
                <a:solidFill>
                  <a:srgbClr val="000000"/>
                </a:solidFill>
              </a:defRPr>
            </a:pPr>
            <a:r>
              <a:rPr dirty="0"/>
              <a:t>Est-</a:t>
            </a:r>
            <a:r>
              <a:rPr dirty="0" err="1"/>
              <a:t>ce</a:t>
            </a:r>
            <a:r>
              <a:rPr dirty="0"/>
              <a:t> que </a:t>
            </a:r>
            <a:r>
              <a:rPr dirty="0" err="1"/>
              <a:t>j’y</a:t>
            </a:r>
            <a:r>
              <a:rPr dirty="0"/>
              <a:t> </a:t>
            </a:r>
            <a:r>
              <a:rPr dirty="0" err="1"/>
              <a:t>suis</a:t>
            </a:r>
            <a:r>
              <a:rPr dirty="0"/>
              <a:t> </a:t>
            </a:r>
            <a:r>
              <a:rPr dirty="0" err="1"/>
              <a:t>arrivé</a:t>
            </a:r>
            <a:r>
              <a:rPr dirty="0"/>
              <a:t> ?</a:t>
            </a:r>
          </a:p>
          <a:p>
            <a:pPr defTabSz="825500">
              <a:spcBef>
                <a:spcPts val="2000"/>
              </a:spcBef>
              <a:defRPr sz="3500">
                <a:solidFill>
                  <a:srgbClr val="000000"/>
                </a:solidFill>
              </a:defRPr>
            </a:pPr>
            <a:r>
              <a:rPr dirty="0" err="1"/>
              <a:t>Quel</a:t>
            </a:r>
            <a:r>
              <a:rPr dirty="0"/>
              <a:t> a </a:t>
            </a:r>
            <a:r>
              <a:rPr dirty="0" err="1"/>
              <a:t>été</a:t>
            </a:r>
            <a:r>
              <a:rPr dirty="0"/>
              <a:t> mon </a:t>
            </a:r>
            <a:r>
              <a:rPr dirty="0" err="1"/>
              <a:t>niveau</a:t>
            </a:r>
            <a:r>
              <a:rPr dirty="0"/>
              <a:t> </a:t>
            </a:r>
            <a:r>
              <a:rPr dirty="0" err="1"/>
              <a:t>d’autonomie</a:t>
            </a:r>
            <a:r>
              <a:rPr dirty="0"/>
              <a:t> ? (De </a:t>
            </a:r>
            <a:r>
              <a:rPr dirty="0" err="1"/>
              <a:t>quelles</a:t>
            </a:r>
            <a:r>
              <a:rPr dirty="0"/>
              <a:t> aides ai-je </a:t>
            </a:r>
            <a:r>
              <a:rPr dirty="0" err="1"/>
              <a:t>disposé</a:t>
            </a:r>
            <a:r>
              <a:rPr dirty="0"/>
              <a:t> ?)</a:t>
            </a:r>
          </a:p>
          <a:p>
            <a:pPr defTabSz="825500">
              <a:spcBef>
                <a:spcPts val="2000"/>
              </a:spcBef>
              <a:defRPr sz="3500">
                <a:solidFill>
                  <a:srgbClr val="000000"/>
                </a:solidFill>
              </a:defRPr>
            </a:pPr>
            <a:r>
              <a:rPr dirty="0" err="1"/>
              <a:t>Qu’est-ce</a:t>
            </a:r>
            <a:r>
              <a:rPr dirty="0"/>
              <a:t> qui </a:t>
            </a:r>
            <a:r>
              <a:rPr dirty="0" err="1"/>
              <a:t>m’a</a:t>
            </a:r>
            <a:r>
              <a:rPr dirty="0"/>
              <a:t> </a:t>
            </a:r>
            <a:r>
              <a:rPr dirty="0" err="1"/>
              <a:t>posé</a:t>
            </a:r>
            <a:r>
              <a:rPr dirty="0"/>
              <a:t> </a:t>
            </a:r>
            <a:r>
              <a:rPr dirty="0" err="1"/>
              <a:t>problème</a:t>
            </a:r>
            <a:r>
              <a:rPr dirty="0"/>
              <a:t> ?</a:t>
            </a:r>
          </a:p>
        </p:txBody>
      </p:sp>
      <p:sp>
        <p:nvSpPr>
          <p:cNvPr id="513" name="Est-ce qu’il y sont arrivés ?…"/>
          <p:cNvSpPr txBox="1"/>
          <p:nvPr/>
        </p:nvSpPr>
        <p:spPr>
          <a:xfrm>
            <a:off x="13895192" y="5098489"/>
            <a:ext cx="8885265" cy="1436291"/>
          </a:xfrm>
          <a:prstGeom prst="rect">
            <a:avLst/>
          </a:prstGeom>
          <a:solidFill>
            <a:schemeClr val="accent1">
              <a:lumOff val="16847"/>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2000"/>
              </a:spcBef>
              <a:defRPr sz="3500">
                <a:solidFill>
                  <a:srgbClr val="000000"/>
                </a:solidFill>
              </a:defRPr>
            </a:pPr>
            <a:r>
              <a:rPr dirty="0"/>
              <a:t>Est-</a:t>
            </a:r>
            <a:r>
              <a:rPr dirty="0" err="1"/>
              <a:t>ce</a:t>
            </a:r>
            <a:r>
              <a:rPr dirty="0"/>
              <a:t> </a:t>
            </a:r>
            <a:r>
              <a:rPr dirty="0" err="1"/>
              <a:t>qu’il</a:t>
            </a:r>
            <a:r>
              <a:rPr lang="fr-FR" dirty="0"/>
              <a:t>s</a:t>
            </a:r>
            <a:r>
              <a:rPr dirty="0"/>
              <a:t> y </a:t>
            </a:r>
            <a:r>
              <a:rPr dirty="0" err="1"/>
              <a:t>sont</a:t>
            </a:r>
            <a:r>
              <a:rPr dirty="0"/>
              <a:t> </a:t>
            </a:r>
            <a:r>
              <a:rPr dirty="0" err="1"/>
              <a:t>arrivés</a:t>
            </a:r>
            <a:r>
              <a:rPr dirty="0"/>
              <a:t> ?</a:t>
            </a:r>
          </a:p>
          <a:p>
            <a:pPr defTabSz="825500">
              <a:spcBef>
                <a:spcPts val="2000"/>
              </a:spcBef>
              <a:defRPr sz="3500">
                <a:solidFill>
                  <a:srgbClr val="000000"/>
                </a:solidFill>
              </a:defRPr>
            </a:pPr>
            <a:r>
              <a:rPr dirty="0"/>
              <a:t>Avec </a:t>
            </a:r>
            <a:r>
              <a:rPr dirty="0" err="1"/>
              <a:t>quel</a:t>
            </a:r>
            <a:r>
              <a:rPr dirty="0"/>
              <a:t> </a:t>
            </a:r>
            <a:r>
              <a:rPr dirty="0" err="1"/>
              <a:t>niveau</a:t>
            </a:r>
            <a:r>
              <a:rPr dirty="0"/>
              <a:t> </a:t>
            </a:r>
            <a:r>
              <a:rPr dirty="0" err="1"/>
              <a:t>d’autonomie</a:t>
            </a:r>
            <a:r>
              <a:rPr dirty="0"/>
              <a:t> ?</a:t>
            </a:r>
          </a:p>
        </p:txBody>
      </p:sp>
      <p:sp>
        <p:nvSpPr>
          <p:cNvPr id="514" name="Qu’est-ce qui a posé problème ? Quel est l'origine de ce problème ?…"/>
          <p:cNvSpPr txBox="1"/>
          <p:nvPr/>
        </p:nvSpPr>
        <p:spPr>
          <a:xfrm>
            <a:off x="10659298" y="8143317"/>
            <a:ext cx="6414373" cy="2898229"/>
          </a:xfrm>
          <a:prstGeom prst="rect">
            <a:avLst/>
          </a:prstGeom>
          <a:solidFill>
            <a:schemeClr val="accent5">
              <a:lumOff val="-29866"/>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800"/>
              </a:spcBef>
              <a:defRPr sz="3500">
                <a:solidFill>
                  <a:srgbClr val="FFFFFF"/>
                </a:solidFill>
              </a:defRPr>
            </a:pPr>
            <a:r>
              <a:rPr dirty="0" err="1"/>
              <a:t>Qu’est-ce</a:t>
            </a:r>
            <a:r>
              <a:rPr dirty="0"/>
              <a:t> qui a </a:t>
            </a:r>
            <a:r>
              <a:rPr dirty="0" err="1"/>
              <a:t>posé</a:t>
            </a:r>
            <a:r>
              <a:rPr dirty="0"/>
              <a:t> </a:t>
            </a:r>
            <a:r>
              <a:rPr dirty="0" err="1"/>
              <a:t>problème</a:t>
            </a:r>
            <a:r>
              <a:rPr lang="fr-FR" dirty="0"/>
              <a:t> </a:t>
            </a:r>
            <a:r>
              <a:rPr dirty="0"/>
              <a:t>? </a:t>
            </a:r>
            <a:r>
              <a:rPr dirty="0" err="1"/>
              <a:t>Quel</a:t>
            </a:r>
            <a:r>
              <a:rPr dirty="0"/>
              <a:t> </a:t>
            </a:r>
            <a:r>
              <a:rPr dirty="0" err="1"/>
              <a:t>est</a:t>
            </a:r>
            <a:r>
              <a:rPr dirty="0"/>
              <a:t> </a:t>
            </a:r>
            <a:r>
              <a:rPr dirty="0" err="1"/>
              <a:t>l'origine</a:t>
            </a:r>
            <a:r>
              <a:rPr dirty="0"/>
              <a:t> de </a:t>
            </a:r>
            <a:r>
              <a:rPr dirty="0" err="1"/>
              <a:t>ce</a:t>
            </a:r>
            <a:r>
              <a:rPr dirty="0"/>
              <a:t> </a:t>
            </a:r>
            <a:r>
              <a:rPr dirty="0" err="1"/>
              <a:t>problème</a:t>
            </a:r>
            <a:r>
              <a:rPr dirty="0"/>
              <a:t> ?</a:t>
            </a:r>
          </a:p>
          <a:p>
            <a:pPr defTabSz="825500">
              <a:spcBef>
                <a:spcPts val="800"/>
              </a:spcBef>
              <a:defRPr sz="3500">
                <a:solidFill>
                  <a:srgbClr val="FFFFFF"/>
                </a:solidFill>
              </a:defRPr>
            </a:pPr>
            <a:r>
              <a:rPr dirty="0" err="1"/>
              <a:t>Qu’est-ce</a:t>
            </a:r>
            <a:r>
              <a:rPr dirty="0"/>
              <a:t> que je </a:t>
            </a:r>
            <a:r>
              <a:rPr dirty="0" err="1"/>
              <a:t>dois</a:t>
            </a:r>
            <a:r>
              <a:rPr dirty="0"/>
              <a:t> </a:t>
            </a:r>
            <a:r>
              <a:rPr dirty="0" err="1"/>
              <a:t>leur</a:t>
            </a:r>
            <a:r>
              <a:rPr dirty="0"/>
              <a:t> assurer la </a:t>
            </a:r>
            <a:r>
              <a:rPr dirty="0" err="1"/>
              <a:t>réussite</a:t>
            </a:r>
            <a:r>
              <a:rPr dirty="0"/>
              <a:t> ?</a:t>
            </a:r>
          </a:p>
        </p:txBody>
      </p:sp>
      <p:sp>
        <p:nvSpPr>
          <p:cNvPr id="515" name="Non"/>
          <p:cNvSpPr txBox="1"/>
          <p:nvPr/>
        </p:nvSpPr>
        <p:spPr>
          <a:xfrm>
            <a:off x="13425489" y="7059552"/>
            <a:ext cx="881990" cy="585112"/>
          </a:xfrm>
          <a:prstGeom prst="rect">
            <a:avLst/>
          </a:prstGeom>
          <a:solidFill>
            <a:schemeClr val="accent5">
              <a:lumOff val="-29866"/>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Non</a:t>
            </a:r>
          </a:p>
        </p:txBody>
      </p:sp>
      <p:sp>
        <p:nvSpPr>
          <p:cNvPr id="517" name="J'acte…"/>
          <p:cNvSpPr txBox="1"/>
          <p:nvPr/>
        </p:nvSpPr>
        <p:spPr>
          <a:xfrm>
            <a:off x="18506448" y="8100606"/>
            <a:ext cx="5646522" cy="2946208"/>
          </a:xfrm>
          <a:prstGeom prst="rect">
            <a:avLst/>
          </a:prstGeom>
          <a:solidFill>
            <a:schemeClr val="accent3">
              <a:hueOff val="914338"/>
              <a:satOff val="31515"/>
              <a:lumOff val="-3079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1000"/>
              </a:spcBef>
              <a:defRPr sz="3500">
                <a:solidFill>
                  <a:srgbClr val="FFFFFF"/>
                </a:solidFill>
                <a:latin typeface="Helvetica Neue Medium"/>
                <a:ea typeface="Helvetica Neue Medium"/>
                <a:cs typeface="Helvetica Neue Medium"/>
                <a:sym typeface="Helvetica Neue Medium"/>
              </a:defRPr>
            </a:pPr>
            <a:r>
              <a:t>J'acte</a:t>
            </a:r>
          </a:p>
          <a:p>
            <a:pPr defTabSz="825500">
              <a:spcBef>
                <a:spcPts val="1000"/>
              </a:spcBef>
              <a:defRPr sz="3500">
                <a:solidFill>
                  <a:srgbClr val="FFFFFF"/>
                </a:solidFill>
                <a:latin typeface="Helvetica Neue Medium"/>
                <a:ea typeface="Helvetica Neue Medium"/>
                <a:cs typeface="Helvetica Neue Medium"/>
                <a:sym typeface="Helvetica Neue Medium"/>
              </a:defRPr>
            </a:pPr>
            <a:r>
              <a:t>J’envisage une activité avec un plus grand niveau d’autonomie ou un niveau technique supérieur</a:t>
            </a:r>
          </a:p>
        </p:txBody>
      </p:sp>
      <p:sp>
        <p:nvSpPr>
          <p:cNvPr id="526" name="Non pour certains"/>
          <p:cNvSpPr txBox="1"/>
          <p:nvPr/>
        </p:nvSpPr>
        <p:spPr>
          <a:xfrm>
            <a:off x="16088988" y="7059552"/>
            <a:ext cx="3471978" cy="585112"/>
          </a:xfrm>
          <a:prstGeom prst="rect">
            <a:avLst/>
          </a:prstGeom>
          <a:gradFill>
            <a:gsLst>
              <a:gs pos="0">
                <a:schemeClr val="accent5">
                  <a:lumOff val="-29866"/>
                </a:schemeClr>
              </a:gs>
              <a:gs pos="100000">
                <a:schemeClr val="accent3">
                  <a:hueOff val="914338"/>
                  <a:satOff val="31515"/>
                  <a:lumOff val="-30790"/>
                </a:schemeClr>
              </a:gs>
            </a:gsLst>
            <a:lin ang="5400000"/>
          </a:gra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Non pour certains</a:t>
            </a:r>
          </a:p>
        </p:txBody>
      </p:sp>
      <p:sp>
        <p:nvSpPr>
          <p:cNvPr id="528" name="Quel est le point de blocage principal ?…"/>
          <p:cNvSpPr txBox="1"/>
          <p:nvPr/>
        </p:nvSpPr>
        <p:spPr>
          <a:xfrm>
            <a:off x="12797818" y="11468244"/>
            <a:ext cx="10448316" cy="1910779"/>
          </a:xfrm>
          <a:prstGeom prst="rect">
            <a:avLst/>
          </a:prstGeom>
          <a:solidFill>
            <a:schemeClr val="accent5">
              <a:lumOff val="-29866"/>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spcBef>
                <a:spcPts val="1500"/>
              </a:spcBef>
              <a:defRPr sz="3500">
                <a:solidFill>
                  <a:srgbClr val="FFFFFF"/>
                </a:solidFill>
              </a:defRPr>
            </a:pPr>
            <a:r>
              <a:rPr dirty="0" err="1"/>
              <a:t>Quel</a:t>
            </a:r>
            <a:r>
              <a:rPr dirty="0"/>
              <a:t> </a:t>
            </a:r>
            <a:r>
              <a:rPr dirty="0" err="1"/>
              <a:t>est</a:t>
            </a:r>
            <a:r>
              <a:rPr dirty="0"/>
              <a:t> le point de </a:t>
            </a:r>
            <a:r>
              <a:rPr dirty="0" err="1"/>
              <a:t>blocage</a:t>
            </a:r>
            <a:r>
              <a:rPr dirty="0"/>
              <a:t> principal ?</a:t>
            </a:r>
          </a:p>
          <a:p>
            <a:pPr defTabSz="825500">
              <a:spcBef>
                <a:spcPts val="1500"/>
              </a:spcBef>
              <a:defRPr sz="3500">
                <a:solidFill>
                  <a:srgbClr val="FFFFFF"/>
                </a:solidFill>
              </a:defRPr>
            </a:pPr>
            <a:r>
              <a:rPr dirty="0" err="1"/>
              <a:t>Qu’est-ce</a:t>
            </a:r>
            <a:r>
              <a:rPr dirty="0"/>
              <a:t> que je </a:t>
            </a:r>
            <a:r>
              <a:rPr dirty="0" err="1"/>
              <a:t>dois</a:t>
            </a:r>
            <a:r>
              <a:rPr dirty="0"/>
              <a:t> </a:t>
            </a:r>
            <a:r>
              <a:rPr dirty="0" err="1"/>
              <a:t>lui</a:t>
            </a:r>
            <a:r>
              <a:rPr dirty="0"/>
              <a:t>/</a:t>
            </a:r>
            <a:r>
              <a:rPr dirty="0" err="1"/>
              <a:t>leur</a:t>
            </a:r>
            <a:r>
              <a:rPr dirty="0"/>
              <a:t> </a:t>
            </a:r>
            <a:r>
              <a:rPr dirty="0" err="1"/>
              <a:t>apporter</a:t>
            </a:r>
            <a:r>
              <a:rPr dirty="0"/>
              <a:t> pour le </a:t>
            </a:r>
            <a:r>
              <a:rPr lang="fr-FR" dirty="0"/>
              <a:t>débloquer la situation</a:t>
            </a:r>
            <a:r>
              <a:rPr dirty="0"/>
              <a:t> ?</a:t>
            </a:r>
          </a:p>
        </p:txBody>
      </p:sp>
      <p:sp>
        <p:nvSpPr>
          <p:cNvPr id="532" name="TEMPS DE METACOGNITION"/>
          <p:cNvSpPr/>
          <p:nvPr/>
        </p:nvSpPr>
        <p:spPr>
          <a:xfrm>
            <a:off x="2372657" y="11518181"/>
            <a:ext cx="5646523" cy="1270001"/>
          </a:xfrm>
          <a:prstGeom prst="ellipse">
            <a:avLst/>
          </a:prstGeom>
          <a:solidFill>
            <a:schemeClr val="accent1">
              <a:hueOff val="114395"/>
              <a:lumOff val="-24975"/>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2800" b="1">
                <a:solidFill>
                  <a:srgbClr val="FFFFFF"/>
                </a:solidFill>
              </a:defRPr>
            </a:lvl1pPr>
          </a:lstStyle>
          <a:p>
            <a:r>
              <a:t>TEMPS DE METACOGNITION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 name="Evaluation sommative"/>
          <p:cNvSpPr txBox="1"/>
          <p:nvPr/>
        </p:nvSpPr>
        <p:spPr>
          <a:xfrm>
            <a:off x="10150742" y="853327"/>
            <a:ext cx="4408259"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1">
                    <a:hueOff val="114395"/>
                    <a:lumOff val="-24975"/>
                  </a:schemeClr>
                </a:solidFill>
              </a:defRPr>
            </a:lvl1pPr>
          </a:lstStyle>
          <a:p>
            <a:r>
              <a:rPr sz="3200"/>
              <a:t>Evaluation sommative</a:t>
            </a:r>
          </a:p>
        </p:txBody>
      </p:sp>
      <p:sp>
        <p:nvSpPr>
          <p:cNvPr id="538" name="Rectangle"/>
          <p:cNvSpPr/>
          <p:nvPr/>
        </p:nvSpPr>
        <p:spPr>
          <a:xfrm>
            <a:off x="1474503" y="3395869"/>
            <a:ext cx="1961062" cy="1270001"/>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539" name="Triangle"/>
          <p:cNvSpPr/>
          <p:nvPr/>
        </p:nvSpPr>
        <p:spPr>
          <a:xfrm>
            <a:off x="3435932" y="3395869"/>
            <a:ext cx="1949243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540" name="Début de l’année"/>
          <p:cNvSpPr txBox="1"/>
          <p:nvPr/>
        </p:nvSpPr>
        <p:spPr>
          <a:xfrm>
            <a:off x="1374012" y="4958524"/>
            <a:ext cx="2435048"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Début de l’année</a:t>
            </a:r>
          </a:p>
        </p:txBody>
      </p:sp>
      <p:sp>
        <p:nvSpPr>
          <p:cNvPr id="541" name="Fin de l’année"/>
          <p:cNvSpPr txBox="1"/>
          <p:nvPr/>
        </p:nvSpPr>
        <p:spPr>
          <a:xfrm>
            <a:off x="20319151" y="4958524"/>
            <a:ext cx="2022654"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Fin de l’année</a:t>
            </a:r>
          </a:p>
        </p:txBody>
      </p:sp>
      <p:sp>
        <p:nvSpPr>
          <p:cNvPr id="542" name="Elle dresse le bilan à différents moments de l’année identifiés en amont : fin de séquence en général + EC"/>
          <p:cNvSpPr txBox="1"/>
          <p:nvPr/>
        </p:nvSpPr>
        <p:spPr>
          <a:xfrm>
            <a:off x="820924" y="2017999"/>
            <a:ext cx="21994804"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a:lvl1pPr>
          </a:lstStyle>
          <a:p>
            <a:r>
              <a:rPr sz="3600" dirty="0">
                <a:solidFill>
                  <a:schemeClr val="bg2">
                    <a:lumMod val="10000"/>
                  </a:schemeClr>
                </a:solidFill>
              </a:rPr>
              <a:t>Elle </a:t>
            </a:r>
            <a:r>
              <a:rPr sz="3600" dirty="0" err="1">
                <a:solidFill>
                  <a:schemeClr val="bg2">
                    <a:lumMod val="10000"/>
                  </a:schemeClr>
                </a:solidFill>
              </a:rPr>
              <a:t>dresse</a:t>
            </a:r>
            <a:r>
              <a:rPr sz="3600" dirty="0">
                <a:solidFill>
                  <a:schemeClr val="bg2">
                    <a:lumMod val="10000"/>
                  </a:schemeClr>
                </a:solidFill>
              </a:rPr>
              <a:t> le </a:t>
            </a:r>
            <a:r>
              <a:rPr sz="3600" dirty="0" err="1">
                <a:solidFill>
                  <a:schemeClr val="bg2">
                    <a:lumMod val="10000"/>
                  </a:schemeClr>
                </a:solidFill>
              </a:rPr>
              <a:t>bilan</a:t>
            </a:r>
            <a:r>
              <a:rPr sz="3600" dirty="0">
                <a:solidFill>
                  <a:schemeClr val="bg2">
                    <a:lumMod val="10000"/>
                  </a:schemeClr>
                </a:solidFill>
              </a:rPr>
              <a:t> </a:t>
            </a:r>
            <a:r>
              <a:rPr sz="3600" dirty="0" err="1">
                <a:solidFill>
                  <a:schemeClr val="bg2">
                    <a:lumMod val="10000"/>
                  </a:schemeClr>
                </a:solidFill>
              </a:rPr>
              <a:t>à</a:t>
            </a:r>
            <a:r>
              <a:rPr sz="3600" dirty="0">
                <a:solidFill>
                  <a:schemeClr val="bg2">
                    <a:lumMod val="10000"/>
                  </a:schemeClr>
                </a:solidFill>
              </a:rPr>
              <a:t> </a:t>
            </a:r>
            <a:r>
              <a:rPr sz="3600" dirty="0" err="1">
                <a:solidFill>
                  <a:schemeClr val="bg2">
                    <a:lumMod val="10000"/>
                  </a:schemeClr>
                </a:solidFill>
              </a:rPr>
              <a:t>différents</a:t>
            </a:r>
            <a:r>
              <a:rPr sz="3600" dirty="0">
                <a:solidFill>
                  <a:schemeClr val="bg2">
                    <a:lumMod val="10000"/>
                  </a:schemeClr>
                </a:solidFill>
              </a:rPr>
              <a:t> moments de </a:t>
            </a:r>
            <a:r>
              <a:rPr sz="3600" dirty="0" err="1">
                <a:solidFill>
                  <a:schemeClr val="bg2">
                    <a:lumMod val="10000"/>
                  </a:schemeClr>
                </a:solidFill>
              </a:rPr>
              <a:t>l’année</a:t>
            </a:r>
            <a:r>
              <a:rPr sz="3600" dirty="0">
                <a:solidFill>
                  <a:schemeClr val="bg2">
                    <a:lumMod val="10000"/>
                  </a:schemeClr>
                </a:solidFill>
              </a:rPr>
              <a:t> </a:t>
            </a:r>
            <a:r>
              <a:rPr sz="3600" dirty="0" err="1">
                <a:solidFill>
                  <a:schemeClr val="bg2">
                    <a:lumMod val="10000"/>
                  </a:schemeClr>
                </a:solidFill>
              </a:rPr>
              <a:t>identifiés</a:t>
            </a:r>
            <a:r>
              <a:rPr sz="3600" dirty="0">
                <a:solidFill>
                  <a:schemeClr val="bg2">
                    <a:lumMod val="10000"/>
                  </a:schemeClr>
                </a:solidFill>
              </a:rPr>
              <a:t> </a:t>
            </a:r>
            <a:r>
              <a:rPr sz="3600" dirty="0" err="1">
                <a:solidFill>
                  <a:schemeClr val="bg2">
                    <a:lumMod val="10000"/>
                  </a:schemeClr>
                </a:solidFill>
              </a:rPr>
              <a:t>en</a:t>
            </a:r>
            <a:r>
              <a:rPr sz="3600" dirty="0">
                <a:solidFill>
                  <a:schemeClr val="bg2">
                    <a:lumMod val="10000"/>
                  </a:schemeClr>
                </a:solidFill>
              </a:rPr>
              <a:t> </a:t>
            </a:r>
            <a:r>
              <a:rPr sz="3600" dirty="0" err="1">
                <a:solidFill>
                  <a:schemeClr val="bg2">
                    <a:lumMod val="10000"/>
                  </a:schemeClr>
                </a:solidFill>
              </a:rPr>
              <a:t>amont</a:t>
            </a:r>
            <a:r>
              <a:rPr sz="3600" dirty="0">
                <a:solidFill>
                  <a:schemeClr val="bg2">
                    <a:lumMod val="10000"/>
                  </a:schemeClr>
                </a:solidFill>
              </a:rPr>
              <a:t> : fin de </a:t>
            </a:r>
            <a:r>
              <a:rPr sz="3600" dirty="0" err="1">
                <a:solidFill>
                  <a:schemeClr val="bg2">
                    <a:lumMod val="10000"/>
                  </a:schemeClr>
                </a:solidFill>
              </a:rPr>
              <a:t>séquence</a:t>
            </a:r>
            <a:r>
              <a:rPr sz="3600" dirty="0">
                <a:solidFill>
                  <a:schemeClr val="bg2">
                    <a:lumMod val="10000"/>
                  </a:schemeClr>
                </a:solidFill>
              </a:rPr>
              <a:t> </a:t>
            </a:r>
            <a:r>
              <a:rPr sz="3600" dirty="0" err="1">
                <a:solidFill>
                  <a:schemeClr val="bg2">
                    <a:lumMod val="10000"/>
                  </a:schemeClr>
                </a:solidFill>
              </a:rPr>
              <a:t>en</a:t>
            </a:r>
            <a:r>
              <a:rPr sz="3600" dirty="0">
                <a:solidFill>
                  <a:schemeClr val="bg2">
                    <a:lumMod val="10000"/>
                  </a:schemeClr>
                </a:solidFill>
              </a:rPr>
              <a:t> </a:t>
            </a:r>
            <a:r>
              <a:rPr sz="3600" dirty="0" err="1">
                <a:solidFill>
                  <a:schemeClr val="bg2">
                    <a:lumMod val="10000"/>
                  </a:schemeClr>
                </a:solidFill>
              </a:rPr>
              <a:t>général</a:t>
            </a:r>
            <a:r>
              <a:rPr sz="3600" dirty="0">
                <a:solidFill>
                  <a:schemeClr val="bg2">
                    <a:lumMod val="10000"/>
                  </a:schemeClr>
                </a:solidFill>
              </a:rPr>
              <a:t> + EC </a:t>
            </a:r>
          </a:p>
        </p:txBody>
      </p:sp>
      <p:sp>
        <p:nvSpPr>
          <p:cNvPr id="543" name="N’est sommative que sur les savoirs"/>
          <p:cNvSpPr txBox="1"/>
          <p:nvPr/>
        </p:nvSpPr>
        <p:spPr>
          <a:xfrm>
            <a:off x="820924" y="6106527"/>
            <a:ext cx="8042266"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lvl1pPr>
          </a:lstStyle>
          <a:p>
            <a:r>
              <a:rPr sz="3600" dirty="0" err="1">
                <a:solidFill>
                  <a:schemeClr val="bg2">
                    <a:lumMod val="10000"/>
                  </a:schemeClr>
                </a:solidFill>
              </a:rPr>
              <a:t>N’est</a:t>
            </a:r>
            <a:r>
              <a:rPr sz="3600" dirty="0">
                <a:solidFill>
                  <a:schemeClr val="bg2">
                    <a:lumMod val="10000"/>
                  </a:schemeClr>
                </a:solidFill>
              </a:rPr>
              <a:t> </a:t>
            </a:r>
            <a:r>
              <a:rPr sz="3600" dirty="0" err="1">
                <a:solidFill>
                  <a:schemeClr val="bg2">
                    <a:lumMod val="10000"/>
                  </a:schemeClr>
                </a:solidFill>
              </a:rPr>
              <a:t>sommative</a:t>
            </a:r>
            <a:r>
              <a:rPr sz="3600" dirty="0">
                <a:solidFill>
                  <a:schemeClr val="bg2">
                    <a:lumMod val="10000"/>
                  </a:schemeClr>
                </a:solidFill>
              </a:rPr>
              <a:t> que sur les </a:t>
            </a:r>
            <a:r>
              <a:rPr sz="3600" dirty="0" err="1">
                <a:solidFill>
                  <a:schemeClr val="bg2">
                    <a:lumMod val="10000"/>
                  </a:schemeClr>
                </a:solidFill>
              </a:rPr>
              <a:t>savoirs</a:t>
            </a:r>
            <a:endParaRPr sz="3600" dirty="0">
              <a:solidFill>
                <a:schemeClr val="bg2">
                  <a:lumMod val="10000"/>
                </a:schemeClr>
              </a:solidFill>
            </a:endParaRPr>
          </a:p>
        </p:txBody>
      </p:sp>
      <p:sp>
        <p:nvSpPr>
          <p:cNvPr id="544" name="Rectangle"/>
          <p:cNvSpPr/>
          <p:nvPr/>
        </p:nvSpPr>
        <p:spPr>
          <a:xfrm>
            <a:off x="8749502" y="3401385"/>
            <a:ext cx="445344"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45" name="Rectangle"/>
          <p:cNvSpPr/>
          <p:nvPr/>
        </p:nvSpPr>
        <p:spPr>
          <a:xfrm>
            <a:off x="6029738"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46" name="Rectangle"/>
          <p:cNvSpPr/>
          <p:nvPr/>
        </p:nvSpPr>
        <p:spPr>
          <a:xfrm>
            <a:off x="11469265"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47" name="Rectangle"/>
          <p:cNvSpPr/>
          <p:nvPr/>
        </p:nvSpPr>
        <p:spPr>
          <a:xfrm>
            <a:off x="14189028" y="3395869"/>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48" name="Rectangle"/>
          <p:cNvSpPr/>
          <p:nvPr/>
        </p:nvSpPr>
        <p:spPr>
          <a:xfrm>
            <a:off x="19085583"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49" name="Mais en terme de compétences, elle sert à réguler"/>
          <p:cNvSpPr txBox="1"/>
          <p:nvPr/>
        </p:nvSpPr>
        <p:spPr>
          <a:xfrm>
            <a:off x="8807263" y="6107474"/>
            <a:ext cx="9569927"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a:lvl1pPr>
          </a:lstStyle>
          <a:p>
            <a:r>
              <a:rPr lang="fr-FR" sz="3600" dirty="0">
                <a:solidFill>
                  <a:schemeClr val="bg2">
                    <a:lumMod val="10000"/>
                  </a:schemeClr>
                </a:solidFill>
              </a:rPr>
              <a:t>: </a:t>
            </a:r>
            <a:r>
              <a:rPr sz="3600" dirty="0" err="1">
                <a:solidFill>
                  <a:schemeClr val="bg2">
                    <a:lumMod val="10000"/>
                  </a:schemeClr>
                </a:solidFill>
              </a:rPr>
              <a:t>en</a:t>
            </a:r>
            <a:r>
              <a:rPr sz="3600" dirty="0">
                <a:solidFill>
                  <a:schemeClr val="bg2">
                    <a:lumMod val="10000"/>
                  </a:schemeClr>
                </a:solidFill>
              </a:rPr>
              <a:t> terme de </a:t>
            </a:r>
            <a:r>
              <a:rPr sz="3600" dirty="0" err="1">
                <a:solidFill>
                  <a:schemeClr val="bg2">
                    <a:lumMod val="10000"/>
                  </a:schemeClr>
                </a:solidFill>
              </a:rPr>
              <a:t>compétences</a:t>
            </a:r>
            <a:r>
              <a:rPr sz="3600" dirty="0">
                <a:solidFill>
                  <a:schemeClr val="bg2">
                    <a:lumMod val="10000"/>
                  </a:schemeClr>
                </a:solidFill>
              </a:rPr>
              <a:t>, </a:t>
            </a:r>
            <a:r>
              <a:rPr sz="3600" dirty="0" err="1">
                <a:solidFill>
                  <a:schemeClr val="bg2">
                    <a:lumMod val="10000"/>
                  </a:schemeClr>
                </a:solidFill>
              </a:rPr>
              <a:t>elle</a:t>
            </a:r>
            <a:r>
              <a:rPr sz="3600" dirty="0">
                <a:solidFill>
                  <a:schemeClr val="bg2">
                    <a:lumMod val="10000"/>
                  </a:schemeClr>
                </a:solidFill>
              </a:rPr>
              <a:t> </a:t>
            </a:r>
            <a:r>
              <a:rPr sz="3600" dirty="0" err="1">
                <a:solidFill>
                  <a:schemeClr val="bg2">
                    <a:lumMod val="10000"/>
                  </a:schemeClr>
                </a:solidFill>
              </a:rPr>
              <a:t>sert</a:t>
            </a:r>
            <a:r>
              <a:rPr sz="3600" dirty="0">
                <a:solidFill>
                  <a:schemeClr val="bg2">
                    <a:lumMod val="10000"/>
                  </a:schemeClr>
                </a:solidFill>
              </a:rPr>
              <a:t> </a:t>
            </a:r>
            <a:r>
              <a:rPr sz="3600" dirty="0" err="1">
                <a:solidFill>
                  <a:schemeClr val="bg2">
                    <a:lumMod val="10000"/>
                  </a:schemeClr>
                </a:solidFill>
              </a:rPr>
              <a:t>à</a:t>
            </a:r>
            <a:r>
              <a:rPr sz="3600" dirty="0">
                <a:solidFill>
                  <a:schemeClr val="bg2">
                    <a:lumMod val="10000"/>
                  </a:schemeClr>
                </a:solidFill>
              </a:rPr>
              <a:t> </a:t>
            </a:r>
            <a:r>
              <a:rPr sz="3600" dirty="0" err="1">
                <a:solidFill>
                  <a:schemeClr val="bg2">
                    <a:lumMod val="10000"/>
                  </a:schemeClr>
                </a:solidFill>
              </a:rPr>
              <a:t>réguler</a:t>
            </a:r>
            <a:endParaRPr sz="3600" dirty="0">
              <a:solidFill>
                <a:schemeClr val="bg2">
                  <a:lumMod val="10000"/>
                </a:schemeClr>
              </a:solidFill>
            </a:endParaRPr>
          </a:p>
        </p:txBody>
      </p:sp>
      <p:sp>
        <p:nvSpPr>
          <p:cNvPr id="550" name="Elle a peu d’effet sur l’évolution des apprentissages :…"/>
          <p:cNvSpPr txBox="1"/>
          <p:nvPr/>
        </p:nvSpPr>
        <p:spPr>
          <a:xfrm>
            <a:off x="1208041" y="7119216"/>
            <a:ext cx="15197372" cy="28725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l">
              <a:defRPr sz="3000"/>
            </a:pPr>
            <a:r>
              <a:rPr sz="3600" dirty="0">
                <a:solidFill>
                  <a:schemeClr val="bg2">
                    <a:lumMod val="10000"/>
                  </a:schemeClr>
                </a:solidFill>
              </a:rPr>
              <a:t>Elle a </a:t>
            </a:r>
            <a:r>
              <a:rPr sz="3600" dirty="0" err="1">
                <a:solidFill>
                  <a:schemeClr val="bg2">
                    <a:lumMod val="10000"/>
                  </a:schemeClr>
                </a:solidFill>
              </a:rPr>
              <a:t>peu</a:t>
            </a:r>
            <a:r>
              <a:rPr sz="3600" dirty="0">
                <a:solidFill>
                  <a:schemeClr val="bg2">
                    <a:lumMod val="10000"/>
                  </a:schemeClr>
                </a:solidFill>
              </a:rPr>
              <a:t> </a:t>
            </a:r>
            <a:r>
              <a:rPr sz="3600" dirty="0" err="1">
                <a:solidFill>
                  <a:schemeClr val="bg2">
                    <a:lumMod val="10000"/>
                  </a:schemeClr>
                </a:solidFill>
              </a:rPr>
              <a:t>d’effet</a:t>
            </a:r>
            <a:r>
              <a:rPr sz="3600" dirty="0">
                <a:solidFill>
                  <a:schemeClr val="bg2">
                    <a:lumMod val="10000"/>
                  </a:schemeClr>
                </a:solidFill>
              </a:rPr>
              <a:t> sur </a:t>
            </a:r>
            <a:r>
              <a:rPr sz="3600" dirty="0" err="1">
                <a:solidFill>
                  <a:schemeClr val="bg2">
                    <a:lumMod val="10000"/>
                  </a:schemeClr>
                </a:solidFill>
              </a:rPr>
              <a:t>l’évolution</a:t>
            </a:r>
            <a:r>
              <a:rPr sz="3600" dirty="0">
                <a:solidFill>
                  <a:schemeClr val="bg2">
                    <a:lumMod val="10000"/>
                  </a:schemeClr>
                </a:solidFill>
              </a:rPr>
              <a:t> des </a:t>
            </a:r>
            <a:r>
              <a:rPr sz="3600" dirty="0" err="1">
                <a:solidFill>
                  <a:schemeClr val="bg2">
                    <a:lumMod val="10000"/>
                  </a:schemeClr>
                </a:solidFill>
              </a:rPr>
              <a:t>apprentissages</a:t>
            </a:r>
            <a:r>
              <a:rPr sz="3600" dirty="0">
                <a:solidFill>
                  <a:schemeClr val="bg2">
                    <a:lumMod val="10000"/>
                  </a:schemeClr>
                </a:solidFill>
              </a:rPr>
              <a:t> : </a:t>
            </a:r>
          </a:p>
          <a:p>
            <a:pPr marL="304800" indent="-304800" algn="l">
              <a:buSzPct val="123000"/>
              <a:buChar char="-"/>
              <a:defRPr sz="3000"/>
            </a:pPr>
            <a:r>
              <a:rPr sz="3600" dirty="0">
                <a:solidFill>
                  <a:schemeClr val="bg2">
                    <a:lumMod val="10000"/>
                  </a:schemeClr>
                </a:solidFill>
              </a:rPr>
              <a:t>Elle </a:t>
            </a:r>
            <a:r>
              <a:rPr sz="3600" dirty="0" err="1">
                <a:solidFill>
                  <a:schemeClr val="bg2">
                    <a:lumMod val="10000"/>
                  </a:schemeClr>
                </a:solidFill>
              </a:rPr>
              <a:t>acte</a:t>
            </a:r>
            <a:r>
              <a:rPr sz="3600" dirty="0">
                <a:solidFill>
                  <a:schemeClr val="bg2">
                    <a:lumMod val="10000"/>
                  </a:schemeClr>
                </a:solidFill>
              </a:rPr>
              <a:t> que </a:t>
            </a:r>
            <a:r>
              <a:rPr sz="3600" dirty="0" err="1">
                <a:solidFill>
                  <a:schemeClr val="bg2">
                    <a:lumMod val="10000"/>
                  </a:schemeClr>
                </a:solidFill>
              </a:rPr>
              <a:t>c’est</a:t>
            </a:r>
            <a:r>
              <a:rPr sz="3600" dirty="0">
                <a:solidFill>
                  <a:schemeClr val="bg2">
                    <a:lumMod val="10000"/>
                  </a:schemeClr>
                </a:solidFill>
              </a:rPr>
              <a:t> </a:t>
            </a:r>
            <a:r>
              <a:rPr sz="3600" dirty="0" err="1">
                <a:solidFill>
                  <a:schemeClr val="bg2">
                    <a:lumMod val="10000"/>
                  </a:schemeClr>
                </a:solidFill>
              </a:rPr>
              <a:t>maîtrisé</a:t>
            </a:r>
            <a:r>
              <a:rPr sz="3600" dirty="0">
                <a:solidFill>
                  <a:schemeClr val="bg2">
                    <a:lumMod val="10000"/>
                  </a:schemeClr>
                </a:solidFill>
              </a:rPr>
              <a:t> </a:t>
            </a:r>
            <a:r>
              <a:rPr sz="3600" dirty="0" err="1">
                <a:solidFill>
                  <a:schemeClr val="bg2">
                    <a:lumMod val="10000"/>
                  </a:schemeClr>
                </a:solidFill>
              </a:rPr>
              <a:t>ou</a:t>
            </a:r>
            <a:r>
              <a:rPr sz="3600" dirty="0">
                <a:solidFill>
                  <a:schemeClr val="bg2">
                    <a:lumMod val="10000"/>
                  </a:schemeClr>
                </a:solidFill>
              </a:rPr>
              <a:t> non</a:t>
            </a:r>
          </a:p>
          <a:p>
            <a:pPr marL="304800" indent="-304800" algn="l">
              <a:buSzPct val="123000"/>
              <a:buChar char="-"/>
              <a:defRPr sz="3000"/>
            </a:pPr>
            <a:r>
              <a:rPr sz="3600" dirty="0" err="1">
                <a:solidFill>
                  <a:schemeClr val="bg2">
                    <a:lumMod val="10000"/>
                  </a:schemeClr>
                </a:solidFill>
              </a:rPr>
              <a:t>S’il</a:t>
            </a:r>
            <a:r>
              <a:rPr sz="3600" dirty="0">
                <a:solidFill>
                  <a:schemeClr val="bg2">
                    <a:lumMod val="10000"/>
                  </a:schemeClr>
                </a:solidFill>
              </a:rPr>
              <a:t> y a </a:t>
            </a:r>
            <a:r>
              <a:rPr sz="3600" dirty="0" err="1">
                <a:solidFill>
                  <a:schemeClr val="bg2">
                    <a:lumMod val="10000"/>
                  </a:schemeClr>
                </a:solidFill>
              </a:rPr>
              <a:t>une</a:t>
            </a:r>
            <a:r>
              <a:rPr sz="3600" dirty="0">
                <a:solidFill>
                  <a:schemeClr val="bg2">
                    <a:lumMod val="10000"/>
                  </a:schemeClr>
                </a:solidFill>
              </a:rPr>
              <a:t> </a:t>
            </a:r>
            <a:r>
              <a:rPr sz="3600" dirty="0" err="1">
                <a:solidFill>
                  <a:schemeClr val="bg2">
                    <a:lumMod val="10000"/>
                  </a:schemeClr>
                </a:solidFill>
              </a:rPr>
              <a:t>évaluation</a:t>
            </a:r>
            <a:r>
              <a:rPr sz="3600" dirty="0">
                <a:solidFill>
                  <a:schemeClr val="bg2">
                    <a:lumMod val="10000"/>
                  </a:schemeClr>
                </a:solidFill>
              </a:rPr>
              <a:t> </a:t>
            </a:r>
            <a:r>
              <a:rPr sz="3600" dirty="0" err="1">
                <a:solidFill>
                  <a:schemeClr val="bg2">
                    <a:lumMod val="10000"/>
                  </a:schemeClr>
                </a:solidFill>
              </a:rPr>
              <a:t>certificative</a:t>
            </a:r>
            <a:r>
              <a:rPr sz="3600" dirty="0">
                <a:solidFill>
                  <a:schemeClr val="bg2">
                    <a:lumMod val="10000"/>
                  </a:schemeClr>
                </a:solidFill>
              </a:rPr>
              <a:t> derrière, </a:t>
            </a:r>
            <a:r>
              <a:rPr sz="3600" dirty="0" err="1">
                <a:solidFill>
                  <a:schemeClr val="bg2">
                    <a:lumMod val="10000"/>
                  </a:schemeClr>
                </a:solidFill>
              </a:rPr>
              <a:t>elle</a:t>
            </a:r>
            <a:r>
              <a:rPr sz="3600" dirty="0">
                <a:solidFill>
                  <a:schemeClr val="bg2">
                    <a:lumMod val="10000"/>
                  </a:schemeClr>
                </a:solidFill>
              </a:rPr>
              <a:t> </a:t>
            </a:r>
            <a:r>
              <a:rPr sz="3600" dirty="0" err="1">
                <a:solidFill>
                  <a:schemeClr val="bg2">
                    <a:lumMod val="10000"/>
                  </a:schemeClr>
                </a:solidFill>
              </a:rPr>
              <a:t>indique</a:t>
            </a:r>
            <a:r>
              <a:rPr sz="3600" dirty="0">
                <a:solidFill>
                  <a:schemeClr val="bg2">
                    <a:lumMod val="10000"/>
                  </a:schemeClr>
                </a:solidFill>
              </a:rPr>
              <a:t> au </a:t>
            </a:r>
            <a:r>
              <a:rPr sz="3600" dirty="0" err="1">
                <a:solidFill>
                  <a:schemeClr val="bg2">
                    <a:lumMod val="10000"/>
                  </a:schemeClr>
                </a:solidFill>
              </a:rPr>
              <a:t>jeune</a:t>
            </a:r>
            <a:r>
              <a:rPr sz="3600" dirty="0">
                <a:solidFill>
                  <a:schemeClr val="bg2">
                    <a:lumMod val="10000"/>
                  </a:schemeClr>
                </a:solidFill>
              </a:rPr>
              <a:t> </a:t>
            </a:r>
            <a:r>
              <a:rPr sz="3600" dirty="0" err="1">
                <a:solidFill>
                  <a:schemeClr val="bg2">
                    <a:lumMod val="10000"/>
                  </a:schemeClr>
                </a:solidFill>
              </a:rPr>
              <a:t>qu’il</a:t>
            </a:r>
            <a:r>
              <a:rPr sz="3600" dirty="0">
                <a:solidFill>
                  <a:schemeClr val="bg2">
                    <a:lumMod val="10000"/>
                  </a:schemeClr>
                </a:solidFill>
              </a:rPr>
              <a:t> faut </a:t>
            </a:r>
            <a:r>
              <a:rPr sz="3600" dirty="0" err="1">
                <a:solidFill>
                  <a:schemeClr val="bg2">
                    <a:lumMod val="10000"/>
                  </a:schemeClr>
                </a:solidFill>
              </a:rPr>
              <a:t>peut-être</a:t>
            </a:r>
            <a:r>
              <a:rPr sz="3600" dirty="0">
                <a:solidFill>
                  <a:schemeClr val="bg2">
                    <a:lumMod val="10000"/>
                  </a:schemeClr>
                </a:solidFill>
              </a:rPr>
              <a:t> </a:t>
            </a:r>
            <a:r>
              <a:rPr sz="3600" dirty="0" err="1">
                <a:solidFill>
                  <a:schemeClr val="bg2">
                    <a:lumMod val="10000"/>
                  </a:schemeClr>
                </a:solidFill>
              </a:rPr>
              <a:t>reprendre</a:t>
            </a:r>
            <a:r>
              <a:rPr sz="3600" dirty="0">
                <a:solidFill>
                  <a:schemeClr val="bg2">
                    <a:lumMod val="10000"/>
                  </a:schemeClr>
                </a:solidFill>
              </a:rPr>
              <a:t> </a:t>
            </a:r>
            <a:r>
              <a:rPr sz="3600" dirty="0" err="1">
                <a:solidFill>
                  <a:schemeClr val="bg2">
                    <a:lumMod val="10000"/>
                  </a:schemeClr>
                </a:solidFill>
              </a:rPr>
              <a:t>certains</a:t>
            </a:r>
            <a:r>
              <a:rPr sz="3600" dirty="0">
                <a:solidFill>
                  <a:schemeClr val="bg2">
                    <a:lumMod val="10000"/>
                  </a:schemeClr>
                </a:solidFill>
              </a:rPr>
              <a:t> points =&gt; dimension </a:t>
            </a:r>
            <a:r>
              <a:rPr sz="3600" dirty="0" err="1">
                <a:solidFill>
                  <a:schemeClr val="bg2">
                    <a:lumMod val="10000"/>
                  </a:schemeClr>
                </a:solidFill>
              </a:rPr>
              <a:t>régulatrice</a:t>
            </a:r>
            <a:r>
              <a:rPr sz="3600" dirty="0">
                <a:solidFill>
                  <a:schemeClr val="bg2">
                    <a:lumMod val="10000"/>
                  </a:schemeClr>
                </a:solidFill>
              </a:rPr>
              <a:t> sur les </a:t>
            </a:r>
            <a:r>
              <a:rPr sz="3600" dirty="0" err="1">
                <a:solidFill>
                  <a:schemeClr val="bg2">
                    <a:lumMod val="10000"/>
                  </a:schemeClr>
                </a:solidFill>
              </a:rPr>
              <a:t>savoirs</a:t>
            </a:r>
            <a:endParaRPr sz="3600" dirty="0">
              <a:solidFill>
                <a:schemeClr val="bg2">
                  <a:lumMod val="10000"/>
                </a:schemeClr>
              </a:solidFill>
            </a:endParaRPr>
          </a:p>
        </p:txBody>
      </p:sp>
      <p:sp>
        <p:nvSpPr>
          <p:cNvPr id="551" name="Il faut un retour ciblé et explicite :…"/>
          <p:cNvSpPr txBox="1"/>
          <p:nvPr/>
        </p:nvSpPr>
        <p:spPr>
          <a:xfrm>
            <a:off x="3837529" y="10165198"/>
            <a:ext cx="15693399" cy="19492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defRPr sz="3000"/>
            </a:pPr>
            <a:r>
              <a:rPr sz="4000" dirty="0">
                <a:solidFill>
                  <a:schemeClr val="bg2">
                    <a:lumMod val="10000"/>
                  </a:schemeClr>
                </a:solidFill>
                <a:latin typeface="Helvetica Light" panose="020B0403020202020204" pitchFamily="34" charset="0"/>
              </a:rPr>
              <a:t>Il faut un retour </a:t>
            </a:r>
            <a:r>
              <a:rPr sz="4000" dirty="0" err="1">
                <a:solidFill>
                  <a:schemeClr val="bg2">
                    <a:lumMod val="10000"/>
                  </a:schemeClr>
                </a:solidFill>
                <a:latin typeface="Helvetica Light" panose="020B0403020202020204" pitchFamily="34" charset="0"/>
              </a:rPr>
              <a:t>ciblé</a:t>
            </a:r>
            <a:r>
              <a:rPr sz="4000" dirty="0">
                <a:solidFill>
                  <a:schemeClr val="bg2">
                    <a:lumMod val="10000"/>
                  </a:schemeClr>
                </a:solidFill>
                <a:latin typeface="Helvetica Light" panose="020B0403020202020204" pitchFamily="34" charset="0"/>
              </a:rPr>
              <a:t> et </a:t>
            </a:r>
            <a:r>
              <a:rPr sz="4000" dirty="0" err="1">
                <a:solidFill>
                  <a:schemeClr val="bg2">
                    <a:lumMod val="10000"/>
                  </a:schemeClr>
                </a:solidFill>
                <a:latin typeface="Helvetica Light" panose="020B0403020202020204" pitchFamily="34" charset="0"/>
              </a:rPr>
              <a:t>explicite</a:t>
            </a:r>
            <a:r>
              <a:rPr sz="4000" dirty="0">
                <a:solidFill>
                  <a:schemeClr val="bg2">
                    <a:lumMod val="10000"/>
                  </a:schemeClr>
                </a:solidFill>
                <a:latin typeface="Helvetica Light" panose="020B0403020202020204" pitchFamily="34" charset="0"/>
              </a:rPr>
              <a:t> :</a:t>
            </a:r>
          </a:p>
          <a:p>
            <a:pPr marL="304800" indent="-304800" algn="l">
              <a:buSzPct val="123000"/>
              <a:buChar char="-"/>
              <a:defRPr sz="3000"/>
            </a:pPr>
            <a:r>
              <a:rPr sz="4000" dirty="0" err="1">
                <a:solidFill>
                  <a:schemeClr val="bg2">
                    <a:lumMod val="10000"/>
                  </a:schemeClr>
                </a:solidFill>
                <a:latin typeface="Helvetica Light" panose="020B0403020202020204" pitchFamily="34" charset="0"/>
              </a:rPr>
              <a:t>ce</a:t>
            </a:r>
            <a:r>
              <a:rPr sz="4000" dirty="0">
                <a:solidFill>
                  <a:schemeClr val="bg2">
                    <a:lumMod val="10000"/>
                  </a:schemeClr>
                </a:solidFill>
                <a:latin typeface="Helvetica Light" panose="020B0403020202020204" pitchFamily="34" charset="0"/>
              </a:rPr>
              <a:t> qui </a:t>
            </a:r>
            <a:r>
              <a:rPr sz="4000" dirty="0" err="1">
                <a:solidFill>
                  <a:schemeClr val="bg2">
                    <a:lumMod val="10000"/>
                  </a:schemeClr>
                </a:solidFill>
                <a:latin typeface="Helvetica Light" panose="020B0403020202020204" pitchFamily="34" charset="0"/>
              </a:rPr>
              <a:t>est</a:t>
            </a:r>
            <a:r>
              <a:rPr sz="4000" dirty="0">
                <a:solidFill>
                  <a:schemeClr val="bg2">
                    <a:lumMod val="10000"/>
                  </a:schemeClr>
                </a:solidFill>
                <a:latin typeface="Helvetica Light" panose="020B0403020202020204" pitchFamily="34" charset="0"/>
              </a:rPr>
              <a:t> ma</a:t>
            </a:r>
            <a:r>
              <a:rPr lang="fr-FR" sz="4000" dirty="0" err="1">
                <a:solidFill>
                  <a:schemeClr val="bg2">
                    <a:lumMod val="10000"/>
                  </a:schemeClr>
                </a:solidFill>
                <a:latin typeface="Helvetica Light" panose="020B0403020202020204" pitchFamily="34" charset="0"/>
              </a:rPr>
              <a:t>î</a:t>
            </a:r>
            <a:r>
              <a:rPr sz="4000" dirty="0" err="1">
                <a:solidFill>
                  <a:schemeClr val="bg2">
                    <a:lumMod val="10000"/>
                  </a:schemeClr>
                </a:solidFill>
                <a:latin typeface="Helvetica Light" panose="020B0403020202020204" pitchFamily="34" charset="0"/>
              </a:rPr>
              <a:t>trisé</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en</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termes</a:t>
            </a:r>
            <a:r>
              <a:rPr sz="4000" dirty="0">
                <a:solidFill>
                  <a:schemeClr val="bg2">
                    <a:lumMod val="10000"/>
                  </a:schemeClr>
                </a:solidFill>
                <a:latin typeface="Helvetica Light" panose="020B0403020202020204" pitchFamily="34" charset="0"/>
              </a:rPr>
              <a:t> de </a:t>
            </a:r>
            <a:r>
              <a:rPr sz="4000" dirty="0" err="1">
                <a:solidFill>
                  <a:schemeClr val="bg2">
                    <a:lumMod val="10000"/>
                  </a:schemeClr>
                </a:solidFill>
                <a:latin typeface="Helvetica Light" panose="020B0403020202020204" pitchFamily="34" charset="0"/>
              </a:rPr>
              <a:t>savoirs</a:t>
            </a:r>
            <a:r>
              <a:rPr sz="4000" dirty="0">
                <a:solidFill>
                  <a:schemeClr val="bg2">
                    <a:lumMod val="10000"/>
                  </a:schemeClr>
                </a:solidFill>
                <a:latin typeface="Helvetica Light" panose="020B0403020202020204" pitchFamily="34" charset="0"/>
              </a:rPr>
              <a:t> =&gt; </a:t>
            </a:r>
            <a:r>
              <a:rPr sz="4000" dirty="0" err="1">
                <a:solidFill>
                  <a:schemeClr val="bg2">
                    <a:lumMod val="10000"/>
                  </a:schemeClr>
                </a:solidFill>
                <a:latin typeface="Helvetica Light" panose="020B0403020202020204" pitchFamily="34" charset="0"/>
              </a:rPr>
              <a:t>peut</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être</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assez</a:t>
            </a:r>
            <a:r>
              <a:rPr sz="4000" dirty="0">
                <a:solidFill>
                  <a:schemeClr val="bg2">
                    <a:lumMod val="10000"/>
                  </a:schemeClr>
                </a:solidFill>
                <a:latin typeface="Helvetica Light" panose="020B0403020202020204" pitchFamily="34" charset="0"/>
              </a:rPr>
              <a:t> simple</a:t>
            </a:r>
          </a:p>
          <a:p>
            <a:pPr marL="304800" indent="-304800" algn="l">
              <a:buSzPct val="123000"/>
              <a:buChar char="-"/>
              <a:defRPr sz="3000"/>
            </a:pPr>
            <a:r>
              <a:rPr lang="fr-FR" sz="4000" dirty="0">
                <a:solidFill>
                  <a:schemeClr val="bg2">
                    <a:lumMod val="10000"/>
                  </a:schemeClr>
                </a:solidFill>
                <a:latin typeface="Helvetica Light" panose="020B0403020202020204" pitchFamily="34" charset="0"/>
              </a:rPr>
              <a:t>c</a:t>
            </a:r>
            <a:r>
              <a:rPr sz="4000" dirty="0">
                <a:solidFill>
                  <a:schemeClr val="bg2">
                    <a:lumMod val="10000"/>
                  </a:schemeClr>
                </a:solidFill>
                <a:latin typeface="Helvetica Light" panose="020B0403020202020204" pitchFamily="34" charset="0"/>
              </a:rPr>
              <a:t>e qui </a:t>
            </a:r>
            <a:r>
              <a:rPr sz="4000" dirty="0" err="1">
                <a:solidFill>
                  <a:schemeClr val="bg2">
                    <a:lumMod val="10000"/>
                  </a:schemeClr>
                </a:solidFill>
                <a:latin typeface="Helvetica Light" panose="020B0403020202020204" pitchFamily="34" charset="0"/>
              </a:rPr>
              <a:t>est</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prioritairement</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à</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travailler</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en</a:t>
            </a:r>
            <a:r>
              <a:rPr sz="4000" dirty="0">
                <a:solidFill>
                  <a:schemeClr val="bg2">
                    <a:lumMod val="10000"/>
                  </a:schemeClr>
                </a:solidFill>
                <a:latin typeface="Helvetica Light" panose="020B0403020202020204" pitchFamily="34" charset="0"/>
              </a:rPr>
              <a:t> </a:t>
            </a:r>
            <a:r>
              <a:rPr sz="4000" dirty="0" err="1">
                <a:solidFill>
                  <a:schemeClr val="bg2">
                    <a:lumMod val="10000"/>
                  </a:schemeClr>
                </a:solidFill>
                <a:latin typeface="Helvetica Light" panose="020B0403020202020204" pitchFamily="34" charset="0"/>
              </a:rPr>
              <a:t>terme</a:t>
            </a:r>
            <a:r>
              <a:rPr lang="fr-FR" sz="4000" dirty="0">
                <a:solidFill>
                  <a:schemeClr val="bg2">
                    <a:lumMod val="10000"/>
                  </a:schemeClr>
                </a:solidFill>
                <a:latin typeface="Helvetica Light" panose="020B0403020202020204" pitchFamily="34" charset="0"/>
              </a:rPr>
              <a:t>s</a:t>
            </a:r>
            <a:r>
              <a:rPr sz="4000" dirty="0">
                <a:solidFill>
                  <a:schemeClr val="bg2">
                    <a:lumMod val="10000"/>
                  </a:schemeClr>
                </a:solidFill>
                <a:latin typeface="Helvetica Light" panose="020B0403020202020204" pitchFamily="34" charset="0"/>
              </a:rPr>
              <a:t> de savoir faire </a:t>
            </a:r>
          </a:p>
        </p:txBody>
      </p:sp>
      <p:sp>
        <p:nvSpPr>
          <p:cNvPr id="552" name="Cible : apprenant + parents + enseignant"/>
          <p:cNvSpPr txBox="1"/>
          <p:nvPr/>
        </p:nvSpPr>
        <p:spPr>
          <a:xfrm>
            <a:off x="19530928" y="7413817"/>
            <a:ext cx="3284800" cy="1764586"/>
          </a:xfrm>
          <a:prstGeom prst="rect">
            <a:avLst/>
          </a:prstGeom>
          <a:solidFill>
            <a:srgbClr val="FFC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b="1"/>
            </a:lvl1pPr>
          </a:lstStyle>
          <a:p>
            <a:r>
              <a:rPr sz="3600" dirty="0" err="1">
                <a:solidFill>
                  <a:schemeClr val="bg2">
                    <a:lumMod val="10000"/>
                  </a:schemeClr>
                </a:solidFill>
              </a:rPr>
              <a:t>Cible</a:t>
            </a:r>
            <a:r>
              <a:rPr sz="3600" dirty="0">
                <a:solidFill>
                  <a:schemeClr val="bg2">
                    <a:lumMod val="10000"/>
                  </a:schemeClr>
                </a:solidFill>
              </a:rPr>
              <a:t> : </a:t>
            </a:r>
            <a:r>
              <a:rPr lang="fr-FR" sz="3600" dirty="0">
                <a:solidFill>
                  <a:schemeClr val="bg2">
                    <a:lumMod val="10000"/>
                  </a:schemeClr>
                </a:solidFill>
              </a:rPr>
              <a:t>élève</a:t>
            </a:r>
            <a:r>
              <a:rPr sz="3600" dirty="0">
                <a:solidFill>
                  <a:schemeClr val="bg2">
                    <a:lumMod val="10000"/>
                  </a:schemeClr>
                </a:solidFill>
              </a:rPr>
              <a:t> + parents + </a:t>
            </a:r>
            <a:r>
              <a:rPr sz="3600" dirty="0" err="1">
                <a:solidFill>
                  <a:schemeClr val="bg2">
                    <a:lumMod val="10000"/>
                  </a:schemeClr>
                </a:solidFill>
              </a:rPr>
              <a:t>enseignant</a:t>
            </a:r>
            <a:endParaRPr sz="3600" dirty="0">
              <a:solidFill>
                <a:schemeClr val="bg2">
                  <a:lumMod val="10000"/>
                </a:schemeClr>
              </a:solidFill>
            </a:endParaRPr>
          </a:p>
        </p:txBody>
      </p:sp>
      <p:sp>
        <p:nvSpPr>
          <p:cNvPr id="553"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
        <p:nvSpPr>
          <p:cNvPr id="19" name="Rectangle">
            <a:extLst>
              <a:ext uri="{FF2B5EF4-FFF2-40B4-BE49-F238E27FC236}">
                <a16:creationId xmlns:a16="http://schemas.microsoft.com/office/drawing/2014/main" id="{243F635D-828D-1545-BDE1-029E6031CB0A}"/>
              </a:ext>
            </a:extLst>
          </p:cNvPr>
          <p:cNvSpPr/>
          <p:nvPr/>
        </p:nvSpPr>
        <p:spPr>
          <a:xfrm>
            <a:off x="22705689" y="1404588"/>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5" name="Groupe"/>
          <p:cNvGrpSpPr/>
          <p:nvPr/>
        </p:nvGrpSpPr>
        <p:grpSpPr>
          <a:xfrm>
            <a:off x="4159426" y="1723453"/>
            <a:ext cx="12203658" cy="7919832"/>
            <a:chOff x="3899935" y="342066"/>
            <a:chExt cx="12203656" cy="7919831"/>
          </a:xfrm>
        </p:grpSpPr>
        <p:sp>
          <p:nvSpPr>
            <p:cNvPr id="557" name="Séquence"/>
            <p:cNvSpPr/>
            <p:nvPr/>
          </p:nvSpPr>
          <p:spPr>
            <a:xfrm>
              <a:off x="7901915" y="808785"/>
              <a:ext cx="8201677" cy="7453113"/>
            </a:xfrm>
            <a:prstGeom prst="roundRect">
              <a:avLst>
                <a:gd name="adj" fmla="val 2877"/>
              </a:avLst>
            </a:prstGeom>
            <a:solidFill>
              <a:srgbClr val="D5D5D5"/>
            </a:solidFill>
            <a:ln w="12700" cap="flat">
              <a:noFill/>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noAutofit/>
            </a:bodyPr>
            <a:lstStyle>
              <a:lvl1pPr defTabSz="825500">
                <a:defRPr sz="3600" b="1">
                  <a:solidFill>
                    <a:srgbClr val="000000"/>
                  </a:solidFill>
                  <a:latin typeface="Helvetica"/>
                  <a:ea typeface="Helvetica"/>
                  <a:cs typeface="Helvetica"/>
                  <a:sym typeface="Helvetica"/>
                </a:defRPr>
              </a:lvl1pPr>
            </a:lstStyle>
            <a:p>
              <a:r>
                <a:t>Séquence</a:t>
              </a:r>
            </a:p>
          </p:txBody>
        </p:sp>
        <p:sp>
          <p:nvSpPr>
            <p:cNvPr id="558" name="Objectifs de savoir faire"/>
            <p:cNvSpPr/>
            <p:nvPr/>
          </p:nvSpPr>
          <p:spPr>
            <a:xfrm>
              <a:off x="12357314" y="1595496"/>
              <a:ext cx="3367314" cy="1987456"/>
            </a:xfrm>
            <a:prstGeom prst="roundRect">
              <a:avLst>
                <a:gd name="adj" fmla="val 10790"/>
              </a:avLst>
            </a:prstGeom>
            <a:solidFill>
              <a:schemeClr val="accent1">
                <a:lumOff val="-13575"/>
              </a:schemeClr>
            </a:solidFill>
            <a:ln w="12700" cap="flat">
              <a:noFill/>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Light"/>
                  <a:ea typeface="Helvetica Light"/>
                  <a:cs typeface="Helvetica Light"/>
                  <a:sym typeface="Helvetica Light"/>
                </a:defRPr>
              </a:lvl1pPr>
            </a:lstStyle>
            <a:p>
              <a:r>
                <a:t>Objectifs de savoir faire</a:t>
              </a:r>
            </a:p>
          </p:txBody>
        </p:sp>
        <p:sp>
          <p:nvSpPr>
            <p:cNvPr id="559" name="Objectifs de savoirs sur le sujet"/>
            <p:cNvSpPr/>
            <p:nvPr/>
          </p:nvSpPr>
          <p:spPr>
            <a:xfrm>
              <a:off x="8280878" y="1595496"/>
              <a:ext cx="3367315" cy="1987456"/>
            </a:xfrm>
            <a:prstGeom prst="roundRect">
              <a:avLst>
                <a:gd name="adj" fmla="val 10790"/>
              </a:avLst>
            </a:prstGeom>
            <a:solidFill>
              <a:schemeClr val="accent1">
                <a:lumOff val="-13575"/>
              </a:schemeClr>
            </a:solidFill>
            <a:ln w="12700" cap="flat">
              <a:noFill/>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Light"/>
                  <a:ea typeface="Helvetica Light"/>
                  <a:cs typeface="Helvetica Light"/>
                  <a:sym typeface="Helvetica Light"/>
                </a:defRPr>
              </a:lvl1pPr>
            </a:lstStyle>
            <a:p>
              <a:r>
                <a:t>Objectifs de savoirs sur le sujet</a:t>
              </a:r>
            </a:p>
          </p:txBody>
        </p:sp>
        <p:sp>
          <p:nvSpPr>
            <p:cNvPr id="560" name="Triangle"/>
            <p:cNvSpPr/>
            <p:nvPr/>
          </p:nvSpPr>
          <p:spPr>
            <a:xfrm>
              <a:off x="13326155" y="3843453"/>
              <a:ext cx="1429632" cy="52896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solidFill>
              <a:schemeClr val="accent1">
                <a:lumOff val="-13575"/>
              </a:schemeClr>
            </a:solidFill>
            <a:ln w="12700" cap="flat">
              <a:noFill/>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defTabSz="825500">
                <a:defRPr sz="3200">
                  <a:solidFill>
                    <a:srgbClr val="FFFFFF"/>
                  </a:solidFill>
                  <a:latin typeface="Helvetica Light"/>
                  <a:ea typeface="Helvetica Light"/>
                  <a:cs typeface="Helvetica Light"/>
                  <a:sym typeface="Helvetica Light"/>
                </a:defRPr>
              </a:pPr>
              <a:endParaRPr/>
            </a:p>
          </p:txBody>
        </p:sp>
        <p:sp>
          <p:nvSpPr>
            <p:cNvPr id="561" name="A-t-il intégré les contenus scientifiques ?"/>
            <p:cNvSpPr/>
            <p:nvPr/>
          </p:nvSpPr>
          <p:spPr>
            <a:xfrm>
              <a:off x="8280878" y="5492275"/>
              <a:ext cx="3367315" cy="2404163"/>
            </a:xfrm>
            <a:prstGeom prst="roundRect">
              <a:avLst>
                <a:gd name="adj" fmla="val 8920"/>
              </a:avLst>
            </a:prstGeom>
            <a:solidFill>
              <a:schemeClr val="accent5">
                <a:lumOff val="-29866"/>
              </a:schemeClr>
            </a:solidFill>
            <a:ln w="12700" cap="flat">
              <a:noFill/>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Light"/>
                  <a:ea typeface="Helvetica Light"/>
                  <a:cs typeface="Helvetica Light"/>
                  <a:sym typeface="Helvetica Light"/>
                </a:defRPr>
              </a:lvl1pPr>
            </a:lstStyle>
            <a:p>
              <a:r>
                <a:t>A-t-il intégré les contenus scientifiques ?</a:t>
              </a:r>
            </a:p>
          </p:txBody>
        </p:sp>
        <p:sp>
          <p:nvSpPr>
            <p:cNvPr id="562" name="Triangle"/>
            <p:cNvSpPr/>
            <p:nvPr/>
          </p:nvSpPr>
          <p:spPr>
            <a:xfrm>
              <a:off x="9187243" y="3843453"/>
              <a:ext cx="1429632" cy="52896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solidFill>
              <a:schemeClr val="accent1">
                <a:lumOff val="-13575"/>
              </a:schemeClr>
            </a:solidFill>
            <a:ln w="12700" cap="flat">
              <a:noFill/>
              <a:miter lim="400000"/>
            </a:ln>
            <a:effectLst>
              <a:outerShdw blurRad="38100" dist="25400" dir="5400000" rotWithShape="0">
                <a:srgbClr val="000000">
                  <a:alpha val="50000"/>
                </a:srgbClr>
              </a:outerShdw>
            </a:effectLst>
          </p:spPr>
          <p:txBody>
            <a:bodyPr wrap="square" lIns="50800" tIns="50800" rIns="50800" bIns="50800" numCol="1" anchor="ctr">
              <a:noAutofit/>
            </a:bodyPr>
            <a:lstStyle/>
            <a:p>
              <a:pPr defTabSz="825500">
                <a:defRPr sz="3200">
                  <a:solidFill>
                    <a:srgbClr val="FFFFFF"/>
                  </a:solidFill>
                  <a:latin typeface="Helvetica Light"/>
                  <a:ea typeface="Helvetica Light"/>
                  <a:cs typeface="Helvetica Light"/>
                  <a:sym typeface="Helvetica Light"/>
                </a:defRPr>
              </a:pPr>
              <a:endParaRPr/>
            </a:p>
          </p:txBody>
        </p:sp>
        <p:sp>
          <p:nvSpPr>
            <p:cNvPr id="563" name="Où en est-il dans sa maîtrise des savoir-faire ?"/>
            <p:cNvSpPr/>
            <p:nvPr/>
          </p:nvSpPr>
          <p:spPr>
            <a:xfrm>
              <a:off x="12357313" y="5499602"/>
              <a:ext cx="3367314" cy="2389510"/>
            </a:xfrm>
            <a:prstGeom prst="roundRect">
              <a:avLst>
                <a:gd name="adj" fmla="val 8974"/>
              </a:avLst>
            </a:prstGeom>
            <a:solidFill>
              <a:schemeClr val="accent1">
                <a:hueOff val="114395"/>
                <a:lumOff val="-24975"/>
              </a:schemeClr>
            </a:solidFill>
            <a:ln w="12700" cap="flat">
              <a:noFill/>
              <a:miter lim="400000"/>
            </a:ln>
            <a:effectLst>
              <a:outerShdw blurRad="38100" dist="25400" dir="5400000" rotWithShape="0">
                <a:srgbClr val="000000">
                  <a:alpha val="50000"/>
                </a:srgb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Light"/>
                  <a:ea typeface="Helvetica Light"/>
                  <a:cs typeface="Helvetica Light"/>
                  <a:sym typeface="Helvetica Light"/>
                </a:defRPr>
              </a:lvl1pPr>
            </a:lstStyle>
            <a:p>
              <a:r>
                <a:t>Où en est-il dans sa maîtrise des savoir-faire ?</a:t>
              </a:r>
            </a:p>
          </p:txBody>
        </p:sp>
        <p:sp>
          <p:nvSpPr>
            <p:cNvPr id="564" name="Le schéma usuel de la séquence"/>
            <p:cNvSpPr/>
            <p:nvPr/>
          </p:nvSpPr>
          <p:spPr>
            <a:xfrm>
              <a:off x="3899935" y="342066"/>
              <a:ext cx="1270001" cy="1270001"/>
            </a:xfrm>
            <a:prstGeom prst="line">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defTabSz="825500">
                <a:defRPr sz="3900" b="1">
                  <a:solidFill>
                    <a:srgbClr val="000000"/>
                  </a:solidFill>
                </a:defRPr>
              </a:lvl1pPr>
            </a:lstStyle>
            <a:p>
              <a:r>
                <a:t>Le schéma usuel de la séquence</a:t>
              </a:r>
            </a:p>
          </p:txBody>
        </p:sp>
      </p:grpSp>
      <p:sp>
        <p:nvSpPr>
          <p:cNvPr id="566" name="Flèche"/>
          <p:cNvSpPr/>
          <p:nvPr/>
        </p:nvSpPr>
        <p:spPr>
          <a:xfrm rot="19740000">
            <a:off x="6692524" y="9439083"/>
            <a:ext cx="1113640" cy="1270001"/>
          </a:xfrm>
          <a:custGeom>
            <a:avLst/>
            <a:gdLst/>
            <a:ahLst/>
            <a:cxnLst>
              <a:cxn ang="0">
                <a:pos x="wd2" y="hd2"/>
              </a:cxn>
              <a:cxn ang="5400000">
                <a:pos x="wd2" y="hd2"/>
              </a:cxn>
              <a:cxn ang="10800000">
                <a:pos x="wd2" y="hd2"/>
              </a:cxn>
              <a:cxn ang="16200000">
                <a:pos x="wd2" y="hd2"/>
              </a:cxn>
            </a:cxnLst>
            <a:rect l="0" t="0" r="r" b="b"/>
            <a:pathLst>
              <a:path w="21600" h="21600" extrusionOk="0">
                <a:moveTo>
                  <a:pt x="15765" y="14256"/>
                </a:moveTo>
                <a:lnTo>
                  <a:pt x="15765" y="21600"/>
                </a:lnTo>
                <a:lnTo>
                  <a:pt x="0" y="10800"/>
                </a:lnTo>
                <a:lnTo>
                  <a:pt x="15765" y="0"/>
                </a:lnTo>
                <a:lnTo>
                  <a:pt x="15765" y="7344"/>
                </a:lnTo>
                <a:lnTo>
                  <a:pt x="21600" y="7344"/>
                </a:lnTo>
                <a:lnTo>
                  <a:pt x="21600" y="14256"/>
                </a:lnTo>
                <a:close/>
              </a:path>
            </a:pathLst>
          </a:custGeom>
          <a:solidFill>
            <a:schemeClr val="accent5">
              <a:lumOff val="-29866"/>
            </a:schemeClr>
          </a:solidFill>
          <a:ln w="12700">
            <a:miter lim="400000"/>
          </a:ln>
          <a:effectLst>
            <a:outerShdw blurRad="38100" dist="25400" dir="5400000" rotWithShape="0">
              <a:srgbClr val="000000">
                <a:alpha val="50000"/>
              </a:srgbClr>
            </a:outerShdw>
          </a:effectLst>
        </p:spPr>
        <p:txBody>
          <a:bodyPr lIns="50800" tIns="50800" rIns="50800" bIns="50800" anchor="ctr"/>
          <a:lstStyle/>
          <a:p>
            <a:pPr defTabSz="825500">
              <a:defRPr sz="3200">
                <a:solidFill>
                  <a:srgbClr val="FFFFFF"/>
                </a:solidFill>
                <a:latin typeface="Helvetica Light"/>
                <a:ea typeface="Helvetica Light"/>
                <a:cs typeface="Helvetica Light"/>
                <a:sym typeface="Helvetica Light"/>
              </a:defRPr>
            </a:pPr>
            <a:endParaRPr/>
          </a:p>
        </p:txBody>
      </p:sp>
      <p:sp>
        <p:nvSpPr>
          <p:cNvPr id="567" name="Evaluation :…"/>
          <p:cNvSpPr txBox="1"/>
          <p:nvPr/>
        </p:nvSpPr>
        <p:spPr>
          <a:xfrm>
            <a:off x="17124027" y="9672456"/>
            <a:ext cx="6034505" cy="314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defRPr sz="4000">
                <a:solidFill>
                  <a:srgbClr val="000000"/>
                </a:solidFill>
                <a:latin typeface="Helvetica Light"/>
                <a:ea typeface="Helvetica Light"/>
                <a:cs typeface="Helvetica Light"/>
                <a:sym typeface="Helvetica Light"/>
              </a:defRPr>
            </a:pPr>
            <a:r>
              <a:t>Evaluation :</a:t>
            </a:r>
          </a:p>
          <a:p>
            <a:pPr defTabSz="825500">
              <a:defRPr sz="4000">
                <a:solidFill>
                  <a:srgbClr val="000000"/>
                </a:solidFill>
                <a:latin typeface="Helvetica Light"/>
                <a:ea typeface="Helvetica Light"/>
                <a:cs typeface="Helvetica Light"/>
                <a:sym typeface="Helvetica Light"/>
              </a:defRPr>
            </a:pPr>
            <a:r>
              <a:t>Identification de ce qui est intégré et de ce qui reste à intégrer</a:t>
            </a:r>
          </a:p>
          <a:p>
            <a:pPr defTabSz="825500">
              <a:defRPr sz="4000">
                <a:solidFill>
                  <a:srgbClr val="000000"/>
                </a:solidFill>
                <a:latin typeface="Helvetica Light"/>
                <a:ea typeface="Helvetica Light"/>
                <a:cs typeface="Helvetica Light"/>
                <a:sym typeface="Helvetica Light"/>
              </a:defRPr>
            </a:pPr>
            <a:r>
              <a:t>=&gt; Stratégie pour la suite</a:t>
            </a:r>
          </a:p>
        </p:txBody>
      </p:sp>
      <p:sp>
        <p:nvSpPr>
          <p:cNvPr id="568" name="Flèche"/>
          <p:cNvSpPr/>
          <p:nvPr/>
        </p:nvSpPr>
        <p:spPr>
          <a:xfrm rot="1380000">
            <a:off x="16666424" y="9207910"/>
            <a:ext cx="1113639" cy="1270001"/>
          </a:xfrm>
          <a:prstGeom prst="rightArrow">
            <a:avLst>
              <a:gd name="adj1" fmla="val 32000"/>
              <a:gd name="adj2" fmla="val 72986"/>
            </a:avLst>
          </a:prstGeom>
          <a:solidFill>
            <a:schemeClr val="accent1">
              <a:hueOff val="114395"/>
              <a:lumOff val="-24975"/>
            </a:schemeClr>
          </a:solidFill>
          <a:ln w="12700">
            <a:miter lim="400000"/>
          </a:ln>
          <a:effectLst>
            <a:outerShdw blurRad="38100" dist="25400" dir="5400000" rotWithShape="0">
              <a:srgbClr val="000000">
                <a:alpha val="50000"/>
              </a:srgbClr>
            </a:outerShdw>
          </a:effectLst>
        </p:spPr>
        <p:txBody>
          <a:bodyPr lIns="50800" tIns="50800" rIns="50800" bIns="50800" anchor="ctr"/>
          <a:lstStyle/>
          <a:p>
            <a:pPr defTabSz="825500">
              <a:defRPr sz="3200">
                <a:solidFill>
                  <a:srgbClr val="FFFFFF"/>
                </a:solidFill>
                <a:latin typeface="Helvetica Light"/>
                <a:ea typeface="Helvetica Light"/>
                <a:cs typeface="Helvetica Light"/>
                <a:sym typeface="Helvetica Light"/>
              </a:defRPr>
            </a:pPr>
            <a:endParaRPr/>
          </a:p>
        </p:txBody>
      </p:sp>
      <p:sp>
        <p:nvSpPr>
          <p:cNvPr id="569" name="Contrôle :…"/>
          <p:cNvSpPr txBox="1"/>
          <p:nvPr/>
        </p:nvSpPr>
        <p:spPr>
          <a:xfrm>
            <a:off x="1397840" y="9977256"/>
            <a:ext cx="6034505" cy="2540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825500">
              <a:defRPr sz="4000">
                <a:solidFill>
                  <a:srgbClr val="000000"/>
                </a:solidFill>
                <a:latin typeface="Helvetica Light"/>
                <a:ea typeface="Helvetica Light"/>
                <a:cs typeface="Helvetica Light"/>
                <a:sym typeface="Helvetica Light"/>
              </a:defRPr>
            </a:pPr>
            <a:r>
              <a:t>Contrôle :</a:t>
            </a:r>
          </a:p>
          <a:p>
            <a:pPr defTabSz="825500">
              <a:defRPr sz="4000">
                <a:solidFill>
                  <a:srgbClr val="000000"/>
                </a:solidFill>
                <a:latin typeface="Helvetica Light"/>
                <a:ea typeface="Helvetica Light"/>
                <a:cs typeface="Helvetica Light"/>
                <a:sym typeface="Helvetica Light"/>
              </a:defRPr>
            </a:pPr>
            <a:r>
              <a:t>Validation ou non</a:t>
            </a:r>
          </a:p>
          <a:p>
            <a:pPr defTabSz="825500">
              <a:defRPr sz="4000">
                <a:solidFill>
                  <a:srgbClr val="000000"/>
                </a:solidFill>
                <a:latin typeface="Helvetica Light"/>
                <a:ea typeface="Helvetica Light"/>
                <a:cs typeface="Helvetica Light"/>
                <a:sym typeface="Helvetica Light"/>
              </a:defRPr>
            </a:pPr>
            <a:r>
              <a:t>du niveau de maîtrise des savoirs</a:t>
            </a:r>
          </a:p>
        </p:txBody>
      </p:sp>
      <p:sp>
        <p:nvSpPr>
          <p:cNvPr id="571" name="DS de fin de séquence / E3C"/>
          <p:cNvSpPr txBox="1"/>
          <p:nvPr/>
        </p:nvSpPr>
        <p:spPr>
          <a:xfrm>
            <a:off x="6823364" y="5951879"/>
            <a:ext cx="10737271" cy="6477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600" b="1">
                <a:solidFill>
                  <a:srgbClr val="000000"/>
                </a:solidFill>
                <a:latin typeface="Helvetica"/>
                <a:ea typeface="Helvetica"/>
                <a:cs typeface="Helvetica"/>
                <a:sym typeface="Helvetica"/>
              </a:defRPr>
            </a:lvl1pPr>
          </a:lstStyle>
          <a:p>
            <a:r>
              <a:t>DS de fin de séquence / E3C</a:t>
            </a:r>
          </a:p>
        </p:txBody>
      </p:sp>
      <p:sp>
        <p:nvSpPr>
          <p:cNvPr id="573" name="Evaluation sommative"/>
          <p:cNvSpPr txBox="1"/>
          <p:nvPr/>
        </p:nvSpPr>
        <p:spPr>
          <a:xfrm>
            <a:off x="10901622" y="806148"/>
            <a:ext cx="411365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1">
                    <a:hueOff val="114395"/>
                    <a:lumOff val="-24975"/>
                  </a:schemeClr>
                </a:solidFill>
              </a:defRPr>
            </a:lvl1pPr>
          </a:lstStyle>
          <a:p>
            <a:r>
              <a:t>Evaluation sommative</a:t>
            </a:r>
          </a:p>
        </p:txBody>
      </p:sp>
      <p:sp>
        <p:nvSpPr>
          <p:cNvPr id="574"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 name="Evaluation Formative"/>
          <p:cNvSpPr txBox="1"/>
          <p:nvPr/>
        </p:nvSpPr>
        <p:spPr>
          <a:xfrm>
            <a:off x="10737023" y="1061526"/>
            <a:ext cx="4220707"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1">
                    <a:hueOff val="114395"/>
                    <a:lumOff val="-24975"/>
                  </a:schemeClr>
                </a:solidFill>
              </a:defRPr>
            </a:lvl1pPr>
          </a:lstStyle>
          <a:p>
            <a:r>
              <a:rPr sz="3200" dirty="0"/>
              <a:t>Evaluation Formative</a:t>
            </a:r>
          </a:p>
        </p:txBody>
      </p:sp>
      <p:sp>
        <p:nvSpPr>
          <p:cNvPr id="579" name="Rectangle"/>
          <p:cNvSpPr/>
          <p:nvPr/>
        </p:nvSpPr>
        <p:spPr>
          <a:xfrm>
            <a:off x="1474503" y="3395869"/>
            <a:ext cx="1961062" cy="1270001"/>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580" name="Triangle"/>
          <p:cNvSpPr/>
          <p:nvPr/>
        </p:nvSpPr>
        <p:spPr>
          <a:xfrm>
            <a:off x="3435932" y="3395869"/>
            <a:ext cx="1949243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581" name="Début de l’année"/>
          <p:cNvSpPr txBox="1"/>
          <p:nvPr/>
        </p:nvSpPr>
        <p:spPr>
          <a:xfrm>
            <a:off x="1374012" y="4958524"/>
            <a:ext cx="2435048"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Début de l’année</a:t>
            </a:r>
          </a:p>
        </p:txBody>
      </p:sp>
      <p:sp>
        <p:nvSpPr>
          <p:cNvPr id="582" name="Fin de l’année"/>
          <p:cNvSpPr txBox="1"/>
          <p:nvPr/>
        </p:nvSpPr>
        <p:spPr>
          <a:xfrm>
            <a:off x="20319151" y="4958524"/>
            <a:ext cx="2022654"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Fin de l’année</a:t>
            </a:r>
          </a:p>
        </p:txBody>
      </p:sp>
      <p:sp>
        <p:nvSpPr>
          <p:cNvPr id="583" name="Rectangle"/>
          <p:cNvSpPr/>
          <p:nvPr/>
        </p:nvSpPr>
        <p:spPr>
          <a:xfrm>
            <a:off x="8749502" y="3401385"/>
            <a:ext cx="445344"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84" name="Rectangle"/>
          <p:cNvSpPr/>
          <p:nvPr/>
        </p:nvSpPr>
        <p:spPr>
          <a:xfrm>
            <a:off x="6029738"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85" name="Rectangle"/>
          <p:cNvSpPr/>
          <p:nvPr/>
        </p:nvSpPr>
        <p:spPr>
          <a:xfrm>
            <a:off x="11469265"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86" name="Rectangle"/>
          <p:cNvSpPr/>
          <p:nvPr/>
        </p:nvSpPr>
        <p:spPr>
          <a:xfrm>
            <a:off x="14189028" y="3395869"/>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87" name="Rectangle"/>
          <p:cNvSpPr/>
          <p:nvPr/>
        </p:nvSpPr>
        <p:spPr>
          <a:xfrm>
            <a:off x="19085583"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588" name="Elle n’existe pas en soi : c’est ce que le professeur et l’élève vont faire de l’évaluation qui vont la rendre ou non, formative =&gt; c’est le retour qui est fait et la manière dont il est est fait qui vont la rendre formative"/>
          <p:cNvSpPr txBox="1"/>
          <p:nvPr/>
        </p:nvSpPr>
        <p:spPr>
          <a:xfrm>
            <a:off x="1374299" y="7304316"/>
            <a:ext cx="16079983" cy="17645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lgn="l">
              <a:defRPr sz="3600">
                <a:solidFill>
                  <a:schemeClr val="bg2">
                    <a:lumMod val="10000"/>
                  </a:schemeClr>
                </a:solidFill>
              </a:defRPr>
            </a:lvl1pPr>
          </a:lstStyle>
          <a:p>
            <a:r>
              <a:rPr dirty="0"/>
              <a:t>Elle </a:t>
            </a:r>
            <a:r>
              <a:rPr dirty="0" err="1"/>
              <a:t>n’existe</a:t>
            </a:r>
            <a:r>
              <a:rPr dirty="0"/>
              <a:t> pas </a:t>
            </a:r>
            <a:r>
              <a:rPr dirty="0" err="1"/>
              <a:t>en</a:t>
            </a:r>
            <a:r>
              <a:rPr dirty="0"/>
              <a:t> </a:t>
            </a:r>
            <a:r>
              <a:rPr dirty="0" err="1"/>
              <a:t>soi</a:t>
            </a:r>
            <a:r>
              <a:rPr dirty="0"/>
              <a:t> : </a:t>
            </a:r>
            <a:r>
              <a:rPr dirty="0" err="1"/>
              <a:t>c’est</a:t>
            </a:r>
            <a:r>
              <a:rPr dirty="0"/>
              <a:t> </a:t>
            </a:r>
            <a:r>
              <a:rPr dirty="0" err="1"/>
              <a:t>ce</a:t>
            </a:r>
            <a:r>
              <a:rPr dirty="0"/>
              <a:t> que le </a:t>
            </a:r>
            <a:r>
              <a:rPr dirty="0" err="1"/>
              <a:t>professeur</a:t>
            </a:r>
            <a:r>
              <a:rPr dirty="0"/>
              <a:t> et </a:t>
            </a:r>
            <a:r>
              <a:rPr dirty="0" err="1"/>
              <a:t>l’élève</a:t>
            </a:r>
            <a:r>
              <a:rPr dirty="0"/>
              <a:t> </a:t>
            </a:r>
            <a:r>
              <a:rPr dirty="0" err="1"/>
              <a:t>vont</a:t>
            </a:r>
            <a:r>
              <a:rPr dirty="0"/>
              <a:t> faire de </a:t>
            </a:r>
            <a:r>
              <a:rPr dirty="0" err="1"/>
              <a:t>l’évaluation</a:t>
            </a:r>
            <a:r>
              <a:rPr dirty="0"/>
              <a:t> qui </a:t>
            </a:r>
            <a:r>
              <a:rPr dirty="0" err="1"/>
              <a:t>vont</a:t>
            </a:r>
            <a:r>
              <a:rPr dirty="0"/>
              <a:t> la </a:t>
            </a:r>
            <a:r>
              <a:rPr dirty="0" err="1"/>
              <a:t>rendre</a:t>
            </a:r>
            <a:r>
              <a:rPr dirty="0"/>
              <a:t> </a:t>
            </a:r>
            <a:r>
              <a:rPr dirty="0" err="1"/>
              <a:t>ou</a:t>
            </a:r>
            <a:r>
              <a:rPr dirty="0"/>
              <a:t> non, formative =&gt; </a:t>
            </a:r>
            <a:r>
              <a:rPr dirty="0" err="1"/>
              <a:t>c’est</a:t>
            </a:r>
            <a:r>
              <a:rPr dirty="0"/>
              <a:t> le retour qui </a:t>
            </a:r>
            <a:r>
              <a:rPr dirty="0" err="1"/>
              <a:t>est</a:t>
            </a:r>
            <a:r>
              <a:rPr dirty="0"/>
              <a:t> fait et la manière </a:t>
            </a:r>
            <a:r>
              <a:rPr dirty="0" err="1"/>
              <a:t>dont</a:t>
            </a:r>
            <a:r>
              <a:rPr dirty="0"/>
              <a:t> il </a:t>
            </a:r>
            <a:r>
              <a:rPr dirty="0" err="1"/>
              <a:t>est</a:t>
            </a:r>
            <a:r>
              <a:rPr dirty="0"/>
              <a:t> </a:t>
            </a:r>
            <a:r>
              <a:rPr dirty="0" err="1"/>
              <a:t>est</a:t>
            </a:r>
            <a:r>
              <a:rPr dirty="0"/>
              <a:t> fait qui </a:t>
            </a:r>
            <a:r>
              <a:rPr dirty="0" err="1"/>
              <a:t>vont</a:t>
            </a:r>
            <a:r>
              <a:rPr dirty="0"/>
              <a:t> la </a:t>
            </a:r>
            <a:r>
              <a:rPr dirty="0" err="1"/>
              <a:t>rendre</a:t>
            </a:r>
            <a:r>
              <a:rPr dirty="0"/>
              <a:t> formative</a:t>
            </a:r>
          </a:p>
        </p:txBody>
      </p:sp>
      <p:sp>
        <p:nvSpPr>
          <p:cNvPr id="590"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
        <p:nvSpPr>
          <p:cNvPr id="15" name="Cible : apprenant + parents + enseignant">
            <a:extLst>
              <a:ext uri="{FF2B5EF4-FFF2-40B4-BE49-F238E27FC236}">
                <a16:creationId xmlns:a16="http://schemas.microsoft.com/office/drawing/2014/main" id="{AB4F14E8-5097-C742-AA4F-78DC950804A0}"/>
              </a:ext>
            </a:extLst>
          </p:cNvPr>
          <p:cNvSpPr txBox="1"/>
          <p:nvPr/>
        </p:nvSpPr>
        <p:spPr>
          <a:xfrm>
            <a:off x="19530928" y="7690816"/>
            <a:ext cx="3284800" cy="1210588"/>
          </a:xfrm>
          <a:prstGeom prst="rect">
            <a:avLst/>
          </a:prstGeom>
          <a:solidFill>
            <a:srgbClr val="FFC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b="1"/>
            </a:lvl1pPr>
          </a:lstStyle>
          <a:p>
            <a:r>
              <a:rPr sz="3600" dirty="0" err="1">
                <a:solidFill>
                  <a:schemeClr val="bg2">
                    <a:lumMod val="10000"/>
                  </a:schemeClr>
                </a:solidFill>
              </a:rPr>
              <a:t>Cible</a:t>
            </a:r>
            <a:r>
              <a:rPr sz="3600" dirty="0">
                <a:solidFill>
                  <a:schemeClr val="bg2">
                    <a:lumMod val="10000"/>
                  </a:schemeClr>
                </a:solidFill>
              </a:rPr>
              <a:t> : </a:t>
            </a:r>
            <a:r>
              <a:rPr lang="fr-FR" sz="3600" dirty="0">
                <a:solidFill>
                  <a:schemeClr val="bg2">
                    <a:lumMod val="10000"/>
                  </a:schemeClr>
                </a:solidFill>
              </a:rPr>
              <a:t>élève</a:t>
            </a:r>
            <a:r>
              <a:rPr sz="3600" dirty="0">
                <a:solidFill>
                  <a:schemeClr val="bg2">
                    <a:lumMod val="10000"/>
                  </a:schemeClr>
                </a:solidFill>
              </a:rPr>
              <a:t> + </a:t>
            </a:r>
            <a:r>
              <a:rPr sz="3600" dirty="0" err="1">
                <a:solidFill>
                  <a:schemeClr val="bg2">
                    <a:lumMod val="10000"/>
                  </a:schemeClr>
                </a:solidFill>
              </a:rPr>
              <a:t>enseignant</a:t>
            </a:r>
            <a:endParaRPr sz="3600" dirty="0">
              <a:solidFill>
                <a:schemeClr val="bg2">
                  <a:lumMod val="10000"/>
                </a:schemeClr>
              </a:solidFill>
            </a:endParaRPr>
          </a:p>
        </p:txBody>
      </p:sp>
      <p:sp>
        <p:nvSpPr>
          <p:cNvPr id="16" name="Rectangle">
            <a:extLst>
              <a:ext uri="{FF2B5EF4-FFF2-40B4-BE49-F238E27FC236}">
                <a16:creationId xmlns:a16="http://schemas.microsoft.com/office/drawing/2014/main" id="{2161BFE6-875F-7348-8AC7-3EA9E06CB9CA}"/>
              </a:ext>
            </a:extLst>
          </p:cNvPr>
          <p:cNvSpPr/>
          <p:nvPr/>
        </p:nvSpPr>
        <p:spPr>
          <a:xfrm>
            <a:off x="6481106"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7" name="Rectangle">
            <a:extLst>
              <a:ext uri="{FF2B5EF4-FFF2-40B4-BE49-F238E27FC236}">
                <a16:creationId xmlns:a16="http://schemas.microsoft.com/office/drawing/2014/main" id="{F6204BC5-C644-DC41-819E-5B4F85BF6FD5}"/>
              </a:ext>
            </a:extLst>
          </p:cNvPr>
          <p:cNvSpPr/>
          <p:nvPr/>
        </p:nvSpPr>
        <p:spPr>
          <a:xfrm>
            <a:off x="9207613"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8" name="Rectangle">
            <a:extLst>
              <a:ext uri="{FF2B5EF4-FFF2-40B4-BE49-F238E27FC236}">
                <a16:creationId xmlns:a16="http://schemas.microsoft.com/office/drawing/2014/main" id="{732CC9D7-61F4-084C-981B-2BDE883B69CE}"/>
              </a:ext>
            </a:extLst>
          </p:cNvPr>
          <p:cNvSpPr/>
          <p:nvPr/>
        </p:nvSpPr>
        <p:spPr>
          <a:xfrm>
            <a:off x="11914610"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9" name="Rectangle">
            <a:extLst>
              <a:ext uri="{FF2B5EF4-FFF2-40B4-BE49-F238E27FC236}">
                <a16:creationId xmlns:a16="http://schemas.microsoft.com/office/drawing/2014/main" id="{E29A3844-69DA-474E-9B13-4CDC49BF3B60}"/>
              </a:ext>
            </a:extLst>
          </p:cNvPr>
          <p:cNvSpPr/>
          <p:nvPr/>
        </p:nvSpPr>
        <p:spPr>
          <a:xfrm>
            <a:off x="14600855" y="3390353"/>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0" name="Rectangle">
            <a:extLst>
              <a:ext uri="{FF2B5EF4-FFF2-40B4-BE49-F238E27FC236}">
                <a16:creationId xmlns:a16="http://schemas.microsoft.com/office/drawing/2014/main" id="{EF1EFBA2-3E7A-1F43-BDE3-438FC8D6EB31}"/>
              </a:ext>
            </a:extLst>
          </p:cNvPr>
          <p:cNvSpPr/>
          <p:nvPr/>
        </p:nvSpPr>
        <p:spPr>
          <a:xfrm>
            <a:off x="19530928"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1" name="Rectangle">
            <a:extLst>
              <a:ext uri="{FF2B5EF4-FFF2-40B4-BE49-F238E27FC236}">
                <a16:creationId xmlns:a16="http://schemas.microsoft.com/office/drawing/2014/main" id="{594A0CA7-4C58-FC4F-AE5E-71D54BDC0D12}"/>
              </a:ext>
            </a:extLst>
          </p:cNvPr>
          <p:cNvSpPr/>
          <p:nvPr/>
        </p:nvSpPr>
        <p:spPr>
          <a:xfrm>
            <a:off x="4087060" y="3789059"/>
            <a:ext cx="215530" cy="682092"/>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2" name="Rectangle">
            <a:extLst>
              <a:ext uri="{FF2B5EF4-FFF2-40B4-BE49-F238E27FC236}">
                <a16:creationId xmlns:a16="http://schemas.microsoft.com/office/drawing/2014/main" id="{8F784411-B42F-E14E-BC45-2DC1B7D2CFDC}"/>
              </a:ext>
            </a:extLst>
          </p:cNvPr>
          <p:cNvSpPr/>
          <p:nvPr/>
        </p:nvSpPr>
        <p:spPr>
          <a:xfrm>
            <a:off x="7553599" y="3789059"/>
            <a:ext cx="226712" cy="824204"/>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3" name="Rectangle">
            <a:extLst>
              <a:ext uri="{FF2B5EF4-FFF2-40B4-BE49-F238E27FC236}">
                <a16:creationId xmlns:a16="http://schemas.microsoft.com/office/drawing/2014/main" id="{C8354256-219D-6146-9F5E-D9EA140487E7}"/>
              </a:ext>
            </a:extLst>
          </p:cNvPr>
          <p:cNvSpPr/>
          <p:nvPr/>
        </p:nvSpPr>
        <p:spPr>
          <a:xfrm>
            <a:off x="17234458" y="7690816"/>
            <a:ext cx="439647" cy="882293"/>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 name="Evaluation certificatrice"/>
          <p:cNvSpPr txBox="1"/>
          <p:nvPr/>
        </p:nvSpPr>
        <p:spPr>
          <a:xfrm>
            <a:off x="9853074" y="1074555"/>
            <a:ext cx="4554132"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1">
                    <a:hueOff val="114395"/>
                    <a:lumOff val="-24975"/>
                  </a:schemeClr>
                </a:solidFill>
              </a:defRPr>
            </a:lvl1pPr>
          </a:lstStyle>
          <a:p>
            <a:r>
              <a:rPr sz="3200" dirty="0"/>
              <a:t>Evaluation </a:t>
            </a:r>
            <a:r>
              <a:rPr sz="3200" dirty="0" err="1"/>
              <a:t>certificat</a:t>
            </a:r>
            <a:r>
              <a:rPr lang="fr-FR" sz="3200" dirty="0"/>
              <a:t>ive</a:t>
            </a:r>
            <a:endParaRPr sz="3200" dirty="0"/>
          </a:p>
        </p:txBody>
      </p:sp>
      <p:sp>
        <p:nvSpPr>
          <p:cNvPr id="594" name="Triangle"/>
          <p:cNvSpPr/>
          <p:nvPr/>
        </p:nvSpPr>
        <p:spPr>
          <a:xfrm>
            <a:off x="3435932" y="3395869"/>
            <a:ext cx="1949243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595" name="Début de l’année"/>
          <p:cNvSpPr txBox="1"/>
          <p:nvPr/>
        </p:nvSpPr>
        <p:spPr>
          <a:xfrm>
            <a:off x="1374012" y="4958524"/>
            <a:ext cx="2435048"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Début de l’année</a:t>
            </a:r>
          </a:p>
        </p:txBody>
      </p:sp>
      <p:sp>
        <p:nvSpPr>
          <p:cNvPr id="596" name="Fin de l’année"/>
          <p:cNvSpPr txBox="1"/>
          <p:nvPr/>
        </p:nvSpPr>
        <p:spPr>
          <a:xfrm>
            <a:off x="20319151" y="4958524"/>
            <a:ext cx="2022654"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Fin de l’année</a:t>
            </a:r>
          </a:p>
        </p:txBody>
      </p:sp>
      <p:sp>
        <p:nvSpPr>
          <p:cNvPr id="597" name="Elle vérifie que l’apprenant maîtrise bien ce qu’il est censé maîtriser au niveau minimum auquel il est censé le maîtrisé et au moment où il est censé le maîtrisé. Les E3C avaient en tant qu’épreuve d’examen cette ambiguïté… Qui n’est pas complètement le"/>
          <p:cNvSpPr txBox="1"/>
          <p:nvPr/>
        </p:nvSpPr>
        <p:spPr>
          <a:xfrm>
            <a:off x="1265154" y="6074072"/>
            <a:ext cx="21617331"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a:defRPr sz="3000"/>
            </a:lvl1pPr>
          </a:lstStyle>
          <a:p>
            <a:r>
              <a:rPr lang="fr-FR" sz="3600" dirty="0">
                <a:solidFill>
                  <a:schemeClr val="bg2">
                    <a:lumMod val="10000"/>
                  </a:schemeClr>
                </a:solidFill>
              </a:rPr>
              <a:t>      </a:t>
            </a:r>
            <a:r>
              <a:rPr sz="3600" dirty="0">
                <a:solidFill>
                  <a:schemeClr val="bg2">
                    <a:lumMod val="10000"/>
                  </a:schemeClr>
                </a:solidFill>
              </a:rPr>
              <a:t>Elle </a:t>
            </a:r>
            <a:r>
              <a:rPr sz="3600" dirty="0" err="1">
                <a:solidFill>
                  <a:schemeClr val="bg2">
                    <a:lumMod val="10000"/>
                  </a:schemeClr>
                </a:solidFill>
              </a:rPr>
              <a:t>vérifie</a:t>
            </a:r>
            <a:r>
              <a:rPr sz="3600" dirty="0">
                <a:solidFill>
                  <a:schemeClr val="bg2">
                    <a:lumMod val="10000"/>
                  </a:schemeClr>
                </a:solidFill>
              </a:rPr>
              <a:t> </a:t>
            </a:r>
            <a:r>
              <a:rPr lang="fr-FR" sz="3600" dirty="0">
                <a:solidFill>
                  <a:schemeClr val="bg2">
                    <a:lumMod val="10000"/>
                  </a:schemeClr>
                </a:solidFill>
              </a:rPr>
              <a:t>au moment déterminé, l’examen, le niveau de maitrise défini et attendu par l’apprenant-candidat. </a:t>
            </a:r>
          </a:p>
        </p:txBody>
      </p:sp>
      <p:sp>
        <p:nvSpPr>
          <p:cNvPr id="598" name="Est donc centrée sur les savoirs et les capacités, ou les compétences"/>
          <p:cNvSpPr txBox="1"/>
          <p:nvPr/>
        </p:nvSpPr>
        <p:spPr>
          <a:xfrm>
            <a:off x="1112816" y="7911228"/>
            <a:ext cx="14462292"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a:lvl1pPr>
          </a:lstStyle>
          <a:p>
            <a:r>
              <a:rPr sz="3600" dirty="0">
                <a:solidFill>
                  <a:schemeClr val="bg2">
                    <a:lumMod val="10000"/>
                  </a:schemeClr>
                </a:solidFill>
              </a:rPr>
              <a:t>Est </a:t>
            </a:r>
            <a:r>
              <a:rPr sz="3600" dirty="0" err="1">
                <a:solidFill>
                  <a:schemeClr val="bg2">
                    <a:lumMod val="10000"/>
                  </a:schemeClr>
                </a:solidFill>
              </a:rPr>
              <a:t>donc</a:t>
            </a:r>
            <a:r>
              <a:rPr sz="3600" dirty="0">
                <a:solidFill>
                  <a:schemeClr val="bg2">
                    <a:lumMod val="10000"/>
                  </a:schemeClr>
                </a:solidFill>
              </a:rPr>
              <a:t> </a:t>
            </a:r>
            <a:r>
              <a:rPr sz="3600" dirty="0" err="1">
                <a:solidFill>
                  <a:schemeClr val="bg2">
                    <a:lumMod val="10000"/>
                  </a:schemeClr>
                </a:solidFill>
              </a:rPr>
              <a:t>centrée</a:t>
            </a:r>
            <a:r>
              <a:rPr sz="3600" dirty="0">
                <a:solidFill>
                  <a:schemeClr val="bg2">
                    <a:lumMod val="10000"/>
                  </a:schemeClr>
                </a:solidFill>
              </a:rPr>
              <a:t> sur les </a:t>
            </a:r>
            <a:r>
              <a:rPr sz="3600" dirty="0" err="1">
                <a:solidFill>
                  <a:schemeClr val="bg2">
                    <a:lumMod val="10000"/>
                  </a:schemeClr>
                </a:solidFill>
              </a:rPr>
              <a:t>savoirs</a:t>
            </a:r>
            <a:r>
              <a:rPr sz="3600" dirty="0">
                <a:solidFill>
                  <a:schemeClr val="bg2">
                    <a:lumMod val="10000"/>
                  </a:schemeClr>
                </a:solidFill>
              </a:rPr>
              <a:t> et les </a:t>
            </a:r>
            <a:r>
              <a:rPr sz="3600" dirty="0" err="1">
                <a:solidFill>
                  <a:schemeClr val="bg2">
                    <a:lumMod val="10000"/>
                  </a:schemeClr>
                </a:solidFill>
              </a:rPr>
              <a:t>capacités</a:t>
            </a:r>
            <a:r>
              <a:rPr sz="3600" dirty="0">
                <a:solidFill>
                  <a:schemeClr val="bg2">
                    <a:lumMod val="10000"/>
                  </a:schemeClr>
                </a:solidFill>
              </a:rPr>
              <a:t> </a:t>
            </a:r>
            <a:r>
              <a:rPr sz="3600" dirty="0" err="1">
                <a:solidFill>
                  <a:schemeClr val="bg2">
                    <a:lumMod val="10000"/>
                  </a:schemeClr>
                </a:solidFill>
              </a:rPr>
              <a:t>ou</a:t>
            </a:r>
            <a:r>
              <a:rPr sz="3600" dirty="0">
                <a:solidFill>
                  <a:schemeClr val="bg2">
                    <a:lumMod val="10000"/>
                  </a:schemeClr>
                </a:solidFill>
              </a:rPr>
              <a:t> les </a:t>
            </a:r>
            <a:r>
              <a:rPr sz="3600" dirty="0" err="1">
                <a:solidFill>
                  <a:schemeClr val="bg2">
                    <a:lumMod val="10000"/>
                  </a:schemeClr>
                </a:solidFill>
              </a:rPr>
              <a:t>compétences</a:t>
            </a:r>
            <a:endParaRPr sz="3600" dirty="0">
              <a:solidFill>
                <a:schemeClr val="bg2">
                  <a:lumMod val="10000"/>
                </a:schemeClr>
              </a:solidFill>
            </a:endParaRPr>
          </a:p>
        </p:txBody>
      </p:sp>
      <p:sp>
        <p:nvSpPr>
          <p:cNvPr id="604" name="Elle n’a pas d’effet sur l’évolution des apprentissages."/>
          <p:cNvSpPr txBox="1"/>
          <p:nvPr/>
        </p:nvSpPr>
        <p:spPr>
          <a:xfrm>
            <a:off x="1247225" y="10591614"/>
            <a:ext cx="15346446"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3000"/>
            </a:lvl1pPr>
          </a:lstStyle>
          <a:p>
            <a:r>
              <a:rPr sz="3600" dirty="0">
                <a:solidFill>
                  <a:schemeClr val="bg2">
                    <a:lumMod val="10000"/>
                  </a:schemeClr>
                </a:solidFill>
              </a:rPr>
              <a:t>Elle </a:t>
            </a:r>
            <a:r>
              <a:rPr sz="3600" dirty="0" err="1">
                <a:solidFill>
                  <a:schemeClr val="bg2">
                    <a:lumMod val="10000"/>
                  </a:schemeClr>
                </a:solidFill>
              </a:rPr>
              <a:t>n’a</a:t>
            </a:r>
            <a:r>
              <a:rPr sz="3600" dirty="0">
                <a:solidFill>
                  <a:schemeClr val="bg2">
                    <a:lumMod val="10000"/>
                  </a:schemeClr>
                </a:solidFill>
              </a:rPr>
              <a:t> pas </a:t>
            </a:r>
            <a:r>
              <a:rPr sz="3600" dirty="0" err="1">
                <a:solidFill>
                  <a:schemeClr val="bg2">
                    <a:lumMod val="10000"/>
                  </a:schemeClr>
                </a:solidFill>
              </a:rPr>
              <a:t>d’effet</a:t>
            </a:r>
            <a:r>
              <a:rPr sz="3600" dirty="0">
                <a:solidFill>
                  <a:schemeClr val="bg2">
                    <a:lumMod val="10000"/>
                  </a:schemeClr>
                </a:solidFill>
              </a:rPr>
              <a:t> sur </a:t>
            </a:r>
            <a:r>
              <a:rPr sz="3600" dirty="0" err="1">
                <a:solidFill>
                  <a:schemeClr val="bg2">
                    <a:lumMod val="10000"/>
                  </a:schemeClr>
                </a:solidFill>
              </a:rPr>
              <a:t>l’évolution</a:t>
            </a:r>
            <a:r>
              <a:rPr sz="3600" dirty="0">
                <a:solidFill>
                  <a:schemeClr val="bg2">
                    <a:lumMod val="10000"/>
                  </a:schemeClr>
                </a:solidFill>
              </a:rPr>
              <a:t> des </a:t>
            </a:r>
            <a:r>
              <a:rPr sz="3600" dirty="0" err="1">
                <a:solidFill>
                  <a:schemeClr val="bg2">
                    <a:lumMod val="10000"/>
                  </a:schemeClr>
                </a:solidFill>
              </a:rPr>
              <a:t>apprentissages</a:t>
            </a:r>
            <a:r>
              <a:rPr lang="fr-FR" sz="3600" dirty="0">
                <a:solidFill>
                  <a:schemeClr val="bg2">
                    <a:lumMod val="10000"/>
                  </a:schemeClr>
                </a:solidFill>
              </a:rPr>
              <a:t> </a:t>
            </a:r>
            <a:r>
              <a:rPr lang="fr-FR" sz="3600" i="1" dirty="0">
                <a:solidFill>
                  <a:schemeClr val="bg2">
                    <a:lumMod val="10000"/>
                  </a:schemeClr>
                </a:solidFill>
              </a:rPr>
              <a:t>(sauf si l’examen est repassé)</a:t>
            </a:r>
            <a:endParaRPr sz="3600" i="1" dirty="0">
              <a:solidFill>
                <a:schemeClr val="bg2">
                  <a:lumMod val="10000"/>
                </a:schemeClr>
              </a:solidFill>
            </a:endParaRPr>
          </a:p>
        </p:txBody>
      </p:sp>
      <p:sp>
        <p:nvSpPr>
          <p:cNvPr id="605" name="Rectangle"/>
          <p:cNvSpPr/>
          <p:nvPr/>
        </p:nvSpPr>
        <p:spPr>
          <a:xfrm>
            <a:off x="22348318" y="3401385"/>
            <a:ext cx="445344" cy="1270001"/>
          </a:xfrm>
          <a:prstGeom prst="rect">
            <a:avLst/>
          </a:prstGeom>
          <a:solidFill>
            <a:schemeClr val="accent5">
              <a:lumOff val="-29866"/>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606" name="Elle eut avoir une dimension régulatrice lorsqu’il y a possibilité de repasser l’examen."/>
          <p:cNvSpPr txBox="1"/>
          <p:nvPr/>
        </p:nvSpPr>
        <p:spPr>
          <a:xfrm>
            <a:off x="1247225" y="8687346"/>
            <a:ext cx="16667743"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3000"/>
            </a:lvl1pPr>
          </a:lstStyle>
          <a:p>
            <a:pPr algn="l"/>
            <a:r>
              <a:rPr sz="3600">
                <a:solidFill>
                  <a:schemeClr val="bg2">
                    <a:lumMod val="10000"/>
                  </a:schemeClr>
                </a:solidFill>
              </a:rPr>
              <a:t>Elle eut avoir une dimension régulatrice lorsqu’il y a possibilité de repasser l’examen.</a:t>
            </a:r>
          </a:p>
        </p:txBody>
      </p:sp>
      <p:sp>
        <p:nvSpPr>
          <p:cNvPr id="607" name="Cible : apprenant + parents + établissement + requérant de la certification"/>
          <p:cNvSpPr txBox="1"/>
          <p:nvPr/>
        </p:nvSpPr>
        <p:spPr>
          <a:xfrm>
            <a:off x="18437232" y="8446636"/>
            <a:ext cx="4874938" cy="2902595"/>
          </a:xfrm>
          <a:prstGeom prst="rect">
            <a:avLst/>
          </a:prstGeom>
          <a:solidFill>
            <a:srgbClr val="FFC00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3600" b="1">
                <a:solidFill>
                  <a:schemeClr val="bg2">
                    <a:lumMod val="10000"/>
                  </a:schemeClr>
                </a:solidFill>
              </a:defRPr>
            </a:lvl1pPr>
          </a:lstStyle>
          <a:p>
            <a:r>
              <a:rPr dirty="0" err="1"/>
              <a:t>Cible</a:t>
            </a:r>
            <a:r>
              <a:rPr dirty="0"/>
              <a:t> : </a:t>
            </a:r>
            <a:r>
              <a:rPr dirty="0" err="1"/>
              <a:t>apprenant</a:t>
            </a:r>
            <a:r>
              <a:rPr dirty="0"/>
              <a:t> + parents + </a:t>
            </a:r>
            <a:r>
              <a:rPr dirty="0" err="1"/>
              <a:t>établissement</a:t>
            </a:r>
            <a:r>
              <a:rPr dirty="0"/>
              <a:t> + </a:t>
            </a:r>
            <a:r>
              <a:rPr dirty="0" err="1"/>
              <a:t>requérant</a:t>
            </a:r>
            <a:r>
              <a:rPr dirty="0"/>
              <a:t> de la certification</a:t>
            </a:r>
          </a:p>
        </p:txBody>
      </p:sp>
      <p:sp>
        <p:nvSpPr>
          <p:cNvPr id="608"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
        <p:nvSpPr>
          <p:cNvPr id="19" name="Rectangle">
            <a:extLst>
              <a:ext uri="{FF2B5EF4-FFF2-40B4-BE49-F238E27FC236}">
                <a16:creationId xmlns:a16="http://schemas.microsoft.com/office/drawing/2014/main" id="{1201A41E-0A61-0641-9A3E-4A22626F7751}"/>
              </a:ext>
            </a:extLst>
          </p:cNvPr>
          <p:cNvSpPr/>
          <p:nvPr/>
        </p:nvSpPr>
        <p:spPr>
          <a:xfrm>
            <a:off x="1474503" y="3395869"/>
            <a:ext cx="1961062" cy="1270001"/>
          </a:xfrm>
          <a:prstGeom prst="rect">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0" name="Triangle">
            <a:extLst>
              <a:ext uri="{FF2B5EF4-FFF2-40B4-BE49-F238E27FC236}">
                <a16:creationId xmlns:a16="http://schemas.microsoft.com/office/drawing/2014/main" id="{A50F0AC8-0B53-B948-94E1-F1716913BA1E}"/>
              </a:ext>
            </a:extLst>
          </p:cNvPr>
          <p:cNvSpPr/>
          <p:nvPr/>
        </p:nvSpPr>
        <p:spPr>
          <a:xfrm>
            <a:off x="3435932" y="3395869"/>
            <a:ext cx="19492430" cy="12700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1" name="Début de l’année">
            <a:extLst>
              <a:ext uri="{FF2B5EF4-FFF2-40B4-BE49-F238E27FC236}">
                <a16:creationId xmlns:a16="http://schemas.microsoft.com/office/drawing/2014/main" id="{27D9509E-1A11-C444-B1A5-19D4A8868FD3}"/>
              </a:ext>
            </a:extLst>
          </p:cNvPr>
          <p:cNvSpPr txBox="1"/>
          <p:nvPr/>
        </p:nvSpPr>
        <p:spPr>
          <a:xfrm>
            <a:off x="1374012" y="4958524"/>
            <a:ext cx="2435048"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Début de l’année</a:t>
            </a:r>
          </a:p>
        </p:txBody>
      </p:sp>
      <p:sp>
        <p:nvSpPr>
          <p:cNvPr id="22" name="Fin de l’année">
            <a:extLst>
              <a:ext uri="{FF2B5EF4-FFF2-40B4-BE49-F238E27FC236}">
                <a16:creationId xmlns:a16="http://schemas.microsoft.com/office/drawing/2014/main" id="{EE68107A-36DB-2449-BEBA-7E993FA4805D}"/>
              </a:ext>
            </a:extLst>
          </p:cNvPr>
          <p:cNvSpPr txBox="1"/>
          <p:nvPr/>
        </p:nvSpPr>
        <p:spPr>
          <a:xfrm>
            <a:off x="20319151" y="4958524"/>
            <a:ext cx="2022654"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Fin de l’année</a:t>
            </a:r>
          </a:p>
        </p:txBody>
      </p:sp>
      <p:sp>
        <p:nvSpPr>
          <p:cNvPr id="23" name="Rectangle">
            <a:extLst>
              <a:ext uri="{FF2B5EF4-FFF2-40B4-BE49-F238E27FC236}">
                <a16:creationId xmlns:a16="http://schemas.microsoft.com/office/drawing/2014/main" id="{7CA4EE89-5342-2F43-80C0-31FFA27EDF9A}"/>
              </a:ext>
            </a:extLst>
          </p:cNvPr>
          <p:cNvSpPr/>
          <p:nvPr/>
        </p:nvSpPr>
        <p:spPr>
          <a:xfrm>
            <a:off x="8749502" y="3401385"/>
            <a:ext cx="445344"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4" name="Rectangle">
            <a:extLst>
              <a:ext uri="{FF2B5EF4-FFF2-40B4-BE49-F238E27FC236}">
                <a16:creationId xmlns:a16="http://schemas.microsoft.com/office/drawing/2014/main" id="{FEC37908-E3C8-3242-AAF7-9253202A5D6C}"/>
              </a:ext>
            </a:extLst>
          </p:cNvPr>
          <p:cNvSpPr/>
          <p:nvPr/>
        </p:nvSpPr>
        <p:spPr>
          <a:xfrm>
            <a:off x="6029738"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5" name="Rectangle">
            <a:extLst>
              <a:ext uri="{FF2B5EF4-FFF2-40B4-BE49-F238E27FC236}">
                <a16:creationId xmlns:a16="http://schemas.microsoft.com/office/drawing/2014/main" id="{481BC89D-4DA3-1C4F-AEE3-DC302A88CBAB}"/>
              </a:ext>
            </a:extLst>
          </p:cNvPr>
          <p:cNvSpPr/>
          <p:nvPr/>
        </p:nvSpPr>
        <p:spPr>
          <a:xfrm>
            <a:off x="11469265"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6" name="Rectangle">
            <a:extLst>
              <a:ext uri="{FF2B5EF4-FFF2-40B4-BE49-F238E27FC236}">
                <a16:creationId xmlns:a16="http://schemas.microsoft.com/office/drawing/2014/main" id="{27E1A1AA-64AC-604C-A2DD-8CA9C1A7DD26}"/>
              </a:ext>
            </a:extLst>
          </p:cNvPr>
          <p:cNvSpPr/>
          <p:nvPr/>
        </p:nvSpPr>
        <p:spPr>
          <a:xfrm>
            <a:off x="14189028" y="3395869"/>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7" name="Rectangle">
            <a:extLst>
              <a:ext uri="{FF2B5EF4-FFF2-40B4-BE49-F238E27FC236}">
                <a16:creationId xmlns:a16="http://schemas.microsoft.com/office/drawing/2014/main" id="{97CF1652-7E1D-9D46-A9AC-7C0627FF6CC6}"/>
              </a:ext>
            </a:extLst>
          </p:cNvPr>
          <p:cNvSpPr/>
          <p:nvPr/>
        </p:nvSpPr>
        <p:spPr>
          <a:xfrm>
            <a:off x="19085583" y="3401385"/>
            <a:ext cx="445345" cy="1270001"/>
          </a:xfrm>
          <a:prstGeom prst="rect">
            <a:avLst/>
          </a:prstGeom>
          <a:solidFill>
            <a:schemeClr val="accent1">
              <a:hueOff val="114395"/>
              <a:lumOff val="-24975"/>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8" name="Rectangle">
            <a:extLst>
              <a:ext uri="{FF2B5EF4-FFF2-40B4-BE49-F238E27FC236}">
                <a16:creationId xmlns:a16="http://schemas.microsoft.com/office/drawing/2014/main" id="{F2737077-20A8-E640-A487-5A5E503354F3}"/>
              </a:ext>
            </a:extLst>
          </p:cNvPr>
          <p:cNvSpPr/>
          <p:nvPr/>
        </p:nvSpPr>
        <p:spPr>
          <a:xfrm>
            <a:off x="6481106"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9" name="Rectangle">
            <a:extLst>
              <a:ext uri="{FF2B5EF4-FFF2-40B4-BE49-F238E27FC236}">
                <a16:creationId xmlns:a16="http://schemas.microsoft.com/office/drawing/2014/main" id="{8B31BDB6-7705-8248-8DA5-787D5AF9B6D5}"/>
              </a:ext>
            </a:extLst>
          </p:cNvPr>
          <p:cNvSpPr/>
          <p:nvPr/>
        </p:nvSpPr>
        <p:spPr>
          <a:xfrm>
            <a:off x="9207613"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0" name="Rectangle">
            <a:extLst>
              <a:ext uri="{FF2B5EF4-FFF2-40B4-BE49-F238E27FC236}">
                <a16:creationId xmlns:a16="http://schemas.microsoft.com/office/drawing/2014/main" id="{9D115D51-DF3A-8C40-BA27-1F517449FD84}"/>
              </a:ext>
            </a:extLst>
          </p:cNvPr>
          <p:cNvSpPr/>
          <p:nvPr/>
        </p:nvSpPr>
        <p:spPr>
          <a:xfrm>
            <a:off x="11914610"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1" name="Rectangle">
            <a:extLst>
              <a:ext uri="{FF2B5EF4-FFF2-40B4-BE49-F238E27FC236}">
                <a16:creationId xmlns:a16="http://schemas.microsoft.com/office/drawing/2014/main" id="{2AEF4CFF-05C7-DB47-A79E-C2ED5E825120}"/>
              </a:ext>
            </a:extLst>
          </p:cNvPr>
          <p:cNvSpPr/>
          <p:nvPr/>
        </p:nvSpPr>
        <p:spPr>
          <a:xfrm>
            <a:off x="14600855" y="3390353"/>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2" name="Rectangle">
            <a:extLst>
              <a:ext uri="{FF2B5EF4-FFF2-40B4-BE49-F238E27FC236}">
                <a16:creationId xmlns:a16="http://schemas.microsoft.com/office/drawing/2014/main" id="{BC501E7C-1B2B-E24F-B636-AF36F3251B01}"/>
              </a:ext>
            </a:extLst>
          </p:cNvPr>
          <p:cNvSpPr/>
          <p:nvPr/>
        </p:nvSpPr>
        <p:spPr>
          <a:xfrm>
            <a:off x="19530928" y="3401385"/>
            <a:ext cx="215530" cy="1270001"/>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3" name="Rectangle">
            <a:extLst>
              <a:ext uri="{FF2B5EF4-FFF2-40B4-BE49-F238E27FC236}">
                <a16:creationId xmlns:a16="http://schemas.microsoft.com/office/drawing/2014/main" id="{09FB3FF9-73D7-4144-804D-F719DEF10861}"/>
              </a:ext>
            </a:extLst>
          </p:cNvPr>
          <p:cNvSpPr/>
          <p:nvPr/>
        </p:nvSpPr>
        <p:spPr>
          <a:xfrm>
            <a:off x="4087060" y="3789059"/>
            <a:ext cx="215530" cy="682092"/>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4" name="Rectangle">
            <a:extLst>
              <a:ext uri="{FF2B5EF4-FFF2-40B4-BE49-F238E27FC236}">
                <a16:creationId xmlns:a16="http://schemas.microsoft.com/office/drawing/2014/main" id="{3A9886B3-1910-A84D-81BE-1B24033A9744}"/>
              </a:ext>
            </a:extLst>
          </p:cNvPr>
          <p:cNvSpPr/>
          <p:nvPr/>
        </p:nvSpPr>
        <p:spPr>
          <a:xfrm>
            <a:off x="7553599" y="3789059"/>
            <a:ext cx="226712" cy="824204"/>
          </a:xfrm>
          <a:prstGeom prst="rect">
            <a:avLst/>
          </a:prstGeom>
          <a:solidFill>
            <a:schemeClr val="accent3">
              <a:lumMod val="75000"/>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5" name="Rectangle">
            <a:extLst>
              <a:ext uri="{FF2B5EF4-FFF2-40B4-BE49-F238E27FC236}">
                <a16:creationId xmlns:a16="http://schemas.microsoft.com/office/drawing/2014/main" id="{8866B7DD-C25E-BA41-8F56-8E38BE5334A9}"/>
              </a:ext>
            </a:extLst>
          </p:cNvPr>
          <p:cNvSpPr/>
          <p:nvPr/>
        </p:nvSpPr>
        <p:spPr>
          <a:xfrm>
            <a:off x="1374012" y="5887432"/>
            <a:ext cx="508576" cy="861139"/>
          </a:xfrm>
          <a:prstGeom prst="rect">
            <a:avLst/>
          </a:prstGeom>
          <a:solidFill>
            <a:schemeClr val="accent5">
              <a:lumOff val="-29866"/>
            </a:schemeClr>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2" name="Tableau"/>
          <p:cNvGraphicFramePr/>
          <p:nvPr>
            <p:extLst>
              <p:ext uri="{D42A27DB-BD31-4B8C-83A1-F6EECF244321}">
                <p14:modId xmlns:p14="http://schemas.microsoft.com/office/powerpoint/2010/main" val="1279330958"/>
              </p:ext>
            </p:extLst>
          </p:nvPr>
        </p:nvGraphicFramePr>
        <p:xfrm>
          <a:off x="1122239" y="1200899"/>
          <a:ext cx="21807510" cy="12152556"/>
        </p:xfrm>
        <a:graphic>
          <a:graphicData uri="http://schemas.openxmlformats.org/drawingml/2006/table">
            <a:tbl>
              <a:tblPr firstRow="1" firstCol="1">
                <a:tableStyleId>{C7B018BB-80A7-4F77-B60F-C8B233D01FF8}</a:tableStyleId>
              </a:tblPr>
              <a:tblGrid>
                <a:gridCol w="2687761">
                  <a:extLst>
                    <a:ext uri="{9D8B030D-6E8A-4147-A177-3AD203B41FA5}">
                      <a16:colId xmlns:a16="http://schemas.microsoft.com/office/drawing/2014/main" val="20000"/>
                    </a:ext>
                  </a:extLst>
                </a:gridCol>
                <a:gridCol w="5648721">
                  <a:extLst>
                    <a:ext uri="{9D8B030D-6E8A-4147-A177-3AD203B41FA5}">
                      <a16:colId xmlns:a16="http://schemas.microsoft.com/office/drawing/2014/main" val="20001"/>
                    </a:ext>
                  </a:extLst>
                </a:gridCol>
                <a:gridCol w="4748024">
                  <a:extLst>
                    <a:ext uri="{9D8B030D-6E8A-4147-A177-3AD203B41FA5}">
                      <a16:colId xmlns:a16="http://schemas.microsoft.com/office/drawing/2014/main" val="20002"/>
                    </a:ext>
                  </a:extLst>
                </a:gridCol>
                <a:gridCol w="4361502">
                  <a:extLst>
                    <a:ext uri="{9D8B030D-6E8A-4147-A177-3AD203B41FA5}">
                      <a16:colId xmlns:a16="http://schemas.microsoft.com/office/drawing/2014/main" val="20003"/>
                    </a:ext>
                  </a:extLst>
                </a:gridCol>
                <a:gridCol w="4361502">
                  <a:extLst>
                    <a:ext uri="{9D8B030D-6E8A-4147-A177-3AD203B41FA5}">
                      <a16:colId xmlns:a16="http://schemas.microsoft.com/office/drawing/2014/main" val="20004"/>
                    </a:ext>
                  </a:extLst>
                </a:gridCol>
              </a:tblGrid>
              <a:tr h="1012804">
                <a:tc>
                  <a:txBody>
                    <a:bodyPr/>
                    <a:lstStyle/>
                    <a:p>
                      <a:pPr defTabSz="914400">
                        <a:tabLst>
                          <a:tab pos="1663700" algn="l"/>
                        </a:tabLst>
                        <a:defRPr sz="3200"/>
                      </a:pPr>
                      <a:endParaRPr dirty="0"/>
                    </a:p>
                  </a:txBody>
                  <a:tcPr marL="50800" marR="50800" marT="50800" marB="50800" anchor="ctr" horzOverflow="overflow">
                    <a:lnL w="12700">
                      <a:solidFill>
                        <a:srgbClr val="000000"/>
                      </a:solidFill>
                      <a:miter lim="400000"/>
                    </a:lnL>
                  </a:tcPr>
                </a:tc>
                <a:tc>
                  <a:txBody>
                    <a:bodyPr/>
                    <a:lstStyle/>
                    <a:p>
                      <a:pPr defTabSz="914400">
                        <a:tabLst>
                          <a:tab pos="1663700" algn="l"/>
                        </a:tabLst>
                        <a:defRPr b="0"/>
                      </a:pPr>
                      <a:r>
                        <a:rPr sz="3200" b="1" dirty="0" err="1"/>
                        <a:t>Diagnostique</a:t>
                      </a:r>
                      <a:r>
                        <a:rPr lang="fr-FR" sz="3200" b="1" dirty="0"/>
                        <a:t> / Régulatrice</a:t>
                      </a:r>
                      <a:endParaRPr sz="3200" b="1" dirty="0"/>
                    </a:p>
                  </a:txBody>
                  <a:tcPr marL="50800" marR="50800" marT="50800" marB="50800" anchor="ctr" horzOverflow="overflow"/>
                </a:tc>
                <a:tc>
                  <a:txBody>
                    <a:bodyPr/>
                    <a:lstStyle/>
                    <a:p>
                      <a:pPr defTabSz="914400">
                        <a:tabLst>
                          <a:tab pos="1663700" algn="l"/>
                        </a:tabLst>
                        <a:defRPr b="0"/>
                      </a:pPr>
                      <a:r>
                        <a:rPr sz="3200" b="1"/>
                        <a:t>Formative</a:t>
                      </a:r>
                    </a:p>
                  </a:txBody>
                  <a:tcPr marL="50800" marR="50800" marT="50800" marB="50800" anchor="ctr" horzOverflow="overflow"/>
                </a:tc>
                <a:tc>
                  <a:txBody>
                    <a:bodyPr/>
                    <a:lstStyle/>
                    <a:p>
                      <a:pPr defTabSz="914400">
                        <a:tabLst>
                          <a:tab pos="1663700" algn="l"/>
                        </a:tabLst>
                        <a:defRPr b="0"/>
                      </a:pPr>
                      <a:r>
                        <a:rPr sz="3200" b="1"/>
                        <a:t>Sommative</a:t>
                      </a:r>
                    </a:p>
                  </a:txBody>
                  <a:tcPr marL="50800" marR="50800" marT="50800" marB="50800" anchor="ctr" horzOverflow="overflow"/>
                </a:tc>
                <a:tc>
                  <a:txBody>
                    <a:bodyPr/>
                    <a:lstStyle/>
                    <a:p>
                      <a:pPr defTabSz="914400">
                        <a:tabLst>
                          <a:tab pos="1663700" algn="l"/>
                        </a:tabLst>
                        <a:defRPr b="0"/>
                      </a:pPr>
                      <a:r>
                        <a:rPr sz="3200" b="1" dirty="0" err="1"/>
                        <a:t>Certificative</a:t>
                      </a:r>
                      <a:endParaRPr sz="3200" b="1" dirty="0"/>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0"/>
                  </a:ext>
                </a:extLst>
              </a:tr>
              <a:tr h="2036238">
                <a:tc>
                  <a:txBody>
                    <a:bodyPr/>
                    <a:lstStyle/>
                    <a:p>
                      <a:pPr defTabSz="914400">
                        <a:tabLst>
                          <a:tab pos="1663700" algn="l"/>
                        </a:tabLst>
                        <a:defRPr b="0"/>
                      </a:pPr>
                      <a:r>
                        <a:rPr lang="fr-FR" sz="3200" b="1" dirty="0"/>
                        <a:t>Cadre principal</a:t>
                      </a:r>
                      <a:endParaRPr sz="3200" b="1" dirty="0"/>
                    </a:p>
                  </a:txBody>
                  <a:tcPr marL="50800" marR="50800" marT="50800" marB="50800" anchor="ctr" horzOverflow="overflow"/>
                </a:tc>
                <a:tc>
                  <a:txBody>
                    <a:bodyPr/>
                    <a:lstStyle/>
                    <a:p>
                      <a:pPr defTabSz="914400">
                        <a:defRPr sz="3200"/>
                      </a:pPr>
                      <a:r>
                        <a:rPr lang="fr-FR" dirty="0"/>
                        <a:t>Questions orales en classe – Mises en activité des élèves - évaluations officielles de début d’année</a:t>
                      </a:r>
                      <a:endParaRPr dirty="0"/>
                    </a:p>
                  </a:txBody>
                  <a:tcPr marL="50800" marR="50800" marT="50800" marB="50800" anchor="ctr" horzOverflow="overflow"/>
                </a:tc>
                <a:tc>
                  <a:txBody>
                    <a:bodyPr/>
                    <a:lstStyle/>
                    <a:p>
                      <a:pPr defTabSz="914400">
                        <a:defRPr sz="3200"/>
                      </a:pPr>
                      <a:r>
                        <a:rPr lang="fr-FR" dirty="0"/>
                        <a:t>Mise en activité en classe</a:t>
                      </a:r>
                    </a:p>
                    <a:p>
                      <a:pPr defTabSz="914400">
                        <a:defRPr sz="3200"/>
                      </a:pPr>
                      <a:r>
                        <a:rPr lang="fr-FR" dirty="0"/>
                        <a:t>DS – DM </a:t>
                      </a:r>
                      <a:endParaRPr dirty="0"/>
                    </a:p>
                  </a:txBody>
                  <a:tcPr marL="50800" marR="50800" marT="50800" marB="50800" anchor="ctr" horzOverflow="overflow"/>
                </a:tc>
                <a:tc>
                  <a:txBody>
                    <a:bodyPr/>
                    <a:lstStyle/>
                    <a:p>
                      <a:pPr defTabSz="914400">
                        <a:defRPr sz="3200"/>
                      </a:pPr>
                      <a:r>
                        <a:rPr lang="fr-FR" dirty="0"/>
                        <a:t>DS </a:t>
                      </a:r>
                    </a:p>
                    <a:p>
                      <a:pPr defTabSz="914400">
                        <a:defRPr sz="3200"/>
                      </a:pPr>
                      <a:r>
                        <a:rPr lang="fr-FR" dirty="0"/>
                        <a:t>Interrogation écrite ou orale sur les contenus</a:t>
                      </a:r>
                      <a:endParaRPr dirty="0"/>
                    </a:p>
                  </a:txBody>
                  <a:tcPr marL="50800" marR="50800" marT="50800" marB="50800" anchor="ctr" horzOverflow="overflow"/>
                </a:tc>
                <a:tc>
                  <a:txBody>
                    <a:bodyPr/>
                    <a:lstStyle/>
                    <a:p>
                      <a:pPr defTabSz="914400">
                        <a:defRPr sz="3200"/>
                      </a:pPr>
                      <a:r>
                        <a:rPr lang="fr-FR" dirty="0"/>
                        <a:t>Examen</a:t>
                      </a:r>
                      <a:endParaRPr dirty="0"/>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1"/>
                  </a:ext>
                </a:extLst>
              </a:tr>
              <a:tr h="2442792">
                <a:tc>
                  <a:txBody>
                    <a:bodyPr/>
                    <a:lstStyle/>
                    <a:p>
                      <a:pPr defTabSz="914400">
                        <a:tabLst>
                          <a:tab pos="1663700" algn="l"/>
                        </a:tabLst>
                        <a:defRPr b="0"/>
                      </a:pPr>
                      <a:r>
                        <a:rPr sz="3200" b="1" dirty="0"/>
                        <a:t>Objectif</a:t>
                      </a:r>
                      <a:r>
                        <a:rPr lang="fr-FR" sz="3200" b="1" dirty="0"/>
                        <a:t> pour l’enseignant</a:t>
                      </a:r>
                      <a:endParaRPr sz="3200" b="1" dirty="0"/>
                    </a:p>
                  </a:txBody>
                  <a:tcPr marL="50800" marR="50800" marT="50800" marB="50800" anchor="ctr" horzOverflow="overflow"/>
                </a:tc>
                <a:tc>
                  <a:txBody>
                    <a:bodyPr/>
                    <a:lstStyle/>
                    <a:p>
                      <a:pPr defTabSz="914400">
                        <a:defRPr sz="3200"/>
                      </a:pPr>
                      <a:r>
                        <a:rPr lang="fr-FR" dirty="0"/>
                        <a:t>Identifier les points à plus particulièrement travailler au niveau de l’élève et du collectif</a:t>
                      </a:r>
                      <a:endParaRPr dirty="0"/>
                    </a:p>
                  </a:txBody>
                  <a:tcPr marL="50800" marR="50800" marT="50800" marB="50800" anchor="ctr" horzOverflow="overflow"/>
                </a:tc>
                <a:tc>
                  <a:txBody>
                    <a:bodyPr/>
                    <a:lstStyle/>
                    <a:p>
                      <a:pPr defTabSz="914400">
                        <a:defRPr sz="3200"/>
                      </a:pPr>
                      <a:r>
                        <a:rPr lang="fr-FR" dirty="0"/>
                        <a:t>Consolider certains points travaillés en mettant l’élève en situation de les mobiliser en situation de stress</a:t>
                      </a:r>
                      <a:endParaRPr dirty="0"/>
                    </a:p>
                  </a:txBody>
                  <a:tcPr marL="50800" marR="50800" marT="50800" marB="50800" anchor="ctr" horzOverflow="overflow"/>
                </a:tc>
                <a:tc>
                  <a:txBody>
                    <a:bodyPr/>
                    <a:lstStyle/>
                    <a:p>
                      <a:pPr defTabSz="914400">
                        <a:defRPr sz="3200"/>
                      </a:pPr>
                      <a:r>
                        <a:rPr lang="fr-FR" dirty="0"/>
                        <a:t>Vérifier si ce qui doit être acquis l’est bien</a:t>
                      </a:r>
                      <a:endParaRPr dirty="0"/>
                    </a:p>
                  </a:txBody>
                  <a:tcPr marL="50800" marR="50800" marT="50800" marB="50800" anchor="ctr" horzOverflow="overflow"/>
                </a:tc>
                <a:tc>
                  <a:txBody>
                    <a:bodyPr/>
                    <a:lstStyle/>
                    <a:p>
                      <a:pPr defTabSz="914400">
                        <a:defRPr sz="3200"/>
                      </a:pPr>
                      <a:r>
                        <a:rPr lang="fr-FR" dirty="0"/>
                        <a:t>Avoir un retour sur la formation apportée aux élèves</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2"/>
                  </a:ext>
                </a:extLst>
              </a:tr>
              <a:tr h="2036238">
                <a:tc>
                  <a:txBody>
                    <a:bodyPr/>
                    <a:lstStyle/>
                    <a:p>
                      <a:pPr defTabSz="914400">
                        <a:tabLst>
                          <a:tab pos="1663700" algn="l"/>
                        </a:tabLst>
                        <a:defRPr b="0"/>
                      </a:pPr>
                      <a:r>
                        <a:rPr lang="fr-FR" sz="3200" b="1" dirty="0"/>
                        <a:t>Exploitation individuelle enseignant</a:t>
                      </a:r>
                      <a:endParaRPr sz="3200" b="1" dirty="0"/>
                    </a:p>
                  </a:txBody>
                  <a:tcPr marL="50800" marR="50800" marT="50800" marB="50800" anchor="ctr" horzOverflow="overflow"/>
                </a:tc>
                <a:tc gridSpan="2">
                  <a:txBody>
                    <a:bodyPr/>
                    <a:lstStyle/>
                    <a:p>
                      <a:pPr defTabSz="914400">
                        <a:defRPr sz="3200"/>
                      </a:pPr>
                      <a:r>
                        <a:rPr lang="fr-FR" dirty="0"/>
                        <a:t>Définition des axes de travail principal à construire au niveau du collectif et des éléments d’individualisation</a:t>
                      </a:r>
                      <a:endParaRPr dirty="0"/>
                    </a:p>
                  </a:txBody>
                  <a:tcPr marL="50800" marR="50800" marT="50800" marB="50800" anchor="ctr" horzOverflow="overflow"/>
                </a:tc>
                <a:tc hMerge="1">
                  <a:txBody>
                    <a:bodyPr/>
                    <a:lstStyle/>
                    <a:p>
                      <a:pPr defTabSz="914400">
                        <a:defRPr sz="3200"/>
                      </a:pPr>
                      <a:endParaRPr dirty="0"/>
                    </a:p>
                  </a:txBody>
                  <a:tcPr marL="50800" marR="50800" marT="50800" marB="50800" anchor="ctr" horzOverflow="overflow"/>
                </a:tc>
                <a:tc>
                  <a:txBody>
                    <a:bodyPr/>
                    <a:lstStyle/>
                    <a:p>
                      <a:pPr defTabSz="914400">
                        <a:defRPr sz="3200"/>
                      </a:pPr>
                      <a:r>
                        <a:rPr lang="fr-FR" dirty="0"/>
                        <a:t>Conseils à donner à l’élève pour renforcer ce qui reste fragile</a:t>
                      </a:r>
                      <a:endParaRPr dirty="0"/>
                    </a:p>
                  </a:txBody>
                  <a:tcPr marL="50800" marR="50800" marT="50800" marB="5080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lang="fr-FR" dirty="0"/>
                        <a:t>Revoir l’approche sur les points de faiblesse de la formation qu’elle peut révélée</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3"/>
                  </a:ext>
                </a:extLst>
              </a:tr>
              <a:tr h="2036238">
                <a:tc>
                  <a:txBody>
                    <a:bodyPr/>
                    <a:lstStyle/>
                    <a:p>
                      <a:pPr defTabSz="914400">
                        <a:tabLst>
                          <a:tab pos="1663700" algn="l"/>
                        </a:tabLst>
                        <a:defRPr sz="3200"/>
                      </a:pPr>
                      <a:r>
                        <a:rPr lang="fr-FR" dirty="0"/>
                        <a:t>Exploitation par l’élève</a:t>
                      </a:r>
                      <a:endParaRPr dirty="0"/>
                    </a:p>
                  </a:txBody>
                  <a:tcPr marL="50800" marR="50800" marT="50800" marB="50800" anchor="ctr" horzOverflow="overflow"/>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lang="fr-FR" dirty="0"/>
                        <a:t>Prendre conscience des points sur lesquels il va falloir qu’il porte son attention et choisir des priorités</a:t>
                      </a:r>
                    </a:p>
                  </a:txBody>
                  <a:tcPr marL="50800" marR="50800" marT="50800" marB="50800" anchor="ctr" horzOverflow="overflow"/>
                </a:tc>
                <a:tc>
                  <a:txBody>
                    <a:bodyPr/>
                    <a:lstStyle/>
                    <a:p>
                      <a:pPr defTabSz="914400">
                        <a:defRPr sz="3200"/>
                      </a:pPr>
                      <a:r>
                        <a:rPr lang="fr-FR" dirty="0"/>
                        <a:t>Prendre conscience de ses forces et des points restant à travailler ou </a:t>
                      </a:r>
                      <a:r>
                        <a:rPr lang="fr-FR" dirty="0" err="1"/>
                        <a:t>renforçables</a:t>
                      </a:r>
                      <a:endParaRPr dirty="0"/>
                    </a:p>
                  </a:txBody>
                  <a:tcPr marL="50800" marR="50800" marT="50800" marB="50800" anchor="ctr" horzOverflow="overflow"/>
                </a:tc>
                <a:tc>
                  <a:txBody>
                    <a:bodyPr/>
                    <a:lstStyle/>
                    <a:p>
                      <a:pPr defTabSz="914400">
                        <a:defRPr sz="3200"/>
                      </a:pPr>
                      <a:r>
                        <a:rPr lang="fr-FR" dirty="0"/>
                        <a:t>Consolider les points faibles en vue de l’évaluation certificative</a:t>
                      </a:r>
                      <a:endParaRPr dirty="0"/>
                    </a:p>
                  </a:txBody>
                  <a:tcPr marL="50800" marR="50800" marT="50800" marB="50800" anchor="ctr" horzOverflow="overflow"/>
                </a:tc>
                <a:tc>
                  <a:txBody>
                    <a:bodyPr/>
                    <a:lstStyle/>
                    <a:p>
                      <a:pPr defTabSz="914400">
                        <a:defRPr sz="3200"/>
                      </a:pPr>
                      <a:r>
                        <a:rPr lang="fr-FR" dirty="0"/>
                        <a:t>-</a:t>
                      </a:r>
                      <a:endParaRPr dirty="0"/>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4"/>
                  </a:ext>
                </a:extLst>
              </a:tr>
              <a:tr h="2442792">
                <a:tc>
                  <a:txBody>
                    <a:bodyPr/>
                    <a:lstStyle/>
                    <a:p>
                      <a:pPr defTabSz="914400">
                        <a:tabLst>
                          <a:tab pos="1663700" algn="l"/>
                        </a:tabLst>
                        <a:defRPr sz="3200"/>
                      </a:pPr>
                      <a:r>
                        <a:rPr lang="fr-FR" dirty="0"/>
                        <a:t>Exploitation par l’équipe</a:t>
                      </a:r>
                      <a:endParaRPr dirty="0"/>
                    </a:p>
                  </a:txBody>
                  <a:tcPr marL="50800" marR="50800" marT="50800" marB="50800" anchor="ctr" horzOverflow="overflow">
                    <a:lnB w="12700">
                      <a:solidFill>
                        <a:srgbClr val="000000"/>
                      </a:solidFill>
                      <a:miter lim="400000"/>
                    </a:lnB>
                  </a:tcPr>
                </a:tc>
                <a:tc gridSpan="2">
                  <a:txBody>
                    <a:bodyPr/>
                    <a:lstStyle/>
                    <a:p>
                      <a:pPr defTabSz="914400">
                        <a:defRPr sz="3200"/>
                      </a:pPr>
                      <a:r>
                        <a:rPr lang="fr-FR" dirty="0"/>
                        <a:t>Renforcer les apprentissages sur les points de faiblesse de la formation apportée en amont</a:t>
                      </a:r>
                      <a:endParaRPr dirty="0"/>
                    </a:p>
                  </a:txBody>
                  <a:tcPr marL="50800" marR="50800" marT="50800" marB="50800" anchor="ctr" horzOverflow="overflow">
                    <a:lnB w="12700" cap="flat" cmpd="sng" algn="ctr">
                      <a:solidFill>
                        <a:srgbClr val="000000"/>
                      </a:solidFill>
                      <a:prstDash val="solid"/>
                      <a:miter lim="400000"/>
                      <a:headEnd type="none" w="med" len="med"/>
                      <a:tailEnd type="none" w="med" len="med"/>
                    </a:lnB>
                  </a:tcPr>
                </a:tc>
                <a:tc hMerge="1">
                  <a:txBody>
                    <a:bodyPr/>
                    <a:lstStyle/>
                    <a:p>
                      <a:pPr defTabSz="914400">
                        <a:defRPr sz="3200"/>
                      </a:pPr>
                      <a:endParaRPr dirty="0"/>
                    </a:p>
                  </a:txBody>
                  <a:tcPr marL="50800" marR="50800" marT="50800" marB="50800" anchor="ctr" horzOverflow="overflow">
                    <a:lnB w="12700">
                      <a:solidFill>
                        <a:srgbClr val="000000"/>
                      </a:solidFill>
                      <a:miter lim="400000"/>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lang="fr-FR" dirty="0"/>
                        <a:t>Revoir l’approche sur les points de faiblesse de la formation apportée en amont</a:t>
                      </a:r>
                    </a:p>
                  </a:txBody>
                  <a:tcPr marL="50800" marR="50800" marT="50800" marB="50800" anchor="ctr" horzOverflow="overflow">
                    <a:lnB w="12700">
                      <a:solidFill>
                        <a:srgbClr val="000000"/>
                      </a:solidFill>
                      <a:miter lim="400000"/>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sz="3200"/>
                      </a:pPr>
                      <a:r>
                        <a:rPr lang="fr-FR" dirty="0"/>
                        <a:t>Revoir l’approche sur les points de faiblesse de la formation qu’elle peut révélée</a:t>
                      </a:r>
                    </a:p>
                  </a:txBody>
                  <a:tcPr marL="50800" marR="50800" marT="50800" marB="50800" anchor="ctr" horzOverflow="overflow">
                    <a:lnR w="12700">
                      <a:solidFill>
                        <a:srgbClr val="000000"/>
                      </a:solidFill>
                      <a:miter lim="400000"/>
                    </a:lnR>
                    <a:lnB w="12700">
                      <a:solidFill>
                        <a:srgbClr val="000000"/>
                      </a:solidFill>
                      <a:miter lim="400000"/>
                    </a:lnB>
                  </a:tcPr>
                </a:tc>
                <a:extLst>
                  <a:ext uri="{0D108BD9-81ED-4DB2-BD59-A6C34878D82A}">
                    <a16:rowId xmlns:a16="http://schemas.microsoft.com/office/drawing/2014/main" val="2041347781"/>
                  </a:ext>
                </a:extLst>
              </a:tr>
            </a:tbl>
          </a:graphicData>
        </a:graphic>
      </p:graphicFrame>
      <p:sp>
        <p:nvSpPr>
          <p:cNvPr id="613" name="Bilan"/>
          <p:cNvSpPr txBox="1"/>
          <p:nvPr/>
        </p:nvSpPr>
        <p:spPr>
          <a:xfrm>
            <a:off x="22929749" y="245699"/>
            <a:ext cx="102374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1">
                    <a:hueOff val="114395"/>
                    <a:lumOff val="-24975"/>
                  </a:schemeClr>
                </a:solidFill>
              </a:defRPr>
            </a:lvl1pPr>
          </a:lstStyle>
          <a:p>
            <a:r>
              <a:rPr dirty="0" err="1"/>
              <a:t>Bilan</a:t>
            </a:r>
            <a:endParaRPr dirty="0"/>
          </a:p>
        </p:txBody>
      </p:sp>
      <p:sp>
        <p:nvSpPr>
          <p:cNvPr id="614" name="EVALUER POUR ACQUERI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C1D5A0-CE2B-5341-87B0-660C2339A077}"/>
              </a:ext>
            </a:extLst>
          </p:cNvPr>
          <p:cNvSpPr/>
          <p:nvPr/>
        </p:nvSpPr>
        <p:spPr>
          <a:xfrm>
            <a:off x="8900261" y="4845202"/>
            <a:ext cx="6798632" cy="6555641"/>
          </a:xfrm>
          <a:prstGeom prst="rect">
            <a:avLst/>
          </a:prstGeom>
        </p:spPr>
        <p:txBody>
          <a:bodyPr wrap="square" anchor="ctr">
            <a:spAutoFit/>
          </a:bodyPr>
          <a:lstStyle/>
          <a:p>
            <a:pPr>
              <a:spcBef>
                <a:spcPts val="1800"/>
              </a:spcBef>
              <a:defRPr sz="3000">
                <a:solidFill>
                  <a:srgbClr val="000000"/>
                </a:solidFill>
              </a:defRPr>
            </a:pPr>
            <a:r>
              <a:rPr lang="fr-FR" sz="4000" dirty="0"/>
              <a:t>Définition en commun des questions de programmes traitées </a:t>
            </a:r>
          </a:p>
          <a:p>
            <a:pPr>
              <a:spcBef>
                <a:spcPts val="1800"/>
              </a:spcBef>
              <a:defRPr sz="3000">
                <a:solidFill>
                  <a:srgbClr val="000000"/>
                </a:solidFill>
              </a:defRPr>
            </a:pPr>
            <a:r>
              <a:rPr lang="fr-FR" sz="4000" dirty="0"/>
              <a:t>+</a:t>
            </a:r>
          </a:p>
          <a:p>
            <a:pPr>
              <a:spcBef>
                <a:spcPts val="1800"/>
              </a:spcBef>
              <a:defRPr sz="3000">
                <a:solidFill>
                  <a:srgbClr val="000000"/>
                </a:solidFill>
              </a:defRPr>
            </a:pPr>
            <a:r>
              <a:rPr lang="fr-FR" sz="4000" dirty="0"/>
              <a:t>Définition en commun des compétences ciblées</a:t>
            </a:r>
          </a:p>
          <a:p>
            <a:pPr>
              <a:spcBef>
                <a:spcPts val="1800"/>
              </a:spcBef>
              <a:defRPr sz="3000">
                <a:solidFill>
                  <a:srgbClr val="000000"/>
                </a:solidFill>
              </a:defRPr>
            </a:pPr>
            <a:r>
              <a:rPr lang="fr-FR" sz="4000" dirty="0"/>
              <a:t>+</a:t>
            </a:r>
          </a:p>
          <a:p>
            <a:pPr>
              <a:spcBef>
                <a:spcPts val="1800"/>
              </a:spcBef>
              <a:defRPr sz="3000">
                <a:solidFill>
                  <a:srgbClr val="000000"/>
                </a:solidFill>
              </a:defRPr>
            </a:pPr>
            <a:r>
              <a:rPr lang="fr-FR" sz="4000" dirty="0"/>
              <a:t>Définition en commun des attendus à chaque EC</a:t>
            </a:r>
          </a:p>
        </p:txBody>
      </p:sp>
      <p:sp>
        <p:nvSpPr>
          <p:cNvPr id="3" name="EVALUER POUR ACQUERIR">
            <a:extLst>
              <a:ext uri="{FF2B5EF4-FFF2-40B4-BE49-F238E27FC236}">
                <a16:creationId xmlns:a16="http://schemas.microsoft.com/office/drawing/2014/main" id="{24BC6CF4-26EA-7149-B63D-498BD57B1D8D}"/>
              </a:ext>
            </a:extLst>
          </p:cNvPr>
          <p:cNvSpPr txBox="1"/>
          <p:nvPr/>
        </p:nvSpPr>
        <p:spPr>
          <a:xfrm>
            <a:off x="222558" y="245699"/>
            <a:ext cx="522617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EVALUER POUR ACQUERIR</a:t>
            </a:r>
          </a:p>
        </p:txBody>
      </p:sp>
      <p:sp>
        <p:nvSpPr>
          <p:cNvPr id="4" name="Bilan">
            <a:extLst>
              <a:ext uri="{FF2B5EF4-FFF2-40B4-BE49-F238E27FC236}">
                <a16:creationId xmlns:a16="http://schemas.microsoft.com/office/drawing/2014/main" id="{50D3EE0D-D418-4F4A-AE4A-0D1CB3EB3A4B}"/>
              </a:ext>
            </a:extLst>
          </p:cNvPr>
          <p:cNvSpPr txBox="1"/>
          <p:nvPr/>
        </p:nvSpPr>
        <p:spPr>
          <a:xfrm>
            <a:off x="9552181" y="790759"/>
            <a:ext cx="3379131"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1">
                    <a:hueOff val="114395"/>
                    <a:lumOff val="-24975"/>
                  </a:schemeClr>
                </a:solidFill>
              </a:defRPr>
            </a:lvl1pPr>
          </a:lstStyle>
          <a:p>
            <a:r>
              <a:rPr lang="fr-FR" sz="3200" dirty="0"/>
              <a:t>Pour conclure …</a:t>
            </a:r>
            <a:endParaRPr sz="3200" dirty="0"/>
          </a:p>
        </p:txBody>
      </p:sp>
      <p:sp>
        <p:nvSpPr>
          <p:cNvPr id="5" name="ZoneTexte 4">
            <a:extLst>
              <a:ext uri="{FF2B5EF4-FFF2-40B4-BE49-F238E27FC236}">
                <a16:creationId xmlns:a16="http://schemas.microsoft.com/office/drawing/2014/main" id="{9CC4893B-7635-3D44-98D3-F9000D35F43E}"/>
              </a:ext>
            </a:extLst>
          </p:cNvPr>
          <p:cNvSpPr txBox="1"/>
          <p:nvPr/>
        </p:nvSpPr>
        <p:spPr>
          <a:xfrm>
            <a:off x="9165855" y="1924303"/>
            <a:ext cx="4151779" cy="779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4400" u="none" strike="noStrike" cap="none" spc="0" normalizeH="0" baseline="0" dirty="0">
                <a:ln>
                  <a:noFill/>
                </a:ln>
                <a:solidFill>
                  <a:schemeClr val="accent1">
                    <a:lumMod val="50000"/>
                  </a:schemeClr>
                </a:solidFill>
                <a:effectLst/>
                <a:uFillTx/>
                <a:latin typeface="Helvetica Light" panose="020B0403020202020204" pitchFamily="34" charset="0"/>
                <a:sym typeface="Helvetica Neue"/>
              </a:rPr>
              <a:t>… et faire court </a:t>
            </a:r>
          </a:p>
        </p:txBody>
      </p:sp>
      <p:sp>
        <p:nvSpPr>
          <p:cNvPr id="8" name="Rectangle 7">
            <a:extLst>
              <a:ext uri="{FF2B5EF4-FFF2-40B4-BE49-F238E27FC236}">
                <a16:creationId xmlns:a16="http://schemas.microsoft.com/office/drawing/2014/main" id="{3C978B57-CA1C-AB4A-B933-B5D65F1A92A0}"/>
              </a:ext>
            </a:extLst>
          </p:cNvPr>
          <p:cNvSpPr/>
          <p:nvPr/>
        </p:nvSpPr>
        <p:spPr>
          <a:xfrm>
            <a:off x="1818030" y="8042335"/>
            <a:ext cx="3630706" cy="4320000"/>
          </a:xfrm>
          <a:prstGeom prst="rect">
            <a:avLst/>
          </a:prstGeom>
          <a:solidFill>
            <a:schemeClr val="bg1">
              <a:lumMod val="95000"/>
            </a:schemeClr>
          </a:solidFill>
          <a:ln w="12700" cap="flat">
            <a:noFill/>
            <a:miter lim="400000"/>
          </a:ln>
          <a:effectLst>
            <a:outerShdw blurRad="241300" dist="4826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3200" b="0" i="0" u="none" strike="noStrike" cap="none" spc="0" normalizeH="0" baseline="0" dirty="0">
                <a:ln>
                  <a:noFill/>
                </a:ln>
                <a:solidFill>
                  <a:schemeClr val="bg2">
                    <a:lumMod val="10000"/>
                  </a:schemeClr>
                </a:solidFill>
                <a:effectLst/>
                <a:uFillTx/>
                <a:latin typeface="Helvetica Neue Medium"/>
                <a:ea typeface="Helvetica Neue Medium"/>
                <a:cs typeface="Helvetica Neue Medium"/>
                <a:sym typeface="Helvetica Neue Medium"/>
              </a:rPr>
              <a:t>Progression des apprentissages</a:t>
            </a:r>
          </a:p>
        </p:txBody>
      </p:sp>
      <p:sp>
        <p:nvSpPr>
          <p:cNvPr id="9" name="Rectangle 8">
            <a:extLst>
              <a:ext uri="{FF2B5EF4-FFF2-40B4-BE49-F238E27FC236}">
                <a16:creationId xmlns:a16="http://schemas.microsoft.com/office/drawing/2014/main" id="{965D11F9-DD9A-2C41-86E0-B06C510E05FA}"/>
              </a:ext>
            </a:extLst>
          </p:cNvPr>
          <p:cNvSpPr/>
          <p:nvPr/>
        </p:nvSpPr>
        <p:spPr>
          <a:xfrm>
            <a:off x="1818030" y="3224285"/>
            <a:ext cx="3630706" cy="4320000"/>
          </a:xfrm>
          <a:prstGeom prst="rect">
            <a:avLst/>
          </a:prstGeom>
          <a:solidFill>
            <a:schemeClr val="bg1">
              <a:lumMod val="95000"/>
            </a:schemeClr>
          </a:solidFill>
          <a:ln w="12700" cap="flat">
            <a:noFill/>
            <a:miter lim="400000"/>
          </a:ln>
          <a:effectLst>
            <a:outerShdw blurRad="241300" dist="482600" dir="2700000" algn="tl" rotWithShape="0">
              <a:prstClr val="black">
                <a:alpha val="40000"/>
              </a:prst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fr-FR" sz="3200" b="0" i="0" u="none" strike="noStrike" cap="none" spc="0" normalizeH="0" baseline="0" dirty="0">
                <a:ln>
                  <a:noFill/>
                </a:ln>
                <a:solidFill>
                  <a:schemeClr val="bg2">
                    <a:lumMod val="10000"/>
                  </a:schemeClr>
                </a:solidFill>
                <a:effectLst/>
                <a:uFillTx/>
                <a:latin typeface="Helvetica Neue Medium"/>
                <a:ea typeface="Helvetica Neue Medium"/>
                <a:cs typeface="Helvetica Neue Medium"/>
                <a:sym typeface="Helvetica Neue Medium"/>
              </a:rPr>
              <a:t>Programmation</a:t>
            </a:r>
          </a:p>
        </p:txBody>
      </p:sp>
      <p:sp>
        <p:nvSpPr>
          <p:cNvPr id="10" name="Accolade fermante 9">
            <a:extLst>
              <a:ext uri="{FF2B5EF4-FFF2-40B4-BE49-F238E27FC236}">
                <a16:creationId xmlns:a16="http://schemas.microsoft.com/office/drawing/2014/main" id="{301BC647-7C33-6344-A78C-4D16290A39EE}"/>
              </a:ext>
            </a:extLst>
          </p:cNvPr>
          <p:cNvSpPr/>
          <p:nvPr/>
        </p:nvSpPr>
        <p:spPr>
          <a:xfrm>
            <a:off x="6535271" y="4598894"/>
            <a:ext cx="2149838" cy="7126941"/>
          </a:xfrm>
          <a:prstGeom prst="rightBrac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fr-FR" sz="1800" b="0" i="0" u="none" strike="noStrike" cap="none" spc="0" normalizeH="0" baseline="0">
              <a:ln>
                <a:noFill/>
              </a:ln>
              <a:solidFill>
                <a:srgbClr val="000000"/>
              </a:solidFill>
              <a:effectLst/>
              <a:uFillTx/>
            </a:endParaRPr>
          </a:p>
        </p:txBody>
      </p:sp>
      <p:sp>
        <p:nvSpPr>
          <p:cNvPr id="11" name="Rectangle 10">
            <a:extLst>
              <a:ext uri="{FF2B5EF4-FFF2-40B4-BE49-F238E27FC236}">
                <a16:creationId xmlns:a16="http://schemas.microsoft.com/office/drawing/2014/main" id="{4F1DD998-35B7-4440-B118-5AC877CE0050}"/>
              </a:ext>
            </a:extLst>
          </p:cNvPr>
          <p:cNvSpPr/>
          <p:nvPr/>
        </p:nvSpPr>
        <p:spPr>
          <a:xfrm>
            <a:off x="17648730" y="7443191"/>
            <a:ext cx="6115623" cy="1938992"/>
          </a:xfrm>
          <a:prstGeom prst="rect">
            <a:avLst/>
          </a:prstGeom>
        </p:spPr>
        <p:txBody>
          <a:bodyPr wrap="square" anchor="ctr">
            <a:spAutoFit/>
          </a:bodyPr>
          <a:lstStyle/>
          <a:p>
            <a:pPr>
              <a:spcBef>
                <a:spcPts val="1800"/>
              </a:spcBef>
              <a:defRPr sz="3000">
                <a:solidFill>
                  <a:srgbClr val="000000"/>
                </a:solidFill>
              </a:defRPr>
            </a:pPr>
            <a:r>
              <a:rPr lang="fr-FR" sz="4000" dirty="0"/>
              <a:t>Choix des sujets dans la banque de sujets qui permet de faire ces choix</a:t>
            </a:r>
          </a:p>
        </p:txBody>
      </p:sp>
      <p:sp>
        <p:nvSpPr>
          <p:cNvPr id="13" name="Flèche vers la droite 12">
            <a:extLst>
              <a:ext uri="{FF2B5EF4-FFF2-40B4-BE49-F238E27FC236}">
                <a16:creationId xmlns:a16="http://schemas.microsoft.com/office/drawing/2014/main" id="{31F7D058-D287-144A-986B-1A1CE85E4A35}"/>
              </a:ext>
            </a:extLst>
          </p:cNvPr>
          <p:cNvSpPr/>
          <p:nvPr/>
        </p:nvSpPr>
        <p:spPr>
          <a:xfrm>
            <a:off x="15882128" y="4812687"/>
            <a:ext cx="1129553" cy="7200000"/>
          </a:xfrm>
          <a:prstGeom prst="rightArrow">
            <a:avLst>
              <a:gd name="adj1" fmla="val 50000"/>
              <a:gd name="adj2" fmla="val 100000"/>
            </a:avLst>
          </a:prstGeom>
          <a:solidFill>
            <a:srgbClr val="00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278218873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Les évaluations communes : évolutions, articulations, finalités…"/>
          <p:cNvSpPr txBox="1"/>
          <p:nvPr/>
        </p:nvSpPr>
        <p:spPr>
          <a:xfrm>
            <a:off x="4932820" y="7662783"/>
            <a:ext cx="13255232" cy="43588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marL="444500" indent="-444500" algn="l">
              <a:lnSpc>
                <a:spcPct val="200000"/>
              </a:lnSpc>
              <a:buSzPct val="100000"/>
              <a:buAutoNum type="arabicPeriod"/>
              <a:defRPr sz="3000">
                <a:solidFill>
                  <a:srgbClr val="000000"/>
                </a:solidFill>
              </a:defRPr>
            </a:pPr>
            <a:r>
              <a:rPr sz="3600" dirty="0"/>
              <a:t>Les </a:t>
            </a:r>
            <a:r>
              <a:rPr sz="3600" dirty="0" err="1"/>
              <a:t>évaluations</a:t>
            </a:r>
            <a:r>
              <a:rPr sz="3600" dirty="0"/>
              <a:t> communes : </a:t>
            </a:r>
            <a:r>
              <a:rPr sz="3600" dirty="0" err="1"/>
              <a:t>évolutions</a:t>
            </a:r>
            <a:r>
              <a:rPr sz="3600" dirty="0"/>
              <a:t>, articulations, </a:t>
            </a:r>
            <a:r>
              <a:rPr sz="3600" dirty="0" err="1"/>
              <a:t>finalités</a:t>
            </a:r>
            <a:endParaRPr sz="3600" dirty="0"/>
          </a:p>
          <a:p>
            <a:pPr marL="444500" indent="-444500" algn="l">
              <a:lnSpc>
                <a:spcPct val="200000"/>
              </a:lnSpc>
              <a:buSzPct val="100000"/>
              <a:buAutoNum type="arabicPeriod"/>
              <a:defRPr sz="3000">
                <a:solidFill>
                  <a:srgbClr val="000000"/>
                </a:solidFill>
              </a:defRPr>
            </a:pPr>
            <a:r>
              <a:rPr sz="3600" dirty="0" err="1"/>
              <a:t>Organiser</a:t>
            </a:r>
            <a:r>
              <a:rPr sz="3600" dirty="0"/>
              <a:t> son </a:t>
            </a:r>
            <a:r>
              <a:rPr sz="3600" dirty="0" err="1"/>
              <a:t>année</a:t>
            </a:r>
            <a:r>
              <a:rPr sz="3600" dirty="0"/>
              <a:t> </a:t>
            </a:r>
            <a:r>
              <a:rPr lang="fr-FR" sz="3600" dirty="0"/>
              <a:t>: de la</a:t>
            </a:r>
            <a:r>
              <a:rPr sz="3600" dirty="0"/>
              <a:t> </a:t>
            </a:r>
            <a:r>
              <a:rPr sz="3600" dirty="0" err="1"/>
              <a:t>programmation</a:t>
            </a:r>
            <a:r>
              <a:rPr sz="3600" dirty="0"/>
              <a:t> </a:t>
            </a:r>
            <a:r>
              <a:rPr lang="fr-FR" sz="3600" dirty="0"/>
              <a:t>à la </a:t>
            </a:r>
            <a:r>
              <a:rPr sz="3600" dirty="0"/>
              <a:t>progression</a:t>
            </a:r>
          </a:p>
          <a:p>
            <a:pPr marL="444500" indent="-444500" algn="l">
              <a:lnSpc>
                <a:spcPct val="200000"/>
              </a:lnSpc>
              <a:buSzPct val="100000"/>
              <a:buAutoNum type="arabicPeriod"/>
              <a:defRPr sz="3000">
                <a:solidFill>
                  <a:srgbClr val="000000"/>
                </a:solidFill>
              </a:defRPr>
            </a:pPr>
            <a:r>
              <a:rPr sz="3600" dirty="0" err="1"/>
              <a:t>L’évaluation</a:t>
            </a:r>
            <a:r>
              <a:rPr sz="3600" dirty="0"/>
              <a:t> pour </a:t>
            </a:r>
            <a:r>
              <a:rPr sz="3600" dirty="0" err="1"/>
              <a:t>réguler</a:t>
            </a:r>
            <a:r>
              <a:rPr sz="3600" dirty="0"/>
              <a:t> les </a:t>
            </a:r>
            <a:r>
              <a:rPr sz="3600" dirty="0" err="1"/>
              <a:t>apprentissages</a:t>
            </a:r>
            <a:endParaRPr lang="fr-FR" sz="3600" dirty="0"/>
          </a:p>
          <a:p>
            <a:pPr algn="l">
              <a:lnSpc>
                <a:spcPct val="200000"/>
              </a:lnSpc>
              <a:buSzPct val="100000"/>
              <a:defRPr sz="3000">
                <a:solidFill>
                  <a:srgbClr val="000000"/>
                </a:solidFill>
              </a:defRPr>
            </a:pPr>
            <a:r>
              <a:rPr lang="fr-FR" sz="3600" dirty="0"/>
              <a:t>Bilan : les répercussions</a:t>
            </a:r>
          </a:p>
        </p:txBody>
      </p:sp>
      <p:sp>
        <p:nvSpPr>
          <p:cNvPr id="155" name="L’évaluation est un outil au service des apprentissages et non une fin en soi"/>
          <p:cNvSpPr txBox="1"/>
          <p:nvPr/>
        </p:nvSpPr>
        <p:spPr>
          <a:xfrm>
            <a:off x="4124906" y="3949997"/>
            <a:ext cx="15680575"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a:solidFill>
                  <a:srgbClr val="000000"/>
                </a:solidFill>
              </a:defRPr>
            </a:lvl1pPr>
          </a:lstStyle>
          <a:p>
            <a:r>
              <a:rPr sz="3600" dirty="0" err="1"/>
              <a:t>L’évaluation</a:t>
            </a:r>
            <a:r>
              <a:rPr sz="3600" dirty="0"/>
              <a:t> </a:t>
            </a:r>
            <a:r>
              <a:rPr sz="3600" dirty="0" err="1"/>
              <a:t>est</a:t>
            </a:r>
            <a:r>
              <a:rPr sz="3600" dirty="0"/>
              <a:t> un </a:t>
            </a:r>
            <a:r>
              <a:rPr sz="3600" dirty="0" err="1"/>
              <a:t>outil</a:t>
            </a:r>
            <a:r>
              <a:rPr sz="3600" dirty="0"/>
              <a:t> au service des </a:t>
            </a:r>
            <a:r>
              <a:rPr sz="3600" dirty="0" err="1"/>
              <a:t>apprentissages</a:t>
            </a:r>
            <a:r>
              <a:rPr sz="3600" dirty="0"/>
              <a:t> et non </a:t>
            </a:r>
            <a:r>
              <a:rPr sz="3600" dirty="0" err="1"/>
              <a:t>une</a:t>
            </a:r>
            <a:r>
              <a:rPr sz="3600" dirty="0"/>
              <a:t> fin </a:t>
            </a:r>
            <a:r>
              <a:rPr sz="3600" dirty="0" err="1"/>
              <a:t>en</a:t>
            </a:r>
            <a:r>
              <a:rPr sz="3600" dirty="0"/>
              <a:t> </a:t>
            </a:r>
            <a:r>
              <a:rPr sz="3600" dirty="0" err="1"/>
              <a:t>soi</a:t>
            </a:r>
            <a:endParaRPr sz="3600" dirty="0"/>
          </a:p>
        </p:txBody>
      </p:sp>
      <p:sp>
        <p:nvSpPr>
          <p:cNvPr id="156" name="La réussite doit être la conséquence de la construction des apprentissages et non se faire aux dépens des apprentissages"/>
          <p:cNvSpPr txBox="1"/>
          <p:nvPr/>
        </p:nvSpPr>
        <p:spPr>
          <a:xfrm>
            <a:off x="2931868" y="4725927"/>
            <a:ext cx="18066652" cy="17645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3000">
                <a:solidFill>
                  <a:srgbClr val="000000"/>
                </a:solidFill>
              </a:defRPr>
            </a:lvl1pPr>
          </a:lstStyle>
          <a:p>
            <a:r>
              <a:rPr sz="3600" dirty="0"/>
              <a:t>La r</a:t>
            </a:r>
            <a:r>
              <a:rPr lang="fr-FR" sz="3600" dirty="0" err="1"/>
              <a:t>é</a:t>
            </a:r>
            <a:r>
              <a:rPr sz="3600" dirty="0" err="1"/>
              <a:t>ussite</a:t>
            </a:r>
            <a:r>
              <a:rPr sz="3600" dirty="0"/>
              <a:t> </a:t>
            </a:r>
            <a:r>
              <a:rPr lang="fr-FR" sz="3600" dirty="0"/>
              <a:t>à l’examen </a:t>
            </a:r>
            <a:r>
              <a:rPr sz="3600" dirty="0"/>
              <a:t>doit </a:t>
            </a:r>
            <a:r>
              <a:rPr lang="fr-FR" sz="3600" dirty="0" err="1"/>
              <a:t>ê</a:t>
            </a:r>
            <a:r>
              <a:rPr sz="3600" dirty="0" err="1"/>
              <a:t>tre</a:t>
            </a:r>
            <a:r>
              <a:rPr sz="3600" dirty="0"/>
              <a:t> la cons</a:t>
            </a:r>
            <a:r>
              <a:rPr lang="fr-FR" sz="3600" dirty="0" err="1"/>
              <a:t>é</a:t>
            </a:r>
            <a:r>
              <a:rPr sz="3600" dirty="0" err="1"/>
              <a:t>quence</a:t>
            </a:r>
            <a:r>
              <a:rPr sz="3600" dirty="0"/>
              <a:t> de la construction des </a:t>
            </a:r>
            <a:r>
              <a:rPr sz="3600" dirty="0" err="1"/>
              <a:t>apprentissages</a:t>
            </a:r>
            <a:r>
              <a:rPr sz="3600" dirty="0"/>
              <a:t> et non se faire aux d</a:t>
            </a:r>
            <a:r>
              <a:rPr lang="fr-FR" sz="3600" dirty="0" err="1"/>
              <a:t>é</a:t>
            </a:r>
            <a:r>
              <a:rPr sz="3600" dirty="0"/>
              <a:t>pens des </a:t>
            </a:r>
            <a:r>
              <a:rPr sz="3600" dirty="0" err="1"/>
              <a:t>apprentissages</a:t>
            </a:r>
            <a:r>
              <a:rPr sz="3600" dirty="0"/>
              <a:t> </a:t>
            </a:r>
            <a:r>
              <a:rPr lang="fr-FR" sz="3600" dirty="0"/>
              <a:t>par du bachotage qui fonctionne pour l’examen mais risque de laisser l’élève démuni en tant que citoyen.</a:t>
            </a:r>
            <a:endParaRPr sz="3600" dirty="0"/>
          </a:p>
        </p:txBody>
      </p:sp>
      <p:sp>
        <p:nvSpPr>
          <p:cNvPr id="157" name="INTRODUCTION"/>
          <p:cNvSpPr txBox="1"/>
          <p:nvPr/>
        </p:nvSpPr>
        <p:spPr>
          <a:xfrm>
            <a:off x="228600" y="241299"/>
            <a:ext cx="3084196" cy="5604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chemeClr val="accent6">
                    <a:satOff val="-16844"/>
                    <a:lumOff val="-30747"/>
                  </a:schemeClr>
                </a:solidFill>
              </a:defRPr>
            </a:lvl1pPr>
          </a:lstStyle>
          <a:p>
            <a:r>
              <a:t>INTRODUCTION</a:t>
            </a:r>
          </a:p>
        </p:txBody>
      </p:sp>
      <p:sp>
        <p:nvSpPr>
          <p:cNvPr id="158" name="Le rapport à l’évaluation n’est pas encore bien clair dans notre système"/>
          <p:cNvSpPr txBox="1"/>
          <p:nvPr/>
        </p:nvSpPr>
        <p:spPr>
          <a:xfrm>
            <a:off x="4541686" y="2873806"/>
            <a:ext cx="14847013" cy="6565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a:solidFill>
                  <a:srgbClr val="000000"/>
                </a:solidFill>
              </a:defRPr>
            </a:lvl1pPr>
          </a:lstStyle>
          <a:p>
            <a:r>
              <a:rPr sz="3600" dirty="0"/>
              <a:t>Le rapport </a:t>
            </a:r>
            <a:r>
              <a:rPr sz="3600" dirty="0" err="1"/>
              <a:t>à</a:t>
            </a:r>
            <a:r>
              <a:rPr sz="3600" dirty="0"/>
              <a:t> </a:t>
            </a:r>
            <a:r>
              <a:rPr sz="3600" dirty="0" err="1"/>
              <a:t>l’évaluation</a:t>
            </a:r>
            <a:r>
              <a:rPr sz="3600" dirty="0"/>
              <a:t> </a:t>
            </a:r>
            <a:r>
              <a:rPr sz="3600" dirty="0" err="1"/>
              <a:t>n’est</a:t>
            </a:r>
            <a:r>
              <a:rPr sz="3600" dirty="0"/>
              <a:t> pas encore bien </a:t>
            </a:r>
            <a:r>
              <a:rPr sz="3600" dirty="0" err="1"/>
              <a:t>clair</a:t>
            </a:r>
            <a:r>
              <a:rPr sz="3600" dirty="0"/>
              <a:t> dans </a:t>
            </a:r>
            <a:r>
              <a:rPr sz="3600" dirty="0" err="1"/>
              <a:t>notre</a:t>
            </a:r>
            <a:r>
              <a:rPr sz="3600" dirty="0"/>
              <a:t> </a:t>
            </a:r>
            <a:r>
              <a:rPr sz="3600" dirty="0" err="1"/>
              <a:t>système</a:t>
            </a:r>
            <a:endParaRPr sz="3600"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C3E9878-52E0-A54C-98F7-3D8FA8F06770}"/>
              </a:ext>
            </a:extLst>
          </p:cNvPr>
          <p:cNvSpPr txBox="1"/>
          <p:nvPr/>
        </p:nvSpPr>
        <p:spPr>
          <a:xfrm>
            <a:off x="4907151" y="5147350"/>
            <a:ext cx="13096535" cy="77970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lang="fr-FR" sz="4400" dirty="0"/>
              <a:t>Q</a:t>
            </a:r>
            <a:r>
              <a:rPr kumimoji="0" lang="fr-FR" sz="4400" b="0" i="0" u="none" strike="noStrike" cap="none" spc="0" normalizeH="0" baseline="0" dirty="0">
                <a:ln>
                  <a:noFill/>
                </a:ln>
                <a:solidFill>
                  <a:srgbClr val="5E5E5E"/>
                </a:solidFill>
                <a:effectLst/>
                <a:uFillTx/>
                <a:latin typeface="+mn-lt"/>
                <a:ea typeface="+mn-ea"/>
                <a:cs typeface="+mn-cs"/>
                <a:sym typeface="Helvetica Neue"/>
              </a:rPr>
              <a:t>uelques éléments complémentaires à avoir en tête</a:t>
            </a:r>
          </a:p>
        </p:txBody>
      </p:sp>
    </p:spTree>
    <p:extLst>
      <p:ext uri="{BB962C8B-B14F-4D97-AF65-F5344CB8AC3E}">
        <p14:creationId xmlns:p14="http://schemas.microsoft.com/office/powerpoint/2010/main" val="3205120740"/>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0" name="Ligne de connexion"/>
          <p:cNvCxnSpPr>
            <a:stCxn id="623" idx="0"/>
            <a:endCxn id="627" idx="0"/>
          </p:cNvCxnSpPr>
          <p:nvPr/>
        </p:nvCxnSpPr>
        <p:spPr>
          <a:xfrm flipV="1">
            <a:off x="4960950" y="7936285"/>
            <a:ext cx="7231050" cy="1919281"/>
          </a:xfrm>
          <a:prstGeom prst="straightConnector1">
            <a:avLst/>
          </a:prstGeom>
          <a:ln w="25400">
            <a:solidFill>
              <a:srgbClr val="000000"/>
            </a:solidFill>
            <a:miter lim="400000"/>
          </a:ln>
        </p:spPr>
      </p:cxnSp>
      <p:cxnSp>
        <p:nvCxnSpPr>
          <p:cNvPr id="631" name="Ligne de connexion"/>
          <p:cNvCxnSpPr>
            <a:stCxn id="626" idx="0"/>
            <a:endCxn id="625" idx="0"/>
          </p:cNvCxnSpPr>
          <p:nvPr/>
        </p:nvCxnSpPr>
        <p:spPr>
          <a:xfrm>
            <a:off x="12192000" y="5464503"/>
            <a:ext cx="6894877" cy="4391063"/>
          </a:xfrm>
          <a:prstGeom prst="straightConnector1">
            <a:avLst/>
          </a:prstGeom>
          <a:ln w="25400">
            <a:solidFill>
              <a:srgbClr val="000000"/>
            </a:solidFill>
            <a:miter lim="400000"/>
          </a:ln>
        </p:spPr>
      </p:cxnSp>
      <p:cxnSp>
        <p:nvCxnSpPr>
          <p:cNvPr id="632" name="Ligne de connexion"/>
          <p:cNvCxnSpPr>
            <a:stCxn id="625" idx="0"/>
            <a:endCxn id="627" idx="0"/>
          </p:cNvCxnSpPr>
          <p:nvPr/>
        </p:nvCxnSpPr>
        <p:spPr>
          <a:xfrm flipH="1" flipV="1">
            <a:off x="12192000" y="7936285"/>
            <a:ext cx="6894877" cy="1919281"/>
          </a:xfrm>
          <a:prstGeom prst="straightConnector1">
            <a:avLst/>
          </a:prstGeom>
          <a:ln w="25400">
            <a:solidFill>
              <a:srgbClr val="000000"/>
            </a:solidFill>
            <a:miter lim="400000"/>
          </a:ln>
        </p:spPr>
      </p:cxnSp>
      <p:cxnSp>
        <p:nvCxnSpPr>
          <p:cNvPr id="633" name="Ligne de connexion"/>
          <p:cNvCxnSpPr>
            <a:stCxn id="625" idx="0"/>
            <a:endCxn id="628" idx="0"/>
          </p:cNvCxnSpPr>
          <p:nvPr/>
        </p:nvCxnSpPr>
        <p:spPr>
          <a:xfrm flipH="1" flipV="1">
            <a:off x="15257336" y="4191650"/>
            <a:ext cx="3829541" cy="5663916"/>
          </a:xfrm>
          <a:prstGeom prst="straightConnector1">
            <a:avLst/>
          </a:prstGeom>
          <a:ln w="25400">
            <a:solidFill>
              <a:srgbClr val="000000"/>
            </a:solidFill>
            <a:miter lim="400000"/>
          </a:ln>
        </p:spPr>
      </p:cxnSp>
      <p:cxnSp>
        <p:nvCxnSpPr>
          <p:cNvPr id="634" name="Ligne de connexion"/>
          <p:cNvCxnSpPr>
            <a:stCxn id="629" idx="0"/>
            <a:endCxn id="624" idx="0"/>
          </p:cNvCxnSpPr>
          <p:nvPr/>
        </p:nvCxnSpPr>
        <p:spPr>
          <a:xfrm flipV="1">
            <a:off x="8996593" y="2304514"/>
            <a:ext cx="3195407" cy="1649060"/>
          </a:xfrm>
          <a:prstGeom prst="straightConnector1">
            <a:avLst/>
          </a:prstGeom>
          <a:ln w="25400">
            <a:solidFill>
              <a:srgbClr val="000000"/>
            </a:solidFill>
            <a:miter lim="400000"/>
          </a:ln>
        </p:spPr>
      </p:cxnSp>
      <p:cxnSp>
        <p:nvCxnSpPr>
          <p:cNvPr id="636" name="Ligne de connexion"/>
          <p:cNvCxnSpPr>
            <a:stCxn id="635" idx="0"/>
            <a:endCxn id="624" idx="0"/>
          </p:cNvCxnSpPr>
          <p:nvPr/>
        </p:nvCxnSpPr>
        <p:spPr>
          <a:xfrm flipV="1">
            <a:off x="2865921" y="2304514"/>
            <a:ext cx="9326079" cy="1668440"/>
          </a:xfrm>
          <a:prstGeom prst="straightConnector1">
            <a:avLst/>
          </a:prstGeom>
          <a:ln w="25400">
            <a:solidFill>
              <a:srgbClr val="000000"/>
            </a:solidFill>
            <a:miter lim="400000"/>
          </a:ln>
        </p:spPr>
      </p:cxnSp>
      <p:cxnSp>
        <p:nvCxnSpPr>
          <p:cNvPr id="637" name="Ligne de connexion"/>
          <p:cNvCxnSpPr>
            <a:stCxn id="635" idx="0"/>
            <a:endCxn id="623" idx="0"/>
          </p:cNvCxnSpPr>
          <p:nvPr/>
        </p:nvCxnSpPr>
        <p:spPr>
          <a:xfrm>
            <a:off x="2865921" y="3972954"/>
            <a:ext cx="2095029" cy="5882612"/>
          </a:xfrm>
          <a:prstGeom prst="straightConnector1">
            <a:avLst/>
          </a:prstGeom>
          <a:ln w="25400">
            <a:solidFill>
              <a:srgbClr val="000000"/>
            </a:solidFill>
            <a:miter lim="400000"/>
          </a:ln>
        </p:spPr>
      </p:cxnSp>
      <p:cxnSp>
        <p:nvCxnSpPr>
          <p:cNvPr id="639" name="Ligne de connexion"/>
          <p:cNvCxnSpPr>
            <a:stCxn id="624" idx="0"/>
            <a:endCxn id="638" idx="0"/>
          </p:cNvCxnSpPr>
          <p:nvPr/>
        </p:nvCxnSpPr>
        <p:spPr>
          <a:xfrm>
            <a:off x="12192000" y="2304514"/>
            <a:ext cx="9326079" cy="1883883"/>
          </a:xfrm>
          <a:prstGeom prst="straightConnector1">
            <a:avLst/>
          </a:prstGeom>
          <a:ln w="25400">
            <a:solidFill>
              <a:srgbClr val="000000"/>
            </a:solidFill>
            <a:miter lim="400000"/>
          </a:ln>
        </p:spPr>
      </p:cxnSp>
      <p:cxnSp>
        <p:nvCxnSpPr>
          <p:cNvPr id="640" name="Ligne de connexion"/>
          <p:cNvCxnSpPr>
            <a:stCxn id="638" idx="0"/>
            <a:endCxn id="625" idx="0"/>
          </p:cNvCxnSpPr>
          <p:nvPr/>
        </p:nvCxnSpPr>
        <p:spPr>
          <a:xfrm flipH="1">
            <a:off x="19086877" y="4188397"/>
            <a:ext cx="2431202" cy="5667169"/>
          </a:xfrm>
          <a:prstGeom prst="straightConnector1">
            <a:avLst/>
          </a:prstGeom>
          <a:ln w="25400">
            <a:solidFill>
              <a:srgbClr val="000000"/>
            </a:solidFill>
            <a:miter lim="400000"/>
          </a:ln>
        </p:spPr>
      </p:cxnSp>
      <p:sp>
        <p:nvSpPr>
          <p:cNvPr id="641" name="L’évaluation doit d’abord être formatrice"/>
          <p:cNvSpPr txBox="1"/>
          <p:nvPr/>
        </p:nvSpPr>
        <p:spPr>
          <a:xfrm>
            <a:off x="15858148" y="227201"/>
            <a:ext cx="8138390" cy="5974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300" b="1">
                <a:solidFill>
                  <a:srgbClr val="000000"/>
                </a:solidFill>
              </a:defRPr>
            </a:lvl1pPr>
          </a:lstStyle>
          <a:p>
            <a:r>
              <a:t>L’évaluation doit d’abord être formatrice</a:t>
            </a:r>
          </a:p>
        </p:txBody>
      </p:sp>
      <p:cxnSp>
        <p:nvCxnSpPr>
          <p:cNvPr id="642" name="Ligne de connexion"/>
          <p:cNvCxnSpPr>
            <a:stCxn id="629" idx="0"/>
            <a:endCxn id="623" idx="0"/>
          </p:cNvCxnSpPr>
          <p:nvPr/>
        </p:nvCxnSpPr>
        <p:spPr>
          <a:xfrm flipH="1">
            <a:off x="4960950" y="3953574"/>
            <a:ext cx="4035643" cy="5901992"/>
          </a:xfrm>
          <a:prstGeom prst="straightConnector1">
            <a:avLst/>
          </a:prstGeom>
          <a:ln w="25400">
            <a:solidFill>
              <a:srgbClr val="000000"/>
            </a:solidFill>
            <a:miter lim="400000"/>
          </a:ln>
        </p:spPr>
      </p:cxnSp>
      <p:cxnSp>
        <p:nvCxnSpPr>
          <p:cNvPr id="643" name="Ligne de connexion"/>
          <p:cNvCxnSpPr>
            <a:stCxn id="628" idx="0"/>
            <a:endCxn id="624" idx="0"/>
          </p:cNvCxnSpPr>
          <p:nvPr/>
        </p:nvCxnSpPr>
        <p:spPr>
          <a:xfrm flipH="1" flipV="1">
            <a:off x="12192000" y="2304514"/>
            <a:ext cx="3065336" cy="1887136"/>
          </a:xfrm>
          <a:prstGeom prst="straightConnector1">
            <a:avLst/>
          </a:prstGeom>
          <a:ln w="25400">
            <a:solidFill>
              <a:srgbClr val="000000"/>
            </a:solidFill>
            <a:miter lim="400000"/>
          </a:ln>
        </p:spPr>
      </p:cxnSp>
      <p:cxnSp>
        <p:nvCxnSpPr>
          <p:cNvPr id="644" name="Ligne de connexion"/>
          <p:cNvCxnSpPr>
            <a:stCxn id="626" idx="0"/>
            <a:endCxn id="624" idx="0"/>
          </p:cNvCxnSpPr>
          <p:nvPr/>
        </p:nvCxnSpPr>
        <p:spPr>
          <a:xfrm flipV="1">
            <a:off x="12192000" y="2304514"/>
            <a:ext cx="0" cy="3159989"/>
          </a:xfrm>
          <a:prstGeom prst="straightConnector1">
            <a:avLst/>
          </a:prstGeom>
          <a:ln w="25400">
            <a:solidFill>
              <a:srgbClr val="000000"/>
            </a:solidFill>
            <a:miter lim="400000"/>
          </a:ln>
        </p:spPr>
      </p:cxnSp>
      <p:cxnSp>
        <p:nvCxnSpPr>
          <p:cNvPr id="645" name="Ligne de connexion"/>
          <p:cNvCxnSpPr>
            <a:stCxn id="627" idx="0"/>
            <a:endCxn id="626" idx="0"/>
          </p:cNvCxnSpPr>
          <p:nvPr/>
        </p:nvCxnSpPr>
        <p:spPr>
          <a:xfrm flipV="1">
            <a:off x="12192000" y="5464503"/>
            <a:ext cx="0" cy="2471782"/>
          </a:xfrm>
          <a:prstGeom prst="straightConnector1">
            <a:avLst/>
          </a:prstGeom>
          <a:ln w="25400">
            <a:solidFill>
              <a:srgbClr val="000000"/>
            </a:solidFill>
            <a:miter lim="400000"/>
          </a:ln>
        </p:spPr>
      </p:cxnSp>
      <p:cxnSp>
        <p:nvCxnSpPr>
          <p:cNvPr id="646" name="Ligne de connexion"/>
          <p:cNvCxnSpPr>
            <a:stCxn id="623" idx="0"/>
            <a:endCxn id="626" idx="0"/>
          </p:cNvCxnSpPr>
          <p:nvPr/>
        </p:nvCxnSpPr>
        <p:spPr>
          <a:xfrm flipV="1">
            <a:off x="4960950" y="5464503"/>
            <a:ext cx="7231050" cy="4391063"/>
          </a:xfrm>
          <a:prstGeom prst="straightConnector1">
            <a:avLst/>
          </a:prstGeom>
          <a:ln w="25400">
            <a:solidFill>
              <a:srgbClr val="000000"/>
            </a:solidFill>
            <a:miter lim="400000"/>
          </a:ln>
        </p:spPr>
      </p:cxnSp>
      <p:sp>
        <p:nvSpPr>
          <p:cNvPr id="647" name="POUR CONCLURE"/>
          <p:cNvSpPr txBox="1"/>
          <p:nvPr/>
        </p:nvSpPr>
        <p:spPr>
          <a:xfrm>
            <a:off x="222558" y="245699"/>
            <a:ext cx="3501772"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6">
                    <a:satOff val="-16844"/>
                    <a:lumOff val="-30747"/>
                  </a:schemeClr>
                </a:solidFill>
              </a:defRPr>
            </a:lvl1pPr>
          </a:lstStyle>
          <a:p>
            <a:r>
              <a:t>POUR CONCLURE</a:t>
            </a:r>
          </a:p>
        </p:txBody>
      </p:sp>
      <p:sp>
        <p:nvSpPr>
          <p:cNvPr id="623" name="Les attendus doivent être explicites pour les élèves"/>
          <p:cNvSpPr txBox="1"/>
          <p:nvPr/>
        </p:nvSpPr>
        <p:spPr>
          <a:xfrm>
            <a:off x="2500185" y="9855566"/>
            <a:ext cx="4921530" cy="1080413"/>
          </a:xfrm>
          <a:prstGeom prst="rect">
            <a:avLst/>
          </a:prstGeom>
          <a:solidFill>
            <a:schemeClr val="accent1">
              <a:lumOff val="-13575"/>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rPr dirty="0"/>
              <a:t>Les </a:t>
            </a:r>
            <a:r>
              <a:rPr dirty="0" err="1"/>
              <a:t>attendus</a:t>
            </a:r>
            <a:r>
              <a:rPr dirty="0"/>
              <a:t> </a:t>
            </a:r>
            <a:r>
              <a:rPr dirty="0" err="1"/>
              <a:t>doivent</a:t>
            </a:r>
            <a:r>
              <a:rPr dirty="0"/>
              <a:t> </a:t>
            </a:r>
            <a:r>
              <a:rPr dirty="0" err="1"/>
              <a:t>être</a:t>
            </a:r>
            <a:r>
              <a:rPr dirty="0"/>
              <a:t> </a:t>
            </a:r>
            <a:r>
              <a:rPr dirty="0" err="1"/>
              <a:t>explicites</a:t>
            </a:r>
            <a:r>
              <a:rPr dirty="0"/>
              <a:t> pour les </a:t>
            </a:r>
            <a:r>
              <a:rPr dirty="0" err="1"/>
              <a:t>élèves</a:t>
            </a:r>
            <a:endParaRPr dirty="0"/>
          </a:p>
        </p:txBody>
      </p:sp>
      <p:sp>
        <p:nvSpPr>
          <p:cNvPr id="624" name="L’évaluation est un outil au service des apprentissages, sûrement pas une fin en soi"/>
          <p:cNvSpPr txBox="1"/>
          <p:nvPr/>
        </p:nvSpPr>
        <p:spPr>
          <a:xfrm>
            <a:off x="6835966" y="2304514"/>
            <a:ext cx="10712067" cy="1080413"/>
          </a:xfrm>
          <a:prstGeom prst="rect">
            <a:avLst/>
          </a:prstGeom>
          <a:solidFill>
            <a:schemeClr val="accent1">
              <a:lumOff val="-13575"/>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L’évaluation est un outil au service des apprentissages, sûrement pas une fin en soi</a:t>
            </a:r>
          </a:p>
        </p:txBody>
      </p:sp>
      <p:sp>
        <p:nvSpPr>
          <p:cNvPr id="625" name="L’erreur doit être formatrice"/>
          <p:cNvSpPr txBox="1"/>
          <p:nvPr/>
        </p:nvSpPr>
        <p:spPr>
          <a:xfrm>
            <a:off x="16626112" y="9855566"/>
            <a:ext cx="4921530" cy="1080413"/>
          </a:xfrm>
          <a:prstGeom prst="rect">
            <a:avLst/>
          </a:prstGeom>
          <a:solidFill>
            <a:schemeClr val="accent1">
              <a:lumOff val="-13575"/>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L’erreur doit être formatrice</a:t>
            </a:r>
          </a:p>
        </p:txBody>
      </p:sp>
      <p:sp>
        <p:nvSpPr>
          <p:cNvPr id="626" name="Laisser un temps suffisant pour acquérir, s’entraîner et recommencer"/>
          <p:cNvSpPr txBox="1"/>
          <p:nvPr/>
        </p:nvSpPr>
        <p:spPr>
          <a:xfrm>
            <a:off x="10405470" y="5464503"/>
            <a:ext cx="3573060" cy="182614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rPr sz="2800"/>
              <a:t>Laisser un temps suffisant pour acquérir, s’entraîner et recommencer</a:t>
            </a:r>
          </a:p>
        </p:txBody>
      </p:sp>
      <p:sp>
        <p:nvSpPr>
          <p:cNvPr id="627" name="Favoriser l’autopositionnement et les corrections croisées"/>
          <p:cNvSpPr txBox="1"/>
          <p:nvPr/>
        </p:nvSpPr>
        <p:spPr>
          <a:xfrm>
            <a:off x="10405470" y="7936285"/>
            <a:ext cx="3573060" cy="182614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rPr sz="2800" dirty="0" err="1"/>
              <a:t>Favoriser</a:t>
            </a:r>
            <a:r>
              <a:rPr sz="2800" dirty="0"/>
              <a:t> </a:t>
            </a:r>
            <a:r>
              <a:rPr sz="2800" dirty="0" err="1"/>
              <a:t>l’autopositionnement</a:t>
            </a:r>
            <a:r>
              <a:rPr sz="2800" dirty="0"/>
              <a:t> et les corrections </a:t>
            </a:r>
            <a:r>
              <a:rPr sz="2800" dirty="0" err="1"/>
              <a:t>croisées</a:t>
            </a:r>
            <a:endParaRPr sz="2800" dirty="0"/>
          </a:p>
        </p:txBody>
      </p:sp>
      <p:sp>
        <p:nvSpPr>
          <p:cNvPr id="628" name="Mettre en place des corrections actives"/>
          <p:cNvSpPr txBox="1"/>
          <p:nvPr/>
        </p:nvSpPr>
        <p:spPr>
          <a:xfrm>
            <a:off x="13470805" y="4191650"/>
            <a:ext cx="3573061" cy="964367"/>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rPr sz="2800"/>
              <a:t>Mettre en place des corrections actives</a:t>
            </a:r>
          </a:p>
        </p:txBody>
      </p:sp>
      <p:sp>
        <p:nvSpPr>
          <p:cNvPr id="629" name="Construire collectivement une progressivité des apprentissages"/>
          <p:cNvSpPr txBox="1"/>
          <p:nvPr/>
        </p:nvSpPr>
        <p:spPr>
          <a:xfrm>
            <a:off x="7210063" y="3953574"/>
            <a:ext cx="3573060" cy="1826141"/>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rPr sz="2800"/>
              <a:t>Construire collectivement une progressivité des apprentissages</a:t>
            </a:r>
          </a:p>
        </p:txBody>
      </p:sp>
      <p:sp>
        <p:nvSpPr>
          <p:cNvPr id="635" name="Elle doit cibler des apprentissages précis…"/>
          <p:cNvSpPr txBox="1"/>
          <p:nvPr/>
        </p:nvSpPr>
        <p:spPr>
          <a:xfrm>
            <a:off x="1079390" y="3972954"/>
            <a:ext cx="3573061" cy="3118803"/>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rPr sz="2800" dirty="0"/>
              <a:t>Elle doit </a:t>
            </a:r>
            <a:r>
              <a:rPr sz="2800" dirty="0" err="1"/>
              <a:t>cibler</a:t>
            </a:r>
            <a:r>
              <a:rPr sz="2800" dirty="0"/>
              <a:t> des </a:t>
            </a:r>
            <a:r>
              <a:rPr sz="2800" dirty="0" err="1"/>
              <a:t>apprentissages</a:t>
            </a:r>
            <a:r>
              <a:rPr sz="2800" dirty="0"/>
              <a:t> précis</a:t>
            </a:r>
            <a:r>
              <a:rPr lang="fr-FR" sz="2800" dirty="0"/>
              <a:t> </a:t>
            </a:r>
            <a:r>
              <a:rPr sz="2800" dirty="0"/>
              <a:t>: </a:t>
            </a:r>
            <a:r>
              <a:rPr sz="2800" dirty="0" err="1"/>
              <a:t>ce</a:t>
            </a:r>
            <a:r>
              <a:rPr sz="2800" dirty="0"/>
              <a:t> qui a </a:t>
            </a:r>
            <a:r>
              <a:rPr sz="2800" dirty="0" err="1"/>
              <a:t>été</a:t>
            </a:r>
            <a:r>
              <a:rPr sz="2800" dirty="0"/>
              <a:t> </a:t>
            </a:r>
            <a:r>
              <a:rPr sz="2800" dirty="0" err="1"/>
              <a:t>travaillé</a:t>
            </a:r>
            <a:r>
              <a:rPr sz="2800" dirty="0"/>
              <a:t> ne sera pas </a:t>
            </a:r>
            <a:r>
              <a:rPr sz="2800" dirty="0" err="1"/>
              <a:t>regardé</a:t>
            </a:r>
            <a:r>
              <a:rPr sz="2800" dirty="0"/>
              <a:t> </a:t>
            </a:r>
            <a:r>
              <a:rPr sz="2800" dirty="0" err="1"/>
              <a:t>comme</a:t>
            </a:r>
            <a:r>
              <a:rPr sz="2800" dirty="0"/>
              <a:t> </a:t>
            </a:r>
            <a:r>
              <a:rPr sz="2800" dirty="0" err="1"/>
              <a:t>ce</a:t>
            </a:r>
            <a:r>
              <a:rPr sz="2800" dirty="0"/>
              <a:t> qui </a:t>
            </a:r>
            <a:r>
              <a:rPr sz="2800" dirty="0" err="1"/>
              <a:t>est</a:t>
            </a:r>
            <a:r>
              <a:rPr sz="2800" dirty="0"/>
              <a:t> </a:t>
            </a:r>
            <a:r>
              <a:rPr sz="2800" dirty="0" err="1"/>
              <a:t>simplement</a:t>
            </a:r>
            <a:r>
              <a:rPr sz="2800" dirty="0"/>
              <a:t> </a:t>
            </a:r>
            <a:r>
              <a:rPr sz="2800" dirty="0" err="1"/>
              <a:t>remobilisé</a:t>
            </a:r>
            <a:endParaRPr sz="2800" dirty="0"/>
          </a:p>
        </p:txBody>
      </p:sp>
      <p:sp>
        <p:nvSpPr>
          <p:cNvPr id="638" name="Elle doit faire l’objet d’un retour ciblé et explicite : ce que tu sais faire, ce que tu dois travailler en priorité"/>
          <p:cNvSpPr txBox="1"/>
          <p:nvPr/>
        </p:nvSpPr>
        <p:spPr>
          <a:xfrm>
            <a:off x="19731549" y="4188397"/>
            <a:ext cx="3573060" cy="2687915"/>
          </a:xfrm>
          <a:prstGeom prst="rect">
            <a:avLst/>
          </a:prstGeom>
          <a:solidFill>
            <a:srgbClr val="FFFF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rPr sz="2800"/>
              <a:t>Elle doit faire l’objet d’un retour ciblé et explicite : ce que tu sais faire, ce que tu dois travailler en priorité</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1" name="Image" descr="Image"/>
          <p:cNvPicPr>
            <a:picLocks noChangeAspect="1"/>
          </p:cNvPicPr>
          <p:nvPr/>
        </p:nvPicPr>
        <p:blipFill>
          <a:blip r:embed="rId2"/>
          <a:stretch>
            <a:fillRect/>
          </a:stretch>
        </p:blipFill>
        <p:spPr>
          <a:xfrm>
            <a:off x="3199896" y="221554"/>
            <a:ext cx="19053283" cy="12567719"/>
          </a:xfrm>
          <a:prstGeom prst="rect">
            <a:avLst/>
          </a:prstGeom>
          <a:ln w="12700">
            <a:miter lim="400000"/>
          </a:ln>
        </p:spPr>
      </p:pic>
      <p:sp>
        <p:nvSpPr>
          <p:cNvPr id="652" name="5 principes pour une évaluation formatrice"/>
          <p:cNvSpPr txBox="1"/>
          <p:nvPr/>
        </p:nvSpPr>
        <p:spPr>
          <a:xfrm>
            <a:off x="17686583" y="295240"/>
            <a:ext cx="5855818" cy="4613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5 principes pour une évaluation formatrice</a:t>
            </a:r>
          </a:p>
        </p:txBody>
      </p:sp>
      <p:sp>
        <p:nvSpPr>
          <p:cNvPr id="653" name="POUR CONCLURE"/>
          <p:cNvSpPr txBox="1"/>
          <p:nvPr/>
        </p:nvSpPr>
        <p:spPr>
          <a:xfrm>
            <a:off x="222558" y="245699"/>
            <a:ext cx="3501772"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6">
                    <a:satOff val="-16844"/>
                    <a:lumOff val="-30747"/>
                  </a:schemeClr>
                </a:solidFill>
              </a:defRPr>
            </a:lvl1pPr>
          </a:lstStyle>
          <a:p>
            <a:r>
              <a:t>POUR CONCLURE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Le lycée, un changement de paradigme en terme d’évaluation pour les élèves qui arrivent"/>
          <p:cNvSpPr txBox="1"/>
          <p:nvPr/>
        </p:nvSpPr>
        <p:spPr>
          <a:xfrm>
            <a:off x="4569367" y="1084026"/>
            <a:ext cx="15604589"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3000" b="1">
                <a:solidFill>
                  <a:schemeClr val="accent1">
                    <a:hueOff val="114395"/>
                    <a:lumOff val="-24975"/>
                  </a:schemeClr>
                </a:solidFill>
              </a:defRPr>
            </a:lvl1pPr>
          </a:lstStyle>
          <a:p>
            <a:r>
              <a:rPr sz="3600" dirty="0"/>
              <a:t>Le</a:t>
            </a:r>
            <a:r>
              <a:rPr lang="fr-FR" sz="3600" dirty="0"/>
              <a:t>s élèves qui arrivent aujourd’hui au lycée</a:t>
            </a:r>
            <a:r>
              <a:rPr sz="3600" dirty="0"/>
              <a:t>, </a:t>
            </a:r>
            <a:endParaRPr lang="fr-FR" sz="3600" dirty="0"/>
          </a:p>
          <a:p>
            <a:r>
              <a:rPr lang="fr-FR" sz="3600" dirty="0"/>
              <a:t>vivent </a:t>
            </a:r>
            <a:r>
              <a:rPr sz="3600" dirty="0"/>
              <a:t>un </a:t>
            </a:r>
            <a:r>
              <a:rPr sz="3600" dirty="0" err="1"/>
              <a:t>changement</a:t>
            </a:r>
            <a:r>
              <a:rPr sz="3600" dirty="0"/>
              <a:t> de </a:t>
            </a:r>
            <a:r>
              <a:rPr sz="3600" dirty="0" err="1"/>
              <a:t>paradigme</a:t>
            </a:r>
            <a:r>
              <a:rPr sz="3600" dirty="0"/>
              <a:t> </a:t>
            </a:r>
            <a:r>
              <a:rPr sz="3600" dirty="0" err="1"/>
              <a:t>en</a:t>
            </a:r>
            <a:r>
              <a:rPr sz="3600" dirty="0"/>
              <a:t> </a:t>
            </a:r>
            <a:r>
              <a:rPr sz="3600" dirty="0" err="1"/>
              <a:t>terme</a:t>
            </a:r>
            <a:r>
              <a:rPr lang="fr-FR" sz="3600" dirty="0"/>
              <a:t>s</a:t>
            </a:r>
            <a:r>
              <a:rPr sz="3600" dirty="0"/>
              <a:t> d’</a:t>
            </a:r>
            <a:r>
              <a:rPr lang="fr-FR" sz="3600" dirty="0" err="1"/>
              <a:t>é</a:t>
            </a:r>
            <a:r>
              <a:rPr sz="3600" dirty="0"/>
              <a:t>valuation</a:t>
            </a:r>
          </a:p>
        </p:txBody>
      </p:sp>
      <p:graphicFrame>
        <p:nvGraphicFramePr>
          <p:cNvPr id="425" name="Tableau"/>
          <p:cNvGraphicFramePr/>
          <p:nvPr>
            <p:extLst>
              <p:ext uri="{D42A27DB-BD31-4B8C-83A1-F6EECF244321}">
                <p14:modId xmlns:p14="http://schemas.microsoft.com/office/powerpoint/2010/main" val="3524426783"/>
              </p:ext>
            </p:extLst>
          </p:nvPr>
        </p:nvGraphicFramePr>
        <p:xfrm>
          <a:off x="1997129" y="3362230"/>
          <a:ext cx="21576765" cy="9341682"/>
        </p:xfrm>
        <a:graphic>
          <a:graphicData uri="http://schemas.openxmlformats.org/drawingml/2006/table">
            <a:tbl>
              <a:tblPr firstRow="1">
                <a:tableStyleId>{C7B018BB-80A7-4F77-B60F-C8B233D01FF8}</a:tableStyleId>
              </a:tblPr>
              <a:tblGrid>
                <a:gridCol w="4619762">
                  <a:extLst>
                    <a:ext uri="{9D8B030D-6E8A-4147-A177-3AD203B41FA5}">
                      <a16:colId xmlns:a16="http://schemas.microsoft.com/office/drawing/2014/main" val="20000"/>
                    </a:ext>
                  </a:extLst>
                </a:gridCol>
                <a:gridCol w="8592549">
                  <a:extLst>
                    <a:ext uri="{9D8B030D-6E8A-4147-A177-3AD203B41FA5}">
                      <a16:colId xmlns:a16="http://schemas.microsoft.com/office/drawing/2014/main" val="20001"/>
                    </a:ext>
                  </a:extLst>
                </a:gridCol>
                <a:gridCol w="8364454">
                  <a:extLst>
                    <a:ext uri="{9D8B030D-6E8A-4147-A177-3AD203B41FA5}">
                      <a16:colId xmlns:a16="http://schemas.microsoft.com/office/drawing/2014/main" val="20002"/>
                    </a:ext>
                  </a:extLst>
                </a:gridCol>
              </a:tblGrid>
              <a:tr h="1541561">
                <a:tc>
                  <a:txBody>
                    <a:bodyPr/>
                    <a:lstStyle/>
                    <a:p>
                      <a:pPr defTabSz="914400">
                        <a:tabLst>
                          <a:tab pos="1663700" algn="l"/>
                        </a:tabLst>
                        <a:defRPr sz="3200"/>
                      </a:pPr>
                      <a:endParaRPr/>
                    </a:p>
                  </a:txBody>
                  <a:tcPr marL="50800" marR="50800" marT="50800" marB="50800" anchor="ctr" horzOverflow="overflow">
                    <a:lnL w="12700">
                      <a:solidFill>
                        <a:srgbClr val="000000"/>
                      </a:solidFill>
                      <a:miter lim="400000"/>
                    </a:lnL>
                  </a:tcPr>
                </a:tc>
                <a:tc>
                  <a:txBody>
                    <a:bodyPr/>
                    <a:lstStyle/>
                    <a:p>
                      <a:pPr defTabSz="914400">
                        <a:tabLst>
                          <a:tab pos="1663700" algn="l"/>
                        </a:tabLst>
                        <a:defRPr b="0"/>
                      </a:pPr>
                      <a:r>
                        <a:rPr sz="3200" b="1"/>
                        <a:t>Ce qu’ils ont connu au collège pour une bonne partie</a:t>
                      </a:r>
                    </a:p>
                  </a:txBody>
                  <a:tcPr marL="50800" marR="50800" marT="50800" marB="50800" anchor="ctr" horzOverflow="overflow"/>
                </a:tc>
                <a:tc>
                  <a:txBody>
                    <a:bodyPr/>
                    <a:lstStyle/>
                    <a:p>
                      <a:pPr defTabSz="914400">
                        <a:tabLst>
                          <a:tab pos="1663700" algn="l"/>
                        </a:tabLst>
                        <a:defRPr b="0"/>
                      </a:pPr>
                      <a:r>
                        <a:rPr sz="3200" b="1"/>
                        <a:t>Ce qu’ils trouvent au lycée</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0"/>
                  </a:ext>
                </a:extLst>
              </a:tr>
              <a:tr h="1541561">
                <a:tc>
                  <a:txBody>
                    <a:bodyPr/>
                    <a:lstStyle/>
                    <a:p>
                      <a:pPr defTabSz="914400"/>
                      <a:r>
                        <a:rPr sz="3200"/>
                        <a:t>Retour évaluation ponctuelle</a:t>
                      </a:r>
                    </a:p>
                  </a:txBody>
                  <a:tcPr marL="50800" marR="50800" marT="50800" marB="50800" anchor="ctr" horzOverflow="overflow">
                    <a:lnL w="12700">
                      <a:solidFill>
                        <a:srgbClr val="000000"/>
                      </a:solidFill>
                      <a:miter lim="400000"/>
                    </a:lnL>
                  </a:tcPr>
                </a:tc>
                <a:tc>
                  <a:txBody>
                    <a:bodyPr/>
                    <a:lstStyle/>
                    <a:p>
                      <a:pPr algn="r" defTabSz="914400"/>
                      <a:r>
                        <a:rPr sz="3200"/>
                        <a:t>Note  </a:t>
                      </a:r>
                    </a:p>
                  </a:txBody>
                  <a:tcPr marL="50800" marR="50800" marT="50800" marB="50800" anchor="ctr" horzOverflow="overflow"/>
                </a:tc>
                <a:tc>
                  <a:txBody>
                    <a:bodyPr/>
                    <a:lstStyle/>
                    <a:p>
                      <a:pPr defTabSz="914400"/>
                      <a:r>
                        <a:rPr sz="3200"/>
                        <a:t>0, 1, 2, 3, 4, 5, 6,
7, 8, 9, 10, 11, 12, 13,
14, 15, 16, 17, 18, 19, 20</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1"/>
                  </a:ext>
                </a:extLst>
              </a:tr>
              <a:tr h="1541561">
                <a:tc>
                  <a:txBody>
                    <a:bodyPr/>
                    <a:lstStyle/>
                    <a:p>
                      <a:pPr defTabSz="914400"/>
                      <a:r>
                        <a:rPr sz="3200"/>
                        <a:t>Cible</a:t>
                      </a:r>
                    </a:p>
                  </a:txBody>
                  <a:tcPr marL="50800" marR="50800" marT="50800" marB="50800" anchor="ctr" horzOverflow="overflow">
                    <a:lnL w="12700">
                      <a:solidFill>
                        <a:srgbClr val="000000"/>
                      </a:solidFill>
                      <a:miter lim="400000"/>
                    </a:lnL>
                  </a:tcPr>
                </a:tc>
                <a:tc>
                  <a:txBody>
                    <a:bodyPr/>
                    <a:lstStyle/>
                    <a:p>
                      <a:pPr algn="l" defTabSz="914400"/>
                      <a:r>
                        <a:rPr sz="3200"/>
                        <a:t>  Compétences du socle
  Composantes du socle
  Sous composantes</a:t>
                      </a:r>
                    </a:p>
                  </a:txBody>
                  <a:tcPr marL="50800" marR="50800" marT="50800" marB="50800" anchor="ctr" horzOverflow="overflow"/>
                </a:tc>
                <a:tc>
                  <a:txBody>
                    <a:bodyPr/>
                    <a:lstStyle/>
                    <a:p>
                      <a:pPr algn="l" defTabSz="914400"/>
                      <a:r>
                        <a:rPr sz="3200"/>
                        <a:t>    Savoirs
    Capacités</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2"/>
                  </a:ext>
                </a:extLst>
              </a:tr>
              <a:tr h="1541561">
                <a:tc>
                  <a:txBody>
                    <a:bodyPr/>
                    <a:lstStyle/>
                    <a:p>
                      <a:pPr defTabSz="914400"/>
                      <a:r>
                        <a:rPr sz="3200"/>
                        <a:t>Discours d’accompagnement</a:t>
                      </a:r>
                    </a:p>
                  </a:txBody>
                  <a:tcPr marL="50800" marR="50800" marT="50800" marB="50800" anchor="ctr" horzOverflow="overflow">
                    <a:lnL w="12700">
                      <a:solidFill>
                        <a:srgbClr val="000000"/>
                      </a:solidFill>
                      <a:miter lim="400000"/>
                    </a:lnL>
                  </a:tcPr>
                </a:tc>
                <a:tc>
                  <a:txBody>
                    <a:bodyPr/>
                    <a:lstStyle/>
                    <a:p>
                      <a:pPr defTabSz="914400"/>
                      <a:r>
                        <a:rPr sz="3200"/>
                        <a:t>Tu maîtrises bien cet aspect, mais il faut que tu travailles plus particulièrement … </a:t>
                      </a:r>
                    </a:p>
                  </a:txBody>
                  <a:tcPr marL="50800" marR="50800" marT="50800" marB="50800" anchor="ctr" horzOverflow="overflow"/>
                </a:tc>
                <a:tc>
                  <a:txBody>
                    <a:bodyPr/>
                    <a:lstStyle/>
                    <a:p>
                      <a:pPr defTabSz="914400"/>
                      <a:r>
                        <a:rPr sz="3200"/>
                        <a:t>insuffisant / Assez bien/ Bien / Très bien 
Il faut travailler davantage, il faut mieux apprendre tes leçons, etc. </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3"/>
                  </a:ext>
                </a:extLst>
              </a:tr>
              <a:tr h="1541561">
                <a:tc>
                  <a:txBody>
                    <a:bodyPr/>
                    <a:lstStyle/>
                    <a:p>
                      <a:pPr defTabSz="914400"/>
                      <a:r>
                        <a:rPr sz="3200"/>
                        <a:t>Bilan final</a:t>
                      </a:r>
                    </a:p>
                  </a:txBody>
                  <a:tcPr marL="50800" marR="50800" marT="50800" marB="50800" anchor="ctr" horzOverflow="overflow">
                    <a:lnL w="12700">
                      <a:solidFill>
                        <a:srgbClr val="000000"/>
                      </a:solidFill>
                      <a:miter lim="400000"/>
                    </a:lnL>
                  </a:tcPr>
                </a:tc>
                <a:tc>
                  <a:txBody>
                    <a:bodyPr/>
                    <a:lstStyle/>
                    <a:p>
                      <a:pPr defTabSz="914400"/>
                      <a:r>
                        <a:rPr sz="3200"/>
                        <a:t>Positionnement atteint en fin d’année sur chacune des composantes du socle</a:t>
                      </a:r>
                    </a:p>
                  </a:txBody>
                  <a:tcPr marL="50800" marR="50800" marT="50800" marB="50800" anchor="ctr" horzOverflow="overflow"/>
                </a:tc>
                <a:tc>
                  <a:txBody>
                    <a:bodyPr/>
                    <a:lstStyle/>
                    <a:p>
                      <a:pPr defTabSz="914400"/>
                      <a:r>
                        <a:rPr sz="3200"/>
                        <a:t>Moyenne de l’année</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4"/>
                  </a:ext>
                </a:extLst>
              </a:tr>
              <a:tr h="1541561">
                <a:tc>
                  <a:txBody>
                    <a:bodyPr/>
                    <a:lstStyle/>
                    <a:p>
                      <a:pPr defTabSz="914400"/>
                      <a:r>
                        <a:rPr sz="3200"/>
                        <a:t>Exploitation de l’erreur</a:t>
                      </a:r>
                    </a:p>
                  </a:txBody>
                  <a:tcPr marL="50800" marR="50800" marT="50800" marB="50800" anchor="ctr" horzOverflow="overflow">
                    <a:lnL w="12700">
                      <a:solidFill>
                        <a:srgbClr val="000000"/>
                      </a:solidFill>
                      <a:miter lim="400000"/>
                    </a:lnL>
                    <a:lnB w="12700">
                      <a:solidFill>
                        <a:srgbClr val="000000"/>
                      </a:solidFill>
                      <a:miter lim="400000"/>
                    </a:lnB>
                  </a:tcPr>
                </a:tc>
                <a:tc>
                  <a:txBody>
                    <a:bodyPr/>
                    <a:lstStyle/>
                    <a:p>
                      <a:pPr defTabSz="914400"/>
                      <a:r>
                        <a:rPr sz="3200" dirty="0" err="1"/>
                        <a:t>L’erreur</a:t>
                      </a:r>
                      <a:r>
                        <a:rPr sz="3200" dirty="0"/>
                        <a:t> </a:t>
                      </a:r>
                      <a:r>
                        <a:rPr sz="3200" dirty="0" err="1"/>
                        <a:t>est</a:t>
                      </a:r>
                      <a:r>
                        <a:rPr sz="3200" dirty="0"/>
                        <a:t> </a:t>
                      </a:r>
                      <a:r>
                        <a:rPr sz="3200" dirty="0" err="1"/>
                        <a:t>partie</a:t>
                      </a:r>
                      <a:r>
                        <a:rPr sz="3200" dirty="0"/>
                        <a:t> </a:t>
                      </a:r>
                      <a:r>
                        <a:rPr sz="3200" dirty="0" err="1"/>
                        <a:t>intégrante</a:t>
                      </a:r>
                      <a:r>
                        <a:rPr sz="3200" dirty="0"/>
                        <a:t> du </a:t>
                      </a:r>
                      <a:r>
                        <a:rPr sz="3200" dirty="0" err="1"/>
                        <a:t>processus</a:t>
                      </a:r>
                      <a:r>
                        <a:rPr sz="3200" dirty="0"/>
                        <a:t> </a:t>
                      </a:r>
                      <a:r>
                        <a:rPr sz="3200" dirty="0" err="1"/>
                        <a:t>d’apprentissage</a:t>
                      </a:r>
                      <a:r>
                        <a:rPr sz="3200" dirty="0"/>
                        <a:t>, </a:t>
                      </a:r>
                      <a:r>
                        <a:rPr sz="3200" dirty="0" err="1"/>
                        <a:t>elle</a:t>
                      </a:r>
                      <a:r>
                        <a:rPr sz="3200" dirty="0"/>
                        <a:t> </a:t>
                      </a:r>
                      <a:r>
                        <a:rPr sz="3200" dirty="0" err="1"/>
                        <a:t>sert</a:t>
                      </a:r>
                      <a:r>
                        <a:rPr sz="3200" dirty="0"/>
                        <a:t> </a:t>
                      </a:r>
                      <a:r>
                        <a:rPr sz="3200" dirty="0" err="1"/>
                        <a:t>à</a:t>
                      </a:r>
                      <a:r>
                        <a:rPr sz="3200" dirty="0"/>
                        <a:t> identifier </a:t>
                      </a:r>
                      <a:r>
                        <a:rPr sz="3200" dirty="0" err="1"/>
                        <a:t>ce</a:t>
                      </a:r>
                      <a:r>
                        <a:rPr sz="3200" dirty="0"/>
                        <a:t> </a:t>
                      </a:r>
                      <a:r>
                        <a:rPr sz="3200" dirty="0" err="1"/>
                        <a:t>qu’il</a:t>
                      </a:r>
                      <a:r>
                        <a:rPr sz="3200" dirty="0"/>
                        <a:t> faut </a:t>
                      </a:r>
                      <a:r>
                        <a:rPr sz="3200" dirty="0" err="1"/>
                        <a:t>corriger</a:t>
                      </a:r>
                      <a:r>
                        <a:rPr sz="3200" dirty="0"/>
                        <a:t> pour </a:t>
                      </a:r>
                      <a:r>
                        <a:rPr sz="3200" dirty="0" err="1"/>
                        <a:t>réussir</a:t>
                      </a:r>
                      <a:endParaRPr sz="3200" dirty="0"/>
                    </a:p>
                  </a:txBody>
                  <a:tcPr marL="50800" marR="50800" marT="50800" marB="50800" anchor="ctr" horzOverflow="overflow">
                    <a:lnB w="12700">
                      <a:solidFill>
                        <a:srgbClr val="000000"/>
                      </a:solidFill>
                      <a:miter lim="400000"/>
                    </a:lnB>
                  </a:tcPr>
                </a:tc>
                <a:tc>
                  <a:txBody>
                    <a:bodyPr/>
                    <a:lstStyle/>
                    <a:p>
                      <a:pPr defTabSz="914400"/>
                      <a:r>
                        <a:rPr sz="3200" dirty="0" err="1"/>
                        <a:t>L’erreur</a:t>
                      </a:r>
                      <a:r>
                        <a:rPr sz="3200" dirty="0"/>
                        <a:t> </a:t>
                      </a:r>
                      <a:r>
                        <a:rPr sz="3200" dirty="0" err="1"/>
                        <a:t>est</a:t>
                      </a:r>
                      <a:r>
                        <a:rPr sz="3200" dirty="0"/>
                        <a:t> </a:t>
                      </a:r>
                      <a:r>
                        <a:rPr sz="3200" dirty="0" err="1"/>
                        <a:t>intégrée</a:t>
                      </a:r>
                      <a:r>
                        <a:rPr sz="3200" dirty="0"/>
                        <a:t> </a:t>
                      </a:r>
                      <a:r>
                        <a:rPr sz="3200" dirty="0" err="1"/>
                        <a:t>à</a:t>
                      </a:r>
                      <a:r>
                        <a:rPr sz="3200" dirty="0"/>
                        <a:t> la note finale, </a:t>
                      </a:r>
                      <a:r>
                        <a:rPr sz="3200" dirty="0" err="1"/>
                        <a:t>l’élève</a:t>
                      </a:r>
                      <a:r>
                        <a:rPr sz="3200" dirty="0"/>
                        <a:t> </a:t>
                      </a:r>
                      <a:r>
                        <a:rPr sz="3200" dirty="0" err="1"/>
                        <a:t>porte</a:t>
                      </a:r>
                      <a:r>
                        <a:rPr sz="3200" dirty="0"/>
                        <a:t> la cicatrice de </a:t>
                      </a:r>
                      <a:r>
                        <a:rPr sz="3200" dirty="0" err="1"/>
                        <a:t>ses</a:t>
                      </a:r>
                      <a:r>
                        <a:rPr sz="3200" dirty="0"/>
                        <a:t> </a:t>
                      </a:r>
                      <a:r>
                        <a:rPr sz="3200" dirty="0" err="1"/>
                        <a:t>difficultés</a:t>
                      </a:r>
                      <a:r>
                        <a:rPr sz="3200" dirty="0"/>
                        <a:t> </a:t>
                      </a:r>
                      <a:r>
                        <a:rPr sz="3200" dirty="0" err="1"/>
                        <a:t>toute</a:t>
                      </a:r>
                      <a:r>
                        <a:rPr sz="3200" dirty="0"/>
                        <a:t> </a:t>
                      </a:r>
                      <a:r>
                        <a:rPr sz="3200" dirty="0" err="1"/>
                        <a:t>l’année</a:t>
                      </a:r>
                      <a:endParaRPr sz="3200" dirty="0"/>
                    </a:p>
                  </a:txBody>
                  <a:tcPr marL="50800" marR="50800" marT="50800" marB="50800" anchor="ctr" horzOverflow="overflow">
                    <a:lnR w="12700">
                      <a:solidFill>
                        <a:srgbClr val="000000"/>
                      </a:solidFill>
                      <a:miter lim="400000"/>
                    </a:lnR>
                    <a:lnB w="12700">
                      <a:solidFill>
                        <a:srgbClr val="000000"/>
                      </a:solidFill>
                      <a:miter lim="400000"/>
                    </a:lnB>
                  </a:tcPr>
                </a:tc>
                <a:extLst>
                  <a:ext uri="{0D108BD9-81ED-4DB2-BD59-A6C34878D82A}">
                    <a16:rowId xmlns:a16="http://schemas.microsoft.com/office/drawing/2014/main" val="10005"/>
                  </a:ext>
                </a:extLst>
              </a:tr>
            </a:tbl>
          </a:graphicData>
        </a:graphic>
      </p:graphicFrame>
      <p:sp>
        <p:nvSpPr>
          <p:cNvPr id="426" name="Ligne"/>
          <p:cNvSpPr/>
          <p:nvPr/>
        </p:nvSpPr>
        <p:spPr>
          <a:xfrm flipV="1">
            <a:off x="13950137" y="5061973"/>
            <a:ext cx="432663" cy="1285455"/>
          </a:xfrm>
          <a:prstGeom prst="line">
            <a:avLst/>
          </a:prstGeom>
          <a:ln w="63500">
            <a:solidFill>
              <a:srgbClr val="000000"/>
            </a:solidFill>
            <a:miter lim="400000"/>
          </a:ln>
        </p:spPr>
        <p:txBody>
          <a:bodyPr lIns="50800" tIns="50800" rIns="50800" bIns="50800" anchor="ctr"/>
          <a:lstStyle/>
          <a:p>
            <a:endParaRPr/>
          </a:p>
        </p:txBody>
      </p:sp>
      <p:grpSp>
        <p:nvGrpSpPr>
          <p:cNvPr id="440" name="Groupe"/>
          <p:cNvGrpSpPr/>
          <p:nvPr/>
        </p:nvGrpSpPr>
        <p:grpSpPr>
          <a:xfrm>
            <a:off x="6865056" y="5073715"/>
            <a:ext cx="15700424" cy="2837088"/>
            <a:chOff x="0" y="0"/>
            <a:chExt cx="15700423" cy="2837087"/>
          </a:xfrm>
        </p:grpSpPr>
        <p:grpSp>
          <p:nvGrpSpPr>
            <p:cNvPr id="435" name="Groupe"/>
            <p:cNvGrpSpPr/>
            <p:nvPr/>
          </p:nvGrpSpPr>
          <p:grpSpPr>
            <a:xfrm>
              <a:off x="0" y="0"/>
              <a:ext cx="7173500" cy="1299329"/>
              <a:chOff x="0" y="0"/>
              <a:chExt cx="7173499" cy="1299328"/>
            </a:xfrm>
          </p:grpSpPr>
          <p:sp>
            <p:nvSpPr>
              <p:cNvPr id="427" name="Cercle"/>
              <p:cNvSpPr/>
              <p:nvPr/>
            </p:nvSpPr>
            <p:spPr>
              <a:xfrm>
                <a:off x="0" y="0"/>
                <a:ext cx="567848" cy="567848"/>
              </a:xfrm>
              <a:prstGeom prst="ellipse">
                <a:avLst/>
              </a:prstGeom>
              <a:solidFill>
                <a:srgbClr val="ED220D"/>
              </a:solidFill>
              <a:ln w="12700" cap="flat">
                <a:noFill/>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428" name="Cercle"/>
              <p:cNvSpPr/>
              <p:nvPr/>
            </p:nvSpPr>
            <p:spPr>
              <a:xfrm>
                <a:off x="0" y="731481"/>
                <a:ext cx="567848" cy="567848"/>
              </a:xfrm>
              <a:prstGeom prst="ellipse">
                <a:avLst/>
              </a:prstGeom>
              <a:solidFill>
                <a:schemeClr val="accent4">
                  <a:hueOff val="-476017"/>
                  <a:lumOff val="-10042"/>
                </a:schemeClr>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429" name="Cercle"/>
              <p:cNvSpPr/>
              <p:nvPr/>
            </p:nvSpPr>
            <p:spPr>
              <a:xfrm>
                <a:off x="3239977" y="0"/>
                <a:ext cx="567848" cy="567848"/>
              </a:xfrm>
              <a:prstGeom prst="ellipse">
                <a:avLst/>
              </a:prstGeom>
              <a:solidFill>
                <a:srgbClr val="60D937"/>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430" name="Cercle"/>
              <p:cNvSpPr/>
              <p:nvPr/>
            </p:nvSpPr>
            <p:spPr>
              <a:xfrm>
                <a:off x="3239977" y="731481"/>
                <a:ext cx="567848" cy="567848"/>
              </a:xfrm>
              <a:prstGeom prst="ellipse">
                <a:avLst/>
              </a:prstGeom>
              <a:solidFill>
                <a:schemeClr val="accent3">
                  <a:hueOff val="914338"/>
                  <a:satOff val="31515"/>
                  <a:lumOff val="-30790"/>
                </a:schemeClr>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431" name="Non maîtrisé"/>
              <p:cNvSpPr txBox="1"/>
              <p:nvPr/>
            </p:nvSpPr>
            <p:spPr>
              <a:xfrm>
                <a:off x="706440" y="28373"/>
                <a:ext cx="2051343" cy="5111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700">
                    <a:solidFill>
                      <a:srgbClr val="000000"/>
                    </a:solidFill>
                  </a:defRPr>
                </a:lvl1pPr>
              </a:lstStyle>
              <a:p>
                <a:r>
                  <a:t>Non maîtrisé</a:t>
                </a:r>
              </a:p>
            </p:txBody>
          </p:sp>
          <p:sp>
            <p:nvSpPr>
              <p:cNvPr id="432" name="Maîtrise fragile"/>
              <p:cNvSpPr txBox="1"/>
              <p:nvPr/>
            </p:nvSpPr>
            <p:spPr>
              <a:xfrm>
                <a:off x="726165" y="759856"/>
                <a:ext cx="2355495" cy="5110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700">
                    <a:solidFill>
                      <a:srgbClr val="000000"/>
                    </a:solidFill>
                  </a:defRPr>
                </a:lvl1pPr>
              </a:lstStyle>
              <a:p>
                <a:r>
                  <a:t>Maîtrise fragile</a:t>
                </a:r>
              </a:p>
            </p:txBody>
          </p:sp>
          <p:sp>
            <p:nvSpPr>
              <p:cNvPr id="433" name="Très bonne maîtrise"/>
              <p:cNvSpPr txBox="1"/>
              <p:nvPr/>
            </p:nvSpPr>
            <p:spPr>
              <a:xfrm>
                <a:off x="3924099" y="759856"/>
                <a:ext cx="3112276" cy="5110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700">
                    <a:solidFill>
                      <a:srgbClr val="000000"/>
                    </a:solidFill>
                  </a:defRPr>
                </a:lvl1pPr>
              </a:lstStyle>
              <a:p>
                <a:r>
                  <a:t>Très bonne maîtrise</a:t>
                </a:r>
              </a:p>
            </p:txBody>
          </p:sp>
          <p:sp>
            <p:nvSpPr>
              <p:cNvPr id="434" name="Maîtrise satisfaisante"/>
              <p:cNvSpPr txBox="1"/>
              <p:nvPr/>
            </p:nvSpPr>
            <p:spPr>
              <a:xfrm>
                <a:off x="3839711" y="28373"/>
                <a:ext cx="3333789" cy="51110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numCol="1" anchor="ctr">
                <a:spAutoFit/>
              </a:bodyPr>
              <a:lstStyle>
                <a:lvl1pPr>
                  <a:defRPr sz="2700">
                    <a:solidFill>
                      <a:srgbClr val="000000"/>
                    </a:solidFill>
                  </a:defRPr>
                </a:lvl1pPr>
              </a:lstStyle>
              <a:p>
                <a:r>
                  <a:t>Maîtrise satisfaisante</a:t>
                </a:r>
              </a:p>
            </p:txBody>
          </p:sp>
        </p:grpSp>
        <p:sp>
          <p:nvSpPr>
            <p:cNvPr id="436" name="Ligne"/>
            <p:cNvSpPr/>
            <p:nvPr/>
          </p:nvSpPr>
          <p:spPr>
            <a:xfrm flipV="1">
              <a:off x="4546270" y="1567087"/>
              <a:ext cx="1" cy="1270001"/>
            </a:xfrm>
            <a:prstGeom prst="line">
              <a:avLst/>
            </a:prstGeom>
            <a:noFill/>
            <a:ln w="76200" cap="flat">
              <a:solidFill>
                <a:srgbClr val="000000"/>
              </a:solidFill>
              <a:prstDash val="solid"/>
              <a:miter lim="400000"/>
            </a:ln>
            <a:effectLst/>
          </p:spPr>
          <p:txBody>
            <a:bodyPr wrap="square" lIns="50800" tIns="50800" rIns="50800" bIns="50800" numCol="1" anchor="ctr">
              <a:noAutofit/>
            </a:bodyPr>
            <a:lstStyle/>
            <a:p>
              <a:endParaRPr/>
            </a:p>
          </p:txBody>
        </p:sp>
        <p:sp>
          <p:nvSpPr>
            <p:cNvPr id="437" name="Plusieurs retours sur une copie"/>
            <p:cNvSpPr txBox="1"/>
            <p:nvPr/>
          </p:nvSpPr>
          <p:spPr>
            <a:xfrm>
              <a:off x="4941216" y="1699421"/>
              <a:ext cx="2967035" cy="100533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000">
                  <a:solidFill>
                    <a:srgbClr val="000000"/>
                  </a:solidFill>
                </a:defRPr>
              </a:lvl1pPr>
            </a:lstStyle>
            <a:p>
              <a:r>
                <a:t>Plusieurs retours sur une copie</a:t>
              </a:r>
            </a:p>
          </p:txBody>
        </p:sp>
        <p:sp>
          <p:nvSpPr>
            <p:cNvPr id="438" name="Ligne"/>
            <p:cNvSpPr/>
            <p:nvPr/>
          </p:nvSpPr>
          <p:spPr>
            <a:xfrm flipV="1">
              <a:off x="12338443" y="1503587"/>
              <a:ext cx="1" cy="1270001"/>
            </a:xfrm>
            <a:prstGeom prst="line">
              <a:avLst/>
            </a:prstGeom>
            <a:noFill/>
            <a:ln w="76200" cap="flat">
              <a:solidFill>
                <a:srgbClr val="000000"/>
              </a:solidFill>
              <a:prstDash val="solid"/>
              <a:miter lim="400000"/>
            </a:ln>
            <a:effectLst/>
          </p:spPr>
          <p:txBody>
            <a:bodyPr wrap="square" lIns="50800" tIns="50800" rIns="50800" bIns="50800" numCol="1" anchor="ctr">
              <a:noAutofit/>
            </a:bodyPr>
            <a:lstStyle/>
            <a:p>
              <a:endParaRPr/>
            </a:p>
          </p:txBody>
        </p:sp>
        <p:sp>
          <p:nvSpPr>
            <p:cNvPr id="439" name="Une copie = une note"/>
            <p:cNvSpPr txBox="1"/>
            <p:nvPr/>
          </p:nvSpPr>
          <p:spPr>
            <a:xfrm>
              <a:off x="12733388" y="1699421"/>
              <a:ext cx="2967036" cy="100533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000">
                  <a:solidFill>
                    <a:srgbClr val="000000"/>
                  </a:solidFill>
                </a:defRPr>
              </a:lvl1pPr>
            </a:lstStyle>
            <a:p>
              <a:r>
                <a:t>Une copie = une note</a:t>
              </a:r>
            </a:p>
          </p:txBody>
        </p:sp>
      </p:grpSp>
      <p:sp>
        <p:nvSpPr>
          <p:cNvPr id="19" name="POUR RAPPEL">
            <a:extLst>
              <a:ext uri="{FF2B5EF4-FFF2-40B4-BE49-F238E27FC236}">
                <a16:creationId xmlns:a16="http://schemas.microsoft.com/office/drawing/2014/main" id="{463864E2-E4E5-1640-BC63-8BB679831892}"/>
              </a:ext>
            </a:extLst>
          </p:cNvPr>
          <p:cNvSpPr txBox="1"/>
          <p:nvPr/>
        </p:nvSpPr>
        <p:spPr>
          <a:xfrm>
            <a:off x="222558" y="243795"/>
            <a:ext cx="5817298"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6">
                    <a:satOff val="-16844"/>
                    <a:lumOff val="-30747"/>
                  </a:schemeClr>
                </a:solidFill>
              </a:defRPr>
            </a:lvl1pPr>
          </a:lstStyle>
          <a:p>
            <a:r>
              <a:rPr dirty="0"/>
              <a:t>POUR </a:t>
            </a:r>
            <a:r>
              <a:rPr lang="fr-FR" dirty="0"/>
              <a:t>PRISE DE CONSCIENCE</a:t>
            </a:r>
            <a:endParaRPr dirty="0"/>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 name="Ovale Ovale" descr="Ovale Ovale"/>
          <p:cNvPicPr>
            <a:picLocks/>
          </p:cNvPicPr>
          <p:nvPr/>
        </p:nvPicPr>
        <p:blipFill>
          <a:blip r:embed="rId3"/>
          <a:stretch>
            <a:fillRect/>
          </a:stretch>
        </p:blipFill>
        <p:spPr>
          <a:xfrm>
            <a:off x="5523859" y="3356917"/>
            <a:ext cx="14113541" cy="7716777"/>
          </a:xfrm>
          <a:prstGeom prst="rect">
            <a:avLst/>
          </a:prstGeom>
        </p:spPr>
      </p:pic>
      <p:sp>
        <p:nvSpPr>
          <p:cNvPr id="657" name="Numéro de diapositive"/>
          <p:cNvSpPr txBox="1">
            <a:spLocks noGrp="1"/>
          </p:cNvSpPr>
          <p:nvPr>
            <p:ph type="sldNum" sz="quarter" idx="4294967295"/>
          </p:nvPr>
        </p:nvSpPr>
        <p:spPr>
          <a:xfrm>
            <a:off x="11959031" y="13081000"/>
            <a:ext cx="453238" cy="469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nchor="t"/>
          <a:lstStyle>
            <a:lvl1pPr defTabSz="825500">
              <a:defRPr sz="2400">
                <a:latin typeface="Helvetica Light"/>
                <a:ea typeface="Helvetica Light"/>
                <a:cs typeface="Helvetica Light"/>
                <a:sym typeface="Helvetica Light"/>
              </a:defRPr>
            </a:lvl1pPr>
          </a:lstStyle>
          <a:p>
            <a:fld id="{86CB4B4D-7CA3-9044-876B-883B54F8677D}" type="slidenum">
              <a:t>24</a:t>
            </a:fld>
            <a:endParaRPr/>
          </a:p>
        </p:txBody>
      </p:sp>
      <p:sp>
        <p:nvSpPr>
          <p:cNvPr id="658" name="L’attention"/>
          <p:cNvSpPr/>
          <p:nvPr/>
        </p:nvSpPr>
        <p:spPr>
          <a:xfrm>
            <a:off x="4479129" y="4126695"/>
            <a:ext cx="6281824" cy="1514074"/>
          </a:xfrm>
          <a:prstGeom prst="roundRect">
            <a:avLst>
              <a:gd name="adj" fmla="val 15000"/>
            </a:avLst>
          </a:prstGeom>
          <a:solidFill>
            <a:srgbClr val="D77C02"/>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defTabSz="825500">
              <a:defRPr sz="3900">
                <a:solidFill>
                  <a:srgbClr val="FFFFFF"/>
                </a:solidFill>
                <a:latin typeface="Helvetica Neue Medium"/>
                <a:ea typeface="Helvetica Neue Medium"/>
                <a:cs typeface="Helvetica Neue Medium"/>
                <a:sym typeface="Helvetica Neue Medium"/>
              </a:defRPr>
            </a:lvl1pPr>
          </a:lstStyle>
          <a:p>
            <a:r>
              <a:t>L’attention</a:t>
            </a:r>
          </a:p>
        </p:txBody>
      </p:sp>
      <p:sp>
        <p:nvSpPr>
          <p:cNvPr id="659" name="L’engagement actif"/>
          <p:cNvSpPr/>
          <p:nvPr/>
        </p:nvSpPr>
        <p:spPr>
          <a:xfrm>
            <a:off x="14015287" y="4126695"/>
            <a:ext cx="6281824" cy="1514074"/>
          </a:xfrm>
          <a:prstGeom prst="roundRect">
            <a:avLst>
              <a:gd name="adj" fmla="val 15000"/>
            </a:avLst>
          </a:prstGeom>
          <a:solidFill>
            <a:srgbClr val="D77C02"/>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defTabSz="825500">
              <a:defRPr sz="3900">
                <a:solidFill>
                  <a:srgbClr val="FFFFFF"/>
                </a:solidFill>
                <a:latin typeface="Helvetica Neue Medium"/>
                <a:ea typeface="Helvetica Neue Medium"/>
                <a:cs typeface="Helvetica Neue Medium"/>
                <a:sym typeface="Helvetica Neue Medium"/>
              </a:defRPr>
            </a:lvl1pPr>
          </a:lstStyle>
          <a:p>
            <a:r>
              <a:t>L’engagement actif</a:t>
            </a:r>
          </a:p>
        </p:txBody>
      </p:sp>
      <p:sp>
        <p:nvSpPr>
          <p:cNvPr id="660" name="Le retour d’information"/>
          <p:cNvSpPr/>
          <p:nvPr/>
        </p:nvSpPr>
        <p:spPr>
          <a:xfrm>
            <a:off x="14015287" y="8037154"/>
            <a:ext cx="6281824" cy="1514074"/>
          </a:xfrm>
          <a:prstGeom prst="roundRect">
            <a:avLst>
              <a:gd name="adj" fmla="val 15000"/>
            </a:avLst>
          </a:prstGeom>
          <a:solidFill>
            <a:srgbClr val="D77C02"/>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defTabSz="825500">
              <a:defRPr sz="3900">
                <a:solidFill>
                  <a:srgbClr val="FFFFFF"/>
                </a:solidFill>
                <a:latin typeface="Helvetica Neue Medium"/>
                <a:ea typeface="Helvetica Neue Medium"/>
                <a:cs typeface="Helvetica Neue Medium"/>
                <a:sym typeface="Helvetica Neue Medium"/>
              </a:defRPr>
            </a:lvl1pPr>
          </a:lstStyle>
          <a:p>
            <a:r>
              <a:t>Le retour d’information</a:t>
            </a:r>
          </a:p>
        </p:txBody>
      </p:sp>
      <p:sp>
        <p:nvSpPr>
          <p:cNvPr id="661" name="La consolidation des acquis"/>
          <p:cNvSpPr/>
          <p:nvPr/>
        </p:nvSpPr>
        <p:spPr>
          <a:xfrm>
            <a:off x="4479129" y="8037154"/>
            <a:ext cx="6281824" cy="1514074"/>
          </a:xfrm>
          <a:prstGeom prst="roundRect">
            <a:avLst>
              <a:gd name="adj" fmla="val 15000"/>
            </a:avLst>
          </a:prstGeom>
          <a:solidFill>
            <a:srgbClr val="D77C02"/>
          </a:solidFill>
          <a:ln w="12700">
            <a:miter lim="400000"/>
          </a:ln>
          <a:effectLst>
            <a:reflection stA="50000" endPos="40000" dir="5400000" sy="-100000" algn="bl" rotWithShape="0"/>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defTabSz="825500">
              <a:defRPr sz="3900">
                <a:solidFill>
                  <a:srgbClr val="FFFFFF"/>
                </a:solidFill>
                <a:latin typeface="Helvetica Neue Medium"/>
                <a:ea typeface="Helvetica Neue Medium"/>
                <a:cs typeface="Helvetica Neue Medium"/>
                <a:sym typeface="Helvetica Neue Medium"/>
              </a:defRPr>
            </a:lvl1pPr>
          </a:lstStyle>
          <a:p>
            <a:r>
              <a:t>La consolidation des acquis</a:t>
            </a:r>
          </a:p>
        </p:txBody>
      </p:sp>
      <p:pic>
        <p:nvPicPr>
          <p:cNvPr id="662" name="Ligne Ligne" descr="Ligne Ligne"/>
          <p:cNvPicPr>
            <a:picLocks/>
          </p:cNvPicPr>
          <p:nvPr/>
        </p:nvPicPr>
        <p:blipFill>
          <a:blip r:embed="rId4"/>
          <a:stretch>
            <a:fillRect/>
          </a:stretch>
        </p:blipFill>
        <p:spPr>
          <a:xfrm rot="15532485">
            <a:off x="5106977" y="7173370"/>
            <a:ext cx="1081228" cy="592787"/>
          </a:xfrm>
          <a:prstGeom prst="rect">
            <a:avLst/>
          </a:prstGeom>
        </p:spPr>
      </p:pic>
      <p:sp>
        <p:nvSpPr>
          <p:cNvPr id="665" name="Automatisation"/>
          <p:cNvSpPr txBox="1"/>
          <p:nvPr/>
        </p:nvSpPr>
        <p:spPr>
          <a:xfrm>
            <a:off x="2658074" y="10213783"/>
            <a:ext cx="3273909" cy="647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700">
                <a:solidFill>
                  <a:srgbClr val="000000"/>
                </a:solidFill>
              </a:defRPr>
            </a:lvl1pPr>
          </a:lstStyle>
          <a:p>
            <a:r>
              <a:t>Automatisation</a:t>
            </a:r>
          </a:p>
        </p:txBody>
      </p:sp>
      <p:sp>
        <p:nvSpPr>
          <p:cNvPr id="666" name="Feed back"/>
          <p:cNvSpPr txBox="1"/>
          <p:nvPr/>
        </p:nvSpPr>
        <p:spPr>
          <a:xfrm>
            <a:off x="19129546" y="10004741"/>
            <a:ext cx="2298866" cy="647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700" i="1">
                <a:solidFill>
                  <a:srgbClr val="000000"/>
                </a:solidFill>
              </a:defRPr>
            </a:lvl1pPr>
          </a:lstStyle>
          <a:p>
            <a:r>
              <a:t>Feed back</a:t>
            </a:r>
          </a:p>
        </p:txBody>
      </p:sp>
      <p:sp>
        <p:nvSpPr>
          <p:cNvPr id="667" name="Le test"/>
          <p:cNvSpPr txBox="1"/>
          <p:nvPr/>
        </p:nvSpPr>
        <p:spPr>
          <a:xfrm>
            <a:off x="20685180" y="5763204"/>
            <a:ext cx="1541858" cy="647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700">
                <a:solidFill>
                  <a:srgbClr val="000000"/>
                </a:solidFill>
              </a:defRPr>
            </a:lvl1pPr>
          </a:lstStyle>
          <a:p>
            <a:r>
              <a:t>Le test</a:t>
            </a:r>
          </a:p>
        </p:txBody>
      </p:sp>
      <p:sp>
        <p:nvSpPr>
          <p:cNvPr id="668" name="Alerte"/>
          <p:cNvSpPr txBox="1"/>
          <p:nvPr/>
        </p:nvSpPr>
        <p:spPr>
          <a:xfrm>
            <a:off x="6761227" y="3390897"/>
            <a:ext cx="1332281" cy="647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700">
                <a:solidFill>
                  <a:srgbClr val="000000"/>
                </a:solidFill>
              </a:defRPr>
            </a:lvl1pPr>
          </a:lstStyle>
          <a:p>
            <a:r>
              <a:t>Alerte</a:t>
            </a:r>
          </a:p>
        </p:txBody>
      </p:sp>
      <p:sp>
        <p:nvSpPr>
          <p:cNvPr id="669" name="Focalisation"/>
          <p:cNvSpPr txBox="1"/>
          <p:nvPr/>
        </p:nvSpPr>
        <p:spPr>
          <a:xfrm>
            <a:off x="2707101" y="5876340"/>
            <a:ext cx="2637664" cy="647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700">
                <a:solidFill>
                  <a:srgbClr val="000000"/>
                </a:solidFill>
              </a:defRPr>
            </a:lvl1pPr>
          </a:lstStyle>
          <a:p>
            <a:r>
              <a:t>Focalisation</a:t>
            </a:r>
          </a:p>
        </p:txBody>
      </p:sp>
      <p:sp>
        <p:nvSpPr>
          <p:cNvPr id="670" name="Contrôle exécutif"/>
          <p:cNvSpPr txBox="1"/>
          <p:nvPr/>
        </p:nvSpPr>
        <p:spPr>
          <a:xfrm>
            <a:off x="7154946" y="5876340"/>
            <a:ext cx="3699168" cy="647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defTabSz="825500">
              <a:defRPr sz="3700">
                <a:solidFill>
                  <a:srgbClr val="000000"/>
                </a:solidFill>
              </a:defRPr>
            </a:lvl1pPr>
          </a:lstStyle>
          <a:p>
            <a:r>
              <a:t>Contrôle exécutif</a:t>
            </a:r>
          </a:p>
        </p:txBody>
      </p:sp>
      <p:sp>
        <p:nvSpPr>
          <p:cNvPr id="671" name="POUR RAPPEL"/>
          <p:cNvSpPr txBox="1"/>
          <p:nvPr/>
        </p:nvSpPr>
        <p:spPr>
          <a:xfrm>
            <a:off x="222558" y="245699"/>
            <a:ext cx="2845309"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6">
                    <a:satOff val="-16844"/>
                    <a:lumOff val="-30747"/>
                  </a:schemeClr>
                </a:solidFill>
              </a:defRPr>
            </a:lvl1pPr>
          </a:lstStyle>
          <a:p>
            <a:r>
              <a:rPr dirty="0"/>
              <a:t>POUR RAPPEL</a:t>
            </a:r>
          </a:p>
        </p:txBody>
      </p:sp>
      <p:sp>
        <p:nvSpPr>
          <p:cNvPr id="17" name="Le lycée, un changement de paradigme en terme d’évaluation pour les élèves qui arrivent">
            <a:extLst>
              <a:ext uri="{FF2B5EF4-FFF2-40B4-BE49-F238E27FC236}">
                <a16:creationId xmlns:a16="http://schemas.microsoft.com/office/drawing/2014/main" id="{3053A6D9-73D3-1940-A331-5980FD20D5D6}"/>
              </a:ext>
            </a:extLst>
          </p:cNvPr>
          <p:cNvSpPr txBox="1"/>
          <p:nvPr/>
        </p:nvSpPr>
        <p:spPr>
          <a:xfrm>
            <a:off x="4569367" y="1084026"/>
            <a:ext cx="15604589"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3000" b="1">
                <a:solidFill>
                  <a:schemeClr val="accent1">
                    <a:hueOff val="114395"/>
                    <a:lumOff val="-24975"/>
                  </a:schemeClr>
                </a:solidFill>
              </a:defRPr>
            </a:lvl1pPr>
          </a:lstStyle>
          <a:p>
            <a:r>
              <a:rPr sz="3600" dirty="0"/>
              <a:t>Le</a:t>
            </a:r>
            <a:r>
              <a:rPr lang="fr-FR" sz="3600" dirty="0"/>
              <a:t>s 4 conditions nécessaire à la construction des apprentissages de Stanislas Dehaene</a:t>
            </a:r>
            <a:endParaRPr sz="3600" dirty="0"/>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4" name="Tableau"/>
          <p:cNvGraphicFramePr/>
          <p:nvPr/>
        </p:nvGraphicFramePr>
        <p:xfrm>
          <a:off x="221053" y="1395957"/>
          <a:ext cx="23839862" cy="11924307"/>
        </p:xfrm>
        <a:graphic>
          <a:graphicData uri="http://schemas.openxmlformats.org/drawingml/2006/table">
            <a:tbl>
              <a:tblPr firstRow="1" firstCol="1">
                <a:tableStyleId>{C7B018BB-80A7-4F77-B60F-C8B233D01FF8}</a:tableStyleId>
              </a:tblPr>
              <a:tblGrid>
                <a:gridCol w="4304139">
                  <a:extLst>
                    <a:ext uri="{9D8B030D-6E8A-4147-A177-3AD203B41FA5}">
                      <a16:colId xmlns:a16="http://schemas.microsoft.com/office/drawing/2014/main" val="20000"/>
                    </a:ext>
                  </a:extLst>
                </a:gridCol>
                <a:gridCol w="4485979">
                  <a:extLst>
                    <a:ext uri="{9D8B030D-6E8A-4147-A177-3AD203B41FA5}">
                      <a16:colId xmlns:a16="http://schemas.microsoft.com/office/drawing/2014/main" val="20001"/>
                    </a:ext>
                  </a:extLst>
                </a:gridCol>
                <a:gridCol w="4377469">
                  <a:extLst>
                    <a:ext uri="{9D8B030D-6E8A-4147-A177-3AD203B41FA5}">
                      <a16:colId xmlns:a16="http://schemas.microsoft.com/office/drawing/2014/main" val="20002"/>
                    </a:ext>
                  </a:extLst>
                </a:gridCol>
                <a:gridCol w="5985396">
                  <a:extLst>
                    <a:ext uri="{9D8B030D-6E8A-4147-A177-3AD203B41FA5}">
                      <a16:colId xmlns:a16="http://schemas.microsoft.com/office/drawing/2014/main" val="20003"/>
                    </a:ext>
                  </a:extLst>
                </a:gridCol>
                <a:gridCol w="4686879">
                  <a:extLst>
                    <a:ext uri="{9D8B030D-6E8A-4147-A177-3AD203B41FA5}">
                      <a16:colId xmlns:a16="http://schemas.microsoft.com/office/drawing/2014/main" val="20004"/>
                    </a:ext>
                  </a:extLst>
                </a:gridCol>
              </a:tblGrid>
              <a:tr h="559631">
                <a:tc>
                  <a:txBody>
                    <a:bodyPr/>
                    <a:lstStyle/>
                    <a:p>
                      <a:pPr defTabSz="914400">
                        <a:tabLst>
                          <a:tab pos="1663700" algn="l"/>
                        </a:tabLst>
                        <a:defRPr b="0"/>
                      </a:pPr>
                      <a:r>
                        <a:rPr sz="3000" b="1"/>
                        <a:t>Type</a:t>
                      </a:r>
                    </a:p>
                  </a:txBody>
                  <a:tcPr marL="50800" marR="50800" marT="50800" marB="50800" anchor="ctr" horzOverflow="overflow">
                    <a:lnL w="12700">
                      <a:solidFill>
                        <a:srgbClr val="000000"/>
                      </a:solidFill>
                      <a:miter lim="400000"/>
                    </a:lnL>
                  </a:tcPr>
                </a:tc>
                <a:tc>
                  <a:txBody>
                    <a:bodyPr/>
                    <a:lstStyle/>
                    <a:p>
                      <a:pPr defTabSz="914400">
                        <a:tabLst>
                          <a:tab pos="1663700" algn="l"/>
                        </a:tabLst>
                        <a:defRPr b="0"/>
                      </a:pPr>
                      <a:r>
                        <a:rPr sz="3000" b="1"/>
                        <a:t>Activités …</a:t>
                      </a:r>
                    </a:p>
                  </a:txBody>
                  <a:tcPr marL="50800" marR="50800" marT="50800" marB="50800" anchor="ctr" horzOverflow="overflow"/>
                </a:tc>
                <a:tc>
                  <a:txBody>
                    <a:bodyPr/>
                    <a:lstStyle/>
                    <a:p>
                      <a:pPr defTabSz="914400">
                        <a:tabLst>
                          <a:tab pos="1663700" algn="l"/>
                        </a:tabLst>
                        <a:defRPr b="0"/>
                      </a:pPr>
                      <a:r>
                        <a:rPr sz="3000" b="1"/>
                        <a:t>Contexte</a:t>
                      </a:r>
                    </a:p>
                  </a:txBody>
                  <a:tcPr marL="50800" marR="50800" marT="50800" marB="50800" anchor="ctr" horzOverflow="overflow"/>
                </a:tc>
                <a:tc>
                  <a:txBody>
                    <a:bodyPr/>
                    <a:lstStyle/>
                    <a:p>
                      <a:pPr defTabSz="914400">
                        <a:tabLst>
                          <a:tab pos="1663700" algn="l"/>
                        </a:tabLst>
                        <a:defRPr b="0"/>
                      </a:pPr>
                      <a:r>
                        <a:rPr sz="3000" b="1"/>
                        <a:t>Objectif d’apprentissage</a:t>
                      </a:r>
                    </a:p>
                  </a:txBody>
                  <a:tcPr marL="50800" marR="50800" marT="50800" marB="50800" anchor="ctr" horzOverflow="overflow"/>
                </a:tc>
                <a:tc>
                  <a:txBody>
                    <a:bodyPr/>
                    <a:lstStyle/>
                    <a:p>
                      <a:pPr defTabSz="914400">
                        <a:tabLst>
                          <a:tab pos="1663700" algn="l"/>
                        </a:tabLst>
                        <a:defRPr b="0"/>
                      </a:pPr>
                      <a:r>
                        <a:rPr sz="3000" b="1"/>
                        <a:t>Exemple / présentation</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0"/>
                  </a:ext>
                </a:extLst>
              </a:tr>
              <a:tr h="983318">
                <a:tc>
                  <a:txBody>
                    <a:bodyPr/>
                    <a:lstStyle/>
                    <a:p>
                      <a:pPr defTabSz="457200">
                        <a:spcBef>
                          <a:spcPts val="1600"/>
                        </a:spcBef>
                        <a:defRPr sz="2800" b="0"/>
                      </a:pPr>
                      <a:r>
                        <a:rPr>
                          <a:solidFill>
                            <a:schemeClr val="accent1">
                              <a:hueOff val="114395"/>
                              <a:lumOff val="-24975"/>
                            </a:schemeClr>
                          </a:solidFill>
                        </a:rPr>
                        <a:t>Contexte reproductif</a:t>
                      </a:r>
                    </a:p>
                  </a:txBody>
                  <a:tcPr marL="50800" marR="50800" marT="50800" marB="50800" anchor="ctr" horzOverflow="overflow"/>
                </a:tc>
                <a:tc>
                  <a:txBody>
                    <a:bodyPr/>
                    <a:lstStyle/>
                    <a:p>
                      <a:pPr defTabSz="457200">
                        <a:spcBef>
                          <a:spcPts val="1600"/>
                        </a:spcBef>
                      </a:pPr>
                      <a:r>
                        <a:rPr sz="2900"/>
                        <a:t>… identiques à des activités déjà réalisées.</a:t>
                      </a:r>
                    </a:p>
                  </a:txBody>
                  <a:tcPr marL="50800" marR="50800" marT="50800" marB="50800" anchor="ctr" horzOverflow="overflow"/>
                </a:tc>
                <a:tc>
                  <a:txBody>
                    <a:bodyPr/>
                    <a:lstStyle/>
                    <a:p>
                      <a:pPr defTabSz="914400"/>
                      <a:r>
                        <a:rPr sz="2900"/>
                        <a:t>Environnement connu et sécurisant</a:t>
                      </a:r>
                    </a:p>
                  </a:txBody>
                  <a:tcPr marL="50800" marR="50800" marT="50800" marB="50800" anchor="ctr" horzOverflow="overflow"/>
                </a:tc>
                <a:tc>
                  <a:txBody>
                    <a:bodyPr/>
                    <a:lstStyle/>
                    <a:p>
                      <a:pPr defTabSz="914400"/>
                      <a:r>
                        <a:rPr sz="2900"/>
                        <a:t>Acquisition des automatismes</a:t>
                      </a:r>
                    </a:p>
                  </a:txBody>
                  <a:tcPr marL="50800" marR="50800" marT="50800" marB="50800" anchor="ctr" horzOverflow="overflow"/>
                </a:tc>
                <a:tc>
                  <a:txBody>
                    <a:bodyPr/>
                    <a:lstStyle/>
                    <a:p>
                      <a:pPr defTabSz="914400"/>
                      <a:r>
                        <a:rPr sz="2900"/>
                        <a:t>Nature, auteur, date</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1"/>
                  </a:ext>
                </a:extLst>
              </a:tr>
              <a:tr h="1472333">
                <a:tc>
                  <a:txBody>
                    <a:bodyPr/>
                    <a:lstStyle/>
                    <a:p>
                      <a:pPr defTabSz="457200">
                        <a:spcBef>
                          <a:spcPts val="1600"/>
                        </a:spcBef>
                        <a:defRPr b="0"/>
                      </a:pPr>
                      <a:r>
                        <a:rPr sz="2800">
                          <a:solidFill>
                            <a:schemeClr val="accent1">
                              <a:hueOff val="114395"/>
                              <a:lumOff val="-24975"/>
                            </a:schemeClr>
                          </a:solidFill>
                        </a:rPr>
                        <a:t>Contexte sécurisant</a:t>
                      </a:r>
                    </a:p>
                  </a:txBody>
                  <a:tcPr marL="50800" marR="50800" marT="50800" marB="50800" anchor="ctr" horzOverflow="overflow"/>
                </a:tc>
                <a:tc>
                  <a:txBody>
                    <a:bodyPr/>
                    <a:lstStyle/>
                    <a:p>
                      <a:pPr defTabSz="914400"/>
                      <a:r>
                        <a:rPr sz="2900"/>
                        <a:t>… similaires sur de nombreux points aux activités déjà réalisées.</a:t>
                      </a:r>
                    </a:p>
                  </a:txBody>
                  <a:tcPr marL="50800" marR="50800" marT="50800" marB="50800" anchor="ctr" horzOverflow="overflow"/>
                </a:tc>
                <a:tc>
                  <a:txBody>
                    <a:bodyPr/>
                    <a:lstStyle/>
                    <a:p>
                      <a:pPr defTabSz="914400"/>
                      <a:r>
                        <a:rPr sz="2900"/>
                        <a:t>Environnement connu et sécurisant</a:t>
                      </a:r>
                    </a:p>
                  </a:txBody>
                  <a:tcPr marL="50800" marR="50800" marT="50800" marB="50800" anchor="ctr" horzOverflow="overflow"/>
                </a:tc>
                <a:tc>
                  <a:txBody>
                    <a:bodyPr/>
                    <a:lstStyle/>
                    <a:p>
                      <a:pPr defTabSz="914400"/>
                      <a:r>
                        <a:rPr sz="2900"/>
                        <a:t>Vérification de l’acquisition des automatismes
Mise en confiance</a:t>
                      </a:r>
                    </a:p>
                  </a:txBody>
                  <a:tcPr marL="50800" marR="50800" marT="50800" marB="50800" anchor="ctr" horzOverflow="overflow"/>
                </a:tc>
                <a:tc>
                  <a:txBody>
                    <a:bodyPr/>
                    <a:lstStyle/>
                    <a:p>
                      <a:pPr defTabSz="914400"/>
                      <a:r>
                        <a:rPr sz="2900"/>
                        <a:t>Idem sur des documents divers</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2"/>
                  </a:ext>
                </a:extLst>
              </a:tr>
              <a:tr h="1339815">
                <a:tc>
                  <a:txBody>
                    <a:bodyPr/>
                    <a:lstStyle/>
                    <a:p>
                      <a:pPr defTabSz="457200">
                        <a:spcBef>
                          <a:spcPts val="1600"/>
                        </a:spcBef>
                        <a:defRPr b="0"/>
                      </a:pPr>
                      <a:r>
                        <a:rPr sz="2800">
                          <a:solidFill>
                            <a:schemeClr val="accent1">
                              <a:hueOff val="114395"/>
                              <a:lumOff val="-24975"/>
                            </a:schemeClr>
                          </a:solidFill>
                        </a:rPr>
                        <a:t>Contexte de renforcement en sécurité</a:t>
                      </a:r>
                    </a:p>
                  </a:txBody>
                  <a:tcPr marL="50800" marR="50800" marT="50800" marB="50800" anchor="ctr" horzOverflow="overflow"/>
                </a:tc>
                <a:tc rowSpan="2">
                  <a:txBody>
                    <a:bodyPr/>
                    <a:lstStyle/>
                    <a:p>
                      <a:pPr defTabSz="914400"/>
                      <a:r>
                        <a:rPr sz="2900"/>
                        <a:t>… proche sur certains points des activités précédentes, et articulées entre elles.</a:t>
                      </a:r>
                    </a:p>
                  </a:txBody>
                  <a:tcPr marL="50800" marR="50800" marT="50800" marB="50800" anchor="ctr" horzOverflow="overflow"/>
                </a:tc>
                <a:tc>
                  <a:txBody>
                    <a:bodyPr/>
                    <a:lstStyle/>
                    <a:p>
                      <a:pPr defTabSz="914400"/>
                      <a:r>
                        <a:rPr sz="2900"/>
                        <a:t>Environnement connu et sécurisant</a:t>
                      </a:r>
                    </a:p>
                  </a:txBody>
                  <a:tcPr marL="50800" marR="50800" marT="50800" marB="50800" anchor="ctr" horzOverflow="overflow"/>
                </a:tc>
                <a:tc>
                  <a:txBody>
                    <a:bodyPr/>
                    <a:lstStyle/>
                    <a:p>
                      <a:pPr defTabSz="914400"/>
                      <a:r>
                        <a:rPr sz="2900"/>
                        <a:t>Test d’un plus grand nombre d’automatismes</a:t>
                      </a:r>
                    </a:p>
                  </a:txBody>
                  <a:tcPr marL="50800" marR="50800" marT="50800" marB="50800" anchor="ctr" horzOverflow="overflow"/>
                </a:tc>
                <a:tc>
                  <a:txBody>
                    <a:bodyPr/>
                    <a:lstStyle/>
                    <a:p>
                      <a:pPr defTabSz="914400"/>
                      <a:r>
                        <a:rPr sz="2900"/>
                        <a:t>Idem avec l’identification moins aisée</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3"/>
                  </a:ext>
                </a:extLst>
              </a:tr>
              <a:tr h="1239137">
                <a:tc>
                  <a:txBody>
                    <a:bodyPr/>
                    <a:lstStyle/>
                    <a:p>
                      <a:pPr defTabSz="457200">
                        <a:spcBef>
                          <a:spcPts val="1600"/>
                        </a:spcBef>
                        <a:defRPr b="0"/>
                      </a:pPr>
                      <a:r>
                        <a:rPr sz="2800">
                          <a:solidFill>
                            <a:schemeClr val="accent1">
                              <a:hueOff val="114395"/>
                              <a:lumOff val="-24975"/>
                            </a:schemeClr>
                          </a:solidFill>
                        </a:rPr>
                        <a:t>Contexte de renforcement en insécurité</a:t>
                      </a:r>
                    </a:p>
                  </a:txBody>
                  <a:tcPr marL="50800" marR="50800" marT="50800" marB="50800" anchor="ctr" horzOverflow="overflow"/>
                </a:tc>
                <a:tc vMerge="1">
                  <a:txBody>
                    <a:bodyPr/>
                    <a:lstStyle/>
                    <a:p>
                      <a:endParaRPr lang="fr-FR"/>
                    </a:p>
                  </a:txBody>
                  <a:tcPr/>
                </a:tc>
                <a:tc>
                  <a:txBody>
                    <a:bodyPr/>
                    <a:lstStyle/>
                    <a:p>
                      <a:pPr defTabSz="914400"/>
                      <a:r>
                        <a:rPr sz="2900"/>
                        <a:t>Environnement contenant des inconnues</a:t>
                      </a:r>
                    </a:p>
                  </a:txBody>
                  <a:tcPr marL="50800" marR="50800" marT="50800" marB="50800" anchor="ctr" horzOverflow="overflow"/>
                </a:tc>
                <a:tc>
                  <a:txBody>
                    <a:bodyPr/>
                    <a:lstStyle/>
                    <a:p>
                      <a:pPr defTabSz="914400"/>
                      <a:r>
                        <a:rPr sz="2900"/>
                        <a:t>Idem en situation de stress</a:t>
                      </a:r>
                    </a:p>
                  </a:txBody>
                  <a:tcPr marL="50800" marR="50800" marT="50800" marB="50800" anchor="ctr" horzOverflow="overflow"/>
                </a:tc>
                <a:tc>
                  <a:txBody>
                    <a:bodyPr/>
                    <a:lstStyle/>
                    <a:p>
                      <a:pPr defTabSz="914400"/>
                      <a:r>
                        <a:rPr sz="2900"/>
                        <a:t>Idem avec contrainte de temps</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4"/>
                  </a:ext>
                </a:extLst>
              </a:tr>
              <a:tr h="1220481">
                <a:tc>
                  <a:txBody>
                    <a:bodyPr/>
                    <a:lstStyle/>
                    <a:p>
                      <a:pPr defTabSz="457200">
                        <a:spcBef>
                          <a:spcPts val="1600"/>
                        </a:spcBef>
                        <a:defRPr b="0"/>
                      </a:pPr>
                      <a:r>
                        <a:rPr sz="2800">
                          <a:solidFill>
                            <a:schemeClr val="accent1">
                              <a:hueOff val="114395"/>
                              <a:lumOff val="-24975"/>
                            </a:schemeClr>
                          </a:solidFill>
                        </a:rPr>
                        <a:t>Contexte de compilation en sécurité</a:t>
                      </a:r>
                    </a:p>
                  </a:txBody>
                  <a:tcPr marL="50800" marR="50800" marT="50800" marB="50800" anchor="ctr" horzOverflow="overflow"/>
                </a:tc>
                <a:tc rowSpan="2">
                  <a:txBody>
                    <a:bodyPr/>
                    <a:lstStyle/>
                    <a:p>
                      <a:pPr defTabSz="914400"/>
                      <a:r>
                        <a:rPr sz="2900"/>
                        <a:t>… intégrant plusieurs activités de niveau inférieur dont les automatismes sont identifiés comme étant acquis</a:t>
                      </a:r>
                    </a:p>
                  </a:txBody>
                  <a:tcPr marL="50800" marR="50800" marT="50800" marB="50800" anchor="ctr" horzOverflow="overflow"/>
                </a:tc>
                <a:tc>
                  <a:txBody>
                    <a:bodyPr/>
                    <a:lstStyle/>
                    <a:p>
                      <a:pPr defTabSz="914400"/>
                      <a:r>
                        <a:rPr sz="2900"/>
                        <a:t>Environnement connu et sécurisant</a:t>
                      </a:r>
                    </a:p>
                  </a:txBody>
                  <a:tcPr marL="50800" marR="50800" marT="50800" marB="50800" anchor="ctr" horzOverflow="overflow"/>
                </a:tc>
                <a:tc>
                  <a:txBody>
                    <a:bodyPr/>
                    <a:lstStyle/>
                    <a:p>
                      <a:pPr defTabSz="914400"/>
                      <a:r>
                        <a:rPr sz="2900"/>
                        <a:t>Test de l’idée de mobilisation des automatismes</a:t>
                      </a:r>
                    </a:p>
                  </a:txBody>
                  <a:tcPr marL="50800" marR="50800" marT="50800" marB="50800" anchor="ctr" horzOverflow="overflow"/>
                </a:tc>
                <a:tc>
                  <a:txBody>
                    <a:bodyPr/>
                    <a:lstStyle/>
                    <a:p>
                      <a:pPr defTabSz="914400"/>
                      <a:r>
                        <a:rPr sz="2900"/>
                        <a:t>Présentation attendue mais non sollicitée</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5"/>
                  </a:ext>
                </a:extLst>
              </a:tr>
              <a:tr h="1590954">
                <a:tc>
                  <a:txBody>
                    <a:bodyPr/>
                    <a:lstStyle/>
                    <a:p>
                      <a:pPr defTabSz="457200">
                        <a:spcBef>
                          <a:spcPts val="1600"/>
                        </a:spcBef>
                        <a:defRPr b="0"/>
                      </a:pPr>
                      <a:r>
                        <a:rPr sz="2800">
                          <a:solidFill>
                            <a:schemeClr val="accent1">
                              <a:hueOff val="114395"/>
                              <a:lumOff val="-24975"/>
                            </a:schemeClr>
                          </a:solidFill>
                        </a:rPr>
                        <a:t>Contexte de compilation en insécurité</a:t>
                      </a:r>
                    </a:p>
                  </a:txBody>
                  <a:tcPr marL="50800" marR="50800" marT="50800" marB="50800" anchor="ctr" horzOverflow="overflow"/>
                </a:tc>
                <a:tc vMerge="1">
                  <a:txBody>
                    <a:bodyPr/>
                    <a:lstStyle/>
                    <a:p>
                      <a:endParaRPr lang="fr-FR"/>
                    </a:p>
                  </a:txBody>
                  <a:tcPr/>
                </a:tc>
                <a:tc>
                  <a:txBody>
                    <a:bodyPr/>
                    <a:lstStyle/>
                    <a:p>
                      <a:pPr defTabSz="914400"/>
                      <a:r>
                        <a:rPr sz="2900"/>
                        <a:t>environnement partiellement ou totalement inconnu</a:t>
                      </a:r>
                    </a:p>
                  </a:txBody>
                  <a:tcPr marL="50800" marR="50800" marT="50800" marB="50800" anchor="ctr" horzOverflow="overflow"/>
                </a:tc>
                <a:tc>
                  <a:txBody>
                    <a:bodyPr/>
                    <a:lstStyle/>
                    <a:p>
                      <a:pPr defTabSz="914400"/>
                      <a:r>
                        <a:rPr sz="2900"/>
                        <a:t>Idem en situation de stress</a:t>
                      </a:r>
                    </a:p>
                  </a:txBody>
                  <a:tcPr marL="50800" marR="50800" marT="50800" marB="50800" anchor="ctr" horzOverflow="overflow"/>
                </a:tc>
                <a:tc>
                  <a:txBody>
                    <a:bodyPr/>
                    <a:lstStyle/>
                    <a:p>
                      <a:pPr defTabSz="914400"/>
                      <a:r>
                        <a:rPr sz="2900"/>
                        <a:t>Idem avec contrainte de temps et fort enjeu</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6"/>
                  </a:ext>
                </a:extLst>
              </a:tr>
              <a:tr h="1491779">
                <a:tc>
                  <a:txBody>
                    <a:bodyPr/>
                    <a:lstStyle/>
                    <a:p>
                      <a:pPr defTabSz="457200">
                        <a:spcBef>
                          <a:spcPts val="1600"/>
                        </a:spcBef>
                        <a:defRPr b="0"/>
                      </a:pPr>
                      <a:r>
                        <a:rPr sz="2800">
                          <a:solidFill>
                            <a:schemeClr val="accent1">
                              <a:hueOff val="114395"/>
                              <a:lumOff val="-24975"/>
                            </a:schemeClr>
                          </a:solidFill>
                        </a:rPr>
                        <a:t>Contexte d’aventure</a:t>
                      </a:r>
                    </a:p>
                  </a:txBody>
                  <a:tcPr marL="50800" marR="50800" marT="50800" marB="50800" anchor="ctr" horzOverflow="overflow"/>
                </a:tc>
                <a:tc>
                  <a:txBody>
                    <a:bodyPr/>
                    <a:lstStyle/>
                    <a:p>
                      <a:pPr defTabSz="914400"/>
                      <a:r>
                        <a:rPr sz="2900"/>
                        <a:t>… complexes</a:t>
                      </a:r>
                    </a:p>
                  </a:txBody>
                  <a:tcPr marL="50800" marR="50800" marT="50800" marB="50800" anchor="ctr" horzOverflow="overflow"/>
                </a:tc>
                <a:tc>
                  <a:txBody>
                    <a:bodyPr/>
                    <a:lstStyle/>
                    <a:p>
                      <a:pPr defTabSz="914400"/>
                      <a:r>
                        <a:rPr sz="2900"/>
                        <a:t>Environnement évoluant et essentiellement inconnu</a:t>
                      </a:r>
                    </a:p>
                  </a:txBody>
                  <a:tcPr marL="50800" marR="50800" marT="50800" marB="50800" anchor="ctr" horzOverflow="overflow"/>
                </a:tc>
                <a:tc>
                  <a:txBody>
                    <a:bodyPr/>
                    <a:lstStyle/>
                    <a:p>
                      <a:pPr defTabSz="914400"/>
                      <a:r>
                        <a:rPr sz="2900"/>
                        <a:t>Vérification de la capacité à mobiliser des compétences variées en situation de stress contrôlé</a:t>
                      </a:r>
                    </a:p>
                  </a:txBody>
                  <a:tcPr marL="50800" marR="50800" marT="50800" marB="50800" anchor="ctr" horzOverflow="overflow"/>
                </a:tc>
                <a:tc>
                  <a:txBody>
                    <a:bodyPr/>
                    <a:lstStyle/>
                    <a:p>
                      <a:pPr defTabSz="914400"/>
                      <a:r>
                        <a:rPr sz="2900"/>
                        <a:t>Rechercher et mobilisation de sources diverses dans le cadre d’un projet</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7"/>
                  </a:ext>
                </a:extLst>
              </a:tr>
              <a:tr h="1023168">
                <a:tc>
                  <a:txBody>
                    <a:bodyPr/>
                    <a:lstStyle/>
                    <a:p>
                      <a:pPr defTabSz="457200">
                        <a:spcBef>
                          <a:spcPts val="1600"/>
                        </a:spcBef>
                        <a:defRPr b="0"/>
                      </a:pPr>
                      <a:r>
                        <a:rPr sz="2800">
                          <a:solidFill>
                            <a:schemeClr val="accent1">
                              <a:hueOff val="114395"/>
                              <a:lumOff val="-24975"/>
                            </a:schemeClr>
                          </a:solidFill>
                        </a:rPr>
                        <a:t>Contexte du quotidien</a:t>
                      </a:r>
                    </a:p>
                  </a:txBody>
                  <a:tcPr marL="50800" marR="50800" marT="50800" marB="50800" anchor="ctr" horzOverflow="overflow">
                    <a:solidFill>
                      <a:srgbClr val="D5D5D5"/>
                    </a:solidFill>
                  </a:tcPr>
                </a:tc>
                <a:tc>
                  <a:txBody>
                    <a:bodyPr/>
                    <a:lstStyle/>
                    <a:p>
                      <a:pPr defTabSz="914400"/>
                      <a:r>
                        <a:rPr sz="2900"/>
                        <a:t>… complexes</a:t>
                      </a:r>
                    </a:p>
                  </a:txBody>
                  <a:tcPr marL="50800" marR="50800" marT="50800" marB="50800" anchor="ctr" horzOverflow="overflow">
                    <a:solidFill>
                      <a:srgbClr val="D5D5D5"/>
                    </a:solidFill>
                  </a:tcPr>
                </a:tc>
                <a:tc>
                  <a:txBody>
                    <a:bodyPr/>
                    <a:lstStyle/>
                    <a:p>
                      <a:pPr defTabSz="914400"/>
                      <a:r>
                        <a:rPr sz="2900"/>
                        <a:t>Environnement évoluant et plus ou moins connu</a:t>
                      </a:r>
                    </a:p>
                  </a:txBody>
                  <a:tcPr marL="50800" marR="50800" marT="50800" marB="50800" anchor="ctr" horzOverflow="overflow">
                    <a:solidFill>
                      <a:srgbClr val="D5D5D5"/>
                    </a:solidFill>
                  </a:tcPr>
                </a:tc>
                <a:tc>
                  <a:txBody>
                    <a:bodyPr/>
                    <a:lstStyle/>
                    <a:p>
                      <a:pPr defTabSz="914400"/>
                      <a:r>
                        <a:rPr sz="2900"/>
                        <a:t>Mise en application de la citoyenneté</a:t>
                      </a:r>
                    </a:p>
                  </a:txBody>
                  <a:tcPr marL="50800" marR="50800" marT="50800" marB="50800" anchor="ctr" horzOverflow="overflow">
                    <a:solidFill>
                      <a:srgbClr val="D5D5D5"/>
                    </a:solidFill>
                  </a:tcPr>
                </a:tc>
                <a:tc>
                  <a:txBody>
                    <a:bodyPr/>
                    <a:lstStyle/>
                    <a:p>
                      <a:pPr defTabSz="914400"/>
                      <a:r>
                        <a:rPr sz="2900"/>
                        <a:t>Lecture des professions de foi lors d’élection</a:t>
                      </a:r>
                    </a:p>
                  </a:txBody>
                  <a:tcPr marL="50800" marR="50800" marT="50800" marB="50800" anchor="ctr" horzOverflow="overflow">
                    <a:lnR w="12700">
                      <a:solidFill>
                        <a:srgbClr val="000000"/>
                      </a:solidFill>
                      <a:miter lim="400000"/>
                    </a:lnR>
                    <a:solidFill>
                      <a:srgbClr val="D5D5D5"/>
                    </a:solidFill>
                  </a:tcPr>
                </a:tc>
                <a:extLst>
                  <a:ext uri="{0D108BD9-81ED-4DB2-BD59-A6C34878D82A}">
                    <a16:rowId xmlns:a16="http://schemas.microsoft.com/office/drawing/2014/main" val="10008"/>
                  </a:ext>
                </a:extLst>
              </a:tr>
              <a:tr h="1001489">
                <a:tc>
                  <a:txBody>
                    <a:bodyPr/>
                    <a:lstStyle/>
                    <a:p>
                      <a:pPr defTabSz="457200">
                        <a:spcBef>
                          <a:spcPts val="1600"/>
                        </a:spcBef>
                        <a:defRPr b="0"/>
                      </a:pPr>
                      <a:r>
                        <a:rPr sz="2800">
                          <a:solidFill>
                            <a:schemeClr val="accent1">
                              <a:hueOff val="114395"/>
                              <a:lumOff val="-24975"/>
                            </a:schemeClr>
                          </a:solidFill>
                        </a:rPr>
                        <a:t>Contexte « d’inconscience »</a:t>
                      </a:r>
                    </a:p>
                  </a:txBody>
                  <a:tcPr marL="50800" marR="50800" marT="50800" marB="50800" anchor="ctr" horzOverflow="overflow">
                    <a:lnB w="12700">
                      <a:solidFill>
                        <a:srgbClr val="000000"/>
                      </a:solidFill>
                      <a:miter lim="400000"/>
                    </a:lnB>
                    <a:solidFill>
                      <a:srgbClr val="D5D5D5"/>
                    </a:solidFill>
                  </a:tcPr>
                </a:tc>
                <a:tc>
                  <a:txBody>
                    <a:bodyPr/>
                    <a:lstStyle/>
                    <a:p>
                      <a:pPr defTabSz="914400"/>
                      <a:r>
                        <a:rPr sz="2900"/>
                        <a:t>… non identifiées préalablement</a:t>
                      </a:r>
                    </a:p>
                  </a:txBody>
                  <a:tcPr marL="50800" marR="50800" marT="50800" marB="50800" anchor="ctr" horzOverflow="overflow">
                    <a:lnB w="12700">
                      <a:solidFill>
                        <a:srgbClr val="000000"/>
                      </a:solidFill>
                      <a:miter lim="400000"/>
                    </a:lnB>
                    <a:solidFill>
                      <a:srgbClr val="D5D5D5"/>
                    </a:solidFill>
                  </a:tcPr>
                </a:tc>
                <a:tc>
                  <a:txBody>
                    <a:bodyPr/>
                    <a:lstStyle/>
                    <a:p>
                      <a:pPr defTabSz="914400"/>
                      <a:r>
                        <a:rPr sz="2900"/>
                        <a:t>Inconnu et à haut niveau de stress</a:t>
                      </a:r>
                    </a:p>
                  </a:txBody>
                  <a:tcPr marL="50800" marR="50800" marT="50800" marB="50800" anchor="ctr" horzOverflow="overflow">
                    <a:lnB w="12700">
                      <a:solidFill>
                        <a:srgbClr val="000000"/>
                      </a:solidFill>
                      <a:miter lim="400000"/>
                    </a:lnB>
                    <a:solidFill>
                      <a:srgbClr val="D5D5D5"/>
                    </a:solidFill>
                  </a:tcPr>
                </a:tc>
                <a:tc>
                  <a:txBody>
                    <a:bodyPr/>
                    <a:lstStyle/>
                    <a:p>
                      <a:pPr defTabSz="914400"/>
                      <a:r>
                        <a:rPr sz="2900"/>
                        <a:t>« Survie »</a:t>
                      </a:r>
                    </a:p>
                  </a:txBody>
                  <a:tcPr marL="50800" marR="50800" marT="50800" marB="50800" anchor="ctr" horzOverflow="overflow">
                    <a:lnB w="12700">
                      <a:solidFill>
                        <a:srgbClr val="000000"/>
                      </a:solidFill>
                      <a:miter lim="400000"/>
                    </a:lnB>
                    <a:solidFill>
                      <a:srgbClr val="D5D5D5"/>
                    </a:solidFill>
                  </a:tcPr>
                </a:tc>
                <a:tc>
                  <a:txBody>
                    <a:bodyPr/>
                    <a:lstStyle/>
                    <a:p>
                      <a:pPr defTabSz="914400">
                        <a:defRPr sz="2900"/>
                      </a:pPr>
                      <a:endParaRPr/>
                    </a:p>
                  </a:txBody>
                  <a:tcPr marL="50800" marR="50800" marT="50800" marB="50800" anchor="ctr" horzOverflow="overflow">
                    <a:lnR w="12700">
                      <a:solidFill>
                        <a:srgbClr val="000000"/>
                      </a:solidFill>
                      <a:miter lim="400000"/>
                    </a:lnR>
                    <a:lnB w="12700">
                      <a:solidFill>
                        <a:srgbClr val="000000"/>
                      </a:solidFill>
                      <a:miter lim="400000"/>
                    </a:lnB>
                    <a:solidFill>
                      <a:srgbClr val="D5D5D5"/>
                    </a:solidFill>
                  </a:tcPr>
                </a:tc>
                <a:extLst>
                  <a:ext uri="{0D108BD9-81ED-4DB2-BD59-A6C34878D82A}">
                    <a16:rowId xmlns:a16="http://schemas.microsoft.com/office/drawing/2014/main" val="10009"/>
                  </a:ext>
                </a:extLst>
              </a:tr>
            </a:tbl>
          </a:graphicData>
        </a:graphic>
      </p:graphicFrame>
      <p:sp>
        <p:nvSpPr>
          <p:cNvPr id="405" name="Construire une progression"/>
          <p:cNvSpPr txBox="1"/>
          <p:nvPr/>
        </p:nvSpPr>
        <p:spPr>
          <a:xfrm>
            <a:off x="13245621" y="243795"/>
            <a:ext cx="10706457"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defRPr sz="3000" b="1">
                <a:solidFill>
                  <a:srgbClr val="143557"/>
                </a:solidFill>
              </a:defRPr>
            </a:lvl1pPr>
          </a:lstStyle>
          <a:p>
            <a:r>
              <a:rPr lang="fr-FR" dirty="0"/>
              <a:t>Avoir conscience du contexte dans lequel on place l’élève</a:t>
            </a:r>
            <a:endParaRPr dirty="0"/>
          </a:p>
        </p:txBody>
      </p:sp>
      <p:sp>
        <p:nvSpPr>
          <p:cNvPr id="5" name="POUR RAPPEL">
            <a:extLst>
              <a:ext uri="{FF2B5EF4-FFF2-40B4-BE49-F238E27FC236}">
                <a16:creationId xmlns:a16="http://schemas.microsoft.com/office/drawing/2014/main" id="{130F7CE3-08B5-9C4B-838B-9B67B660ED6A}"/>
              </a:ext>
            </a:extLst>
          </p:cNvPr>
          <p:cNvSpPr txBox="1"/>
          <p:nvPr/>
        </p:nvSpPr>
        <p:spPr>
          <a:xfrm>
            <a:off x="222558" y="243795"/>
            <a:ext cx="4778552"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6">
                    <a:satOff val="-16844"/>
                    <a:lumOff val="-30747"/>
                  </a:schemeClr>
                </a:solidFill>
              </a:defRPr>
            </a:lvl1pPr>
          </a:lstStyle>
          <a:p>
            <a:r>
              <a:rPr dirty="0"/>
              <a:t>POUR </a:t>
            </a:r>
            <a:r>
              <a:rPr lang="fr-FR" dirty="0"/>
              <a:t>PRISE REFLECHIR</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Des épreuves communes de contrôle continu (E3C) aux évaluations communes"/>
          <p:cNvSpPr txBox="1"/>
          <p:nvPr/>
        </p:nvSpPr>
        <p:spPr>
          <a:xfrm>
            <a:off x="13454672" y="230345"/>
            <a:ext cx="10695236"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2900" b="1">
                <a:solidFill>
                  <a:srgbClr val="000000"/>
                </a:solidFill>
              </a:defRPr>
            </a:pPr>
            <a:r>
              <a:rPr lang="fr-FR" sz="3200" dirty="0"/>
              <a:t>Peu de changements, mais des implications à intégrer</a:t>
            </a:r>
            <a:endParaRPr sz="3200" dirty="0">
              <a:solidFill>
                <a:schemeClr val="accent1">
                  <a:hueOff val="114395"/>
                  <a:lumOff val="-24975"/>
                </a:schemeClr>
              </a:solidFill>
            </a:endParaRPr>
          </a:p>
        </p:txBody>
      </p:sp>
      <p:sp>
        <p:nvSpPr>
          <p:cNvPr id="185" name="Pas de changement du calendrier"/>
          <p:cNvSpPr txBox="1"/>
          <p:nvPr/>
        </p:nvSpPr>
        <p:spPr>
          <a:xfrm>
            <a:off x="316959" y="2785416"/>
            <a:ext cx="5844922" cy="5481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5">
                    <a:lumOff val="-29866"/>
                  </a:schemeClr>
                </a:solidFill>
              </a:defRPr>
            </a:lvl1pPr>
          </a:lstStyle>
          <a:p>
            <a:r>
              <a:t>Pas de changement du calendrier</a:t>
            </a:r>
          </a:p>
        </p:txBody>
      </p:sp>
      <p:sp>
        <p:nvSpPr>
          <p:cNvPr id="186" name="- deux évaluations écrites passées respectivement aux deuxième et troisième trimestres de l'année de première ;…"/>
          <p:cNvSpPr txBox="1"/>
          <p:nvPr/>
        </p:nvSpPr>
        <p:spPr>
          <a:xfrm>
            <a:off x="542603" y="3707308"/>
            <a:ext cx="9141871" cy="27191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spcBef>
                <a:spcPts val="1200"/>
              </a:spcBef>
              <a:defRPr sz="3200" i="1">
                <a:solidFill>
                  <a:srgbClr val="000000"/>
                </a:solidFill>
              </a:defRPr>
            </a:pPr>
            <a:r>
              <a:t>- deux évaluations écrites passées respectivement aux deuxième et troisième trimestres de l'année de première ;</a:t>
            </a:r>
          </a:p>
          <a:p>
            <a:pPr algn="l" defTabSz="457200">
              <a:spcBef>
                <a:spcPts val="1200"/>
              </a:spcBef>
              <a:defRPr sz="3200" i="1">
                <a:solidFill>
                  <a:srgbClr val="000000"/>
                </a:solidFill>
              </a:defRPr>
            </a:pPr>
            <a:r>
              <a:t>- une évaluation écrite passée au troisième trimestre de l'année de terminale.</a:t>
            </a:r>
          </a:p>
        </p:txBody>
      </p:sp>
      <p:sp>
        <p:nvSpPr>
          <p:cNvPr id="187" name="Pas de changement de la nature des épreuves"/>
          <p:cNvSpPr txBox="1"/>
          <p:nvPr/>
        </p:nvSpPr>
        <p:spPr>
          <a:xfrm>
            <a:off x="363137" y="1814623"/>
            <a:ext cx="8012050" cy="5481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5">
                    <a:lumOff val="-29866"/>
                  </a:schemeClr>
                </a:solidFill>
              </a:defRPr>
            </a:lvl1pPr>
          </a:lstStyle>
          <a:p>
            <a:r>
              <a:t>Pas de changement de la nature des épreuves</a:t>
            </a:r>
          </a:p>
        </p:txBody>
      </p:sp>
      <p:sp>
        <p:nvSpPr>
          <p:cNvPr id="188" name="Flèche"/>
          <p:cNvSpPr/>
          <p:nvPr/>
        </p:nvSpPr>
        <p:spPr>
          <a:xfrm>
            <a:off x="9229005" y="3160756"/>
            <a:ext cx="554783" cy="3812225"/>
          </a:xfrm>
          <a:prstGeom prst="rightArrow">
            <a:avLst>
              <a:gd name="adj1" fmla="val 32000"/>
              <a:gd name="adj2" fmla="val 146508"/>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189" name="Ce sont les chefs d’établissement qui fixent le calendrier après consultation du conseil pédagogique et délibération du conseil d’administration"/>
          <p:cNvSpPr txBox="1"/>
          <p:nvPr/>
        </p:nvSpPr>
        <p:spPr>
          <a:xfrm>
            <a:off x="10565786" y="3354023"/>
            <a:ext cx="13471343" cy="1538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spcBef>
                <a:spcPts val="1200"/>
              </a:spcBef>
              <a:defRPr sz="3200">
                <a:solidFill>
                  <a:srgbClr val="000000"/>
                </a:solidFill>
              </a:defRPr>
            </a:lvl1pPr>
          </a:lstStyle>
          <a:p>
            <a:r>
              <a:rPr dirty="0"/>
              <a:t>Ce </a:t>
            </a:r>
            <a:r>
              <a:rPr dirty="0" err="1"/>
              <a:t>sont</a:t>
            </a:r>
            <a:r>
              <a:rPr dirty="0"/>
              <a:t> les chefs </a:t>
            </a:r>
            <a:r>
              <a:rPr dirty="0" err="1"/>
              <a:t>d’établissement</a:t>
            </a:r>
            <a:r>
              <a:rPr dirty="0"/>
              <a:t> qui </a:t>
            </a:r>
            <a:r>
              <a:rPr dirty="0" err="1"/>
              <a:t>fixent</a:t>
            </a:r>
            <a:r>
              <a:rPr dirty="0"/>
              <a:t> le </a:t>
            </a:r>
            <a:r>
              <a:rPr dirty="0" err="1"/>
              <a:t>calendrier</a:t>
            </a:r>
            <a:r>
              <a:rPr dirty="0"/>
              <a:t> après consultation du conseil </a:t>
            </a:r>
            <a:r>
              <a:rPr dirty="0" err="1"/>
              <a:t>pédagogique</a:t>
            </a:r>
            <a:r>
              <a:rPr dirty="0"/>
              <a:t> et </a:t>
            </a:r>
            <a:r>
              <a:rPr dirty="0" err="1"/>
              <a:t>délibération</a:t>
            </a:r>
            <a:r>
              <a:rPr dirty="0"/>
              <a:t> du conseil </a:t>
            </a:r>
            <a:r>
              <a:rPr dirty="0" err="1"/>
              <a:t>d’administration</a:t>
            </a:r>
            <a:endParaRPr dirty="0"/>
          </a:p>
        </p:txBody>
      </p:sp>
      <p:sp>
        <p:nvSpPr>
          <p:cNvPr id="190" name="Les établissements ont toute latitude pour décider de les programmer dans les dernières semaines du trimestre, afin de permettre aux élèves de disposer du temps nécessaire à l'acquisition des savoirs et compétences visés"/>
          <p:cNvSpPr txBox="1"/>
          <p:nvPr/>
        </p:nvSpPr>
        <p:spPr>
          <a:xfrm>
            <a:off x="10621823" y="4793355"/>
            <a:ext cx="13471343" cy="2071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spcBef>
                <a:spcPts val="1200"/>
              </a:spcBef>
              <a:defRPr sz="3200" i="1">
                <a:solidFill>
                  <a:srgbClr val="000000"/>
                </a:solidFill>
              </a:defRPr>
            </a:lvl1pPr>
          </a:lstStyle>
          <a:p>
            <a:r>
              <a:t>Les établissements ont toute latitude pour décider de les programmer dans les dernières semaines du trimestre, afin de permettre aux élèves de disposer du temps nécessaire à l'acquisition des savoirs et compétences visés</a:t>
            </a:r>
          </a:p>
        </p:txBody>
      </p:sp>
      <p:sp>
        <p:nvSpPr>
          <p:cNvPr id="191" name="Sujets toujours choisis dans la banque nationale"/>
          <p:cNvSpPr txBox="1"/>
          <p:nvPr/>
        </p:nvSpPr>
        <p:spPr>
          <a:xfrm>
            <a:off x="334866" y="7754895"/>
            <a:ext cx="8328661" cy="5481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5">
                    <a:lumOff val="-29866"/>
                  </a:schemeClr>
                </a:solidFill>
              </a:defRPr>
            </a:lvl1pPr>
          </a:lstStyle>
          <a:p>
            <a:r>
              <a:t>Sujets toujours choisis dans la banque nationale</a:t>
            </a:r>
          </a:p>
        </p:txBody>
      </p:sp>
      <p:sp>
        <p:nvSpPr>
          <p:cNvPr id="192" name="Sujets choisis par les professeurs dans la banque nationale de sujets. Ne peuvent pas les modifier."/>
          <p:cNvSpPr txBox="1"/>
          <p:nvPr/>
        </p:nvSpPr>
        <p:spPr>
          <a:xfrm>
            <a:off x="400306" y="8376467"/>
            <a:ext cx="8121056" cy="15380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spcBef>
                <a:spcPts val="1200"/>
              </a:spcBef>
              <a:defRPr sz="3200">
                <a:solidFill>
                  <a:srgbClr val="000000"/>
                </a:solidFill>
              </a:defRPr>
            </a:lvl1pPr>
          </a:lstStyle>
          <a:p>
            <a:r>
              <a:t>Sujets choisis par les professeurs dans la banque nationale de sujets. Ne peuvent pas les modifier.</a:t>
            </a:r>
          </a:p>
        </p:txBody>
      </p:sp>
      <p:sp>
        <p:nvSpPr>
          <p:cNvPr id="193" name="Un temps préparatoire au choix des sujets et à la correction des évaluations communes peut être libéré pour les professeurs concernés par ces évaluations communes."/>
          <p:cNvSpPr txBox="1"/>
          <p:nvPr/>
        </p:nvSpPr>
        <p:spPr>
          <a:xfrm>
            <a:off x="10491431" y="8376467"/>
            <a:ext cx="13471343" cy="15761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spcBef>
                <a:spcPts val="1200"/>
              </a:spcBef>
              <a:defRPr sz="3200" i="1">
                <a:solidFill>
                  <a:srgbClr val="000000"/>
                </a:solidFill>
              </a:defRPr>
            </a:lvl1pPr>
          </a:lstStyle>
          <a:p>
            <a:r>
              <a:rPr dirty="0"/>
              <a:t>Un temps </a:t>
            </a:r>
            <a:r>
              <a:rPr dirty="0" err="1"/>
              <a:t>préparatoire</a:t>
            </a:r>
            <a:r>
              <a:rPr dirty="0"/>
              <a:t> au </a:t>
            </a:r>
            <a:r>
              <a:rPr dirty="0" err="1"/>
              <a:t>choix</a:t>
            </a:r>
            <a:r>
              <a:rPr dirty="0"/>
              <a:t> des </a:t>
            </a:r>
            <a:r>
              <a:rPr dirty="0" err="1"/>
              <a:t>sujets</a:t>
            </a:r>
            <a:r>
              <a:rPr dirty="0"/>
              <a:t> et </a:t>
            </a:r>
            <a:r>
              <a:rPr dirty="0" err="1"/>
              <a:t>à</a:t>
            </a:r>
            <a:r>
              <a:rPr dirty="0"/>
              <a:t> la correction des </a:t>
            </a:r>
            <a:r>
              <a:rPr dirty="0" err="1"/>
              <a:t>évaluations</a:t>
            </a:r>
            <a:r>
              <a:rPr dirty="0"/>
              <a:t> communes </a:t>
            </a:r>
            <a:r>
              <a:rPr dirty="0" err="1"/>
              <a:t>peut</a:t>
            </a:r>
            <a:r>
              <a:rPr dirty="0"/>
              <a:t> </a:t>
            </a:r>
            <a:r>
              <a:rPr dirty="0" err="1"/>
              <a:t>être</a:t>
            </a:r>
            <a:r>
              <a:rPr dirty="0"/>
              <a:t> </a:t>
            </a:r>
            <a:r>
              <a:rPr dirty="0" err="1"/>
              <a:t>libéré</a:t>
            </a:r>
            <a:r>
              <a:rPr dirty="0"/>
              <a:t> pour les </a:t>
            </a:r>
            <a:r>
              <a:rPr dirty="0" err="1"/>
              <a:t>professeurs</a:t>
            </a:r>
            <a:r>
              <a:rPr dirty="0"/>
              <a:t> </a:t>
            </a:r>
            <a:r>
              <a:rPr dirty="0" err="1"/>
              <a:t>concernés</a:t>
            </a:r>
            <a:r>
              <a:rPr dirty="0"/>
              <a:t> par </a:t>
            </a:r>
            <a:r>
              <a:rPr dirty="0" err="1"/>
              <a:t>ces</a:t>
            </a:r>
            <a:r>
              <a:rPr dirty="0"/>
              <a:t> </a:t>
            </a:r>
            <a:r>
              <a:rPr dirty="0" err="1"/>
              <a:t>évaluations</a:t>
            </a:r>
            <a:r>
              <a:rPr dirty="0"/>
              <a:t> communes.</a:t>
            </a:r>
          </a:p>
        </p:txBody>
      </p:sp>
      <p:sp>
        <p:nvSpPr>
          <p:cNvPr id="194" name="Gain en souplesse"/>
          <p:cNvSpPr txBox="1"/>
          <p:nvPr/>
        </p:nvSpPr>
        <p:spPr>
          <a:xfrm>
            <a:off x="10022652" y="2725471"/>
            <a:ext cx="3799117"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1">
                    <a:hueOff val="114395"/>
                    <a:lumOff val="-24975"/>
                  </a:schemeClr>
                </a:solidFill>
              </a:defRPr>
            </a:lvl1pPr>
          </a:lstStyle>
          <a:p>
            <a:r>
              <a:rPr lang="fr-FR" dirty="0"/>
              <a:t>Un g</a:t>
            </a:r>
            <a:r>
              <a:rPr dirty="0" err="1"/>
              <a:t>ain</a:t>
            </a:r>
            <a:r>
              <a:rPr dirty="0"/>
              <a:t> </a:t>
            </a:r>
            <a:r>
              <a:rPr dirty="0" err="1"/>
              <a:t>en</a:t>
            </a:r>
            <a:r>
              <a:rPr dirty="0"/>
              <a:t> </a:t>
            </a:r>
            <a:r>
              <a:rPr dirty="0" err="1"/>
              <a:t>souplesse</a:t>
            </a:r>
            <a:endParaRPr dirty="0"/>
          </a:p>
        </p:txBody>
      </p:sp>
      <p:sp>
        <p:nvSpPr>
          <p:cNvPr id="195" name="Flèche"/>
          <p:cNvSpPr/>
          <p:nvPr/>
        </p:nvSpPr>
        <p:spPr>
          <a:xfrm>
            <a:off x="9229005" y="8128817"/>
            <a:ext cx="554783" cy="2071421"/>
          </a:xfrm>
          <a:prstGeom prst="rightArrow">
            <a:avLst>
              <a:gd name="adj1" fmla="val 32000"/>
              <a:gd name="adj2" fmla="val 146508"/>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196" name="Gain en temps et qualité de réflexion"/>
          <p:cNvSpPr txBox="1"/>
          <p:nvPr/>
        </p:nvSpPr>
        <p:spPr>
          <a:xfrm>
            <a:off x="10022652" y="7746833"/>
            <a:ext cx="6936194"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1">
                    <a:hueOff val="114395"/>
                    <a:lumOff val="-24975"/>
                  </a:schemeClr>
                </a:solidFill>
              </a:defRPr>
            </a:lvl1pPr>
          </a:lstStyle>
          <a:p>
            <a:r>
              <a:rPr lang="fr-FR" dirty="0"/>
              <a:t>Un g</a:t>
            </a:r>
            <a:r>
              <a:rPr dirty="0" err="1"/>
              <a:t>ain</a:t>
            </a:r>
            <a:r>
              <a:rPr dirty="0"/>
              <a:t> </a:t>
            </a:r>
            <a:r>
              <a:rPr dirty="0" err="1"/>
              <a:t>en</a:t>
            </a:r>
            <a:r>
              <a:rPr dirty="0"/>
              <a:t> temps et </a:t>
            </a:r>
            <a:r>
              <a:rPr dirty="0" err="1"/>
              <a:t>qualité</a:t>
            </a:r>
            <a:r>
              <a:rPr dirty="0"/>
              <a:t> de </a:t>
            </a:r>
            <a:r>
              <a:rPr dirty="0" err="1"/>
              <a:t>réflexion</a:t>
            </a:r>
            <a:endParaRPr dirty="0"/>
          </a:p>
        </p:txBody>
      </p:sp>
      <p:sp>
        <p:nvSpPr>
          <p:cNvPr id="197" name="Pas de changement des modalités de correction"/>
          <p:cNvSpPr txBox="1"/>
          <p:nvPr/>
        </p:nvSpPr>
        <p:spPr>
          <a:xfrm>
            <a:off x="316959" y="10496653"/>
            <a:ext cx="8364475" cy="5481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5">
                    <a:lumOff val="-29866"/>
                  </a:schemeClr>
                </a:solidFill>
              </a:defRPr>
            </a:lvl1pPr>
          </a:lstStyle>
          <a:p>
            <a:r>
              <a:t>Pas de changement des modalités de correction</a:t>
            </a:r>
          </a:p>
        </p:txBody>
      </p:sp>
      <p:sp>
        <p:nvSpPr>
          <p:cNvPr id="198" name="Anonymat + correction par un professeur qui n’a pas l’élève durant l’année scolaire"/>
          <p:cNvSpPr txBox="1"/>
          <p:nvPr/>
        </p:nvSpPr>
        <p:spPr>
          <a:xfrm>
            <a:off x="321334" y="11023808"/>
            <a:ext cx="8121056" cy="1055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spcBef>
                <a:spcPts val="1200"/>
              </a:spcBef>
              <a:defRPr sz="3200">
                <a:solidFill>
                  <a:srgbClr val="000000"/>
                </a:solidFill>
              </a:defRPr>
            </a:lvl1pPr>
          </a:lstStyle>
          <a:p>
            <a:r>
              <a:t>Anonymat + correction par un professeur qui n’a pas l’élève durant l’année scolaire</a:t>
            </a:r>
          </a:p>
        </p:txBody>
      </p:sp>
      <p:sp>
        <p:nvSpPr>
          <p:cNvPr id="199" name="Dimension formative affirmée"/>
          <p:cNvSpPr txBox="1"/>
          <p:nvPr/>
        </p:nvSpPr>
        <p:spPr>
          <a:xfrm>
            <a:off x="10022652" y="10488591"/>
            <a:ext cx="5996834"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1">
                    <a:hueOff val="114395"/>
                    <a:lumOff val="-24975"/>
                  </a:schemeClr>
                </a:solidFill>
              </a:defRPr>
            </a:lvl1pPr>
          </a:lstStyle>
          <a:p>
            <a:r>
              <a:rPr lang="fr-FR" dirty="0"/>
              <a:t>Une d</a:t>
            </a:r>
            <a:r>
              <a:rPr dirty="0" err="1"/>
              <a:t>imension</a:t>
            </a:r>
            <a:r>
              <a:rPr dirty="0"/>
              <a:t> formative </a:t>
            </a:r>
            <a:r>
              <a:rPr dirty="0" err="1"/>
              <a:t>affirmée</a:t>
            </a:r>
            <a:r>
              <a:rPr dirty="0"/>
              <a:t> </a:t>
            </a:r>
          </a:p>
        </p:txBody>
      </p:sp>
      <p:sp>
        <p:nvSpPr>
          <p:cNvPr id="200" name="Copie restituée dès sa correction, avec une note qui est provisoire et bien présentée comme telle à l’élève et sa famille."/>
          <p:cNvSpPr txBox="1"/>
          <p:nvPr/>
        </p:nvSpPr>
        <p:spPr>
          <a:xfrm>
            <a:off x="10565786" y="11023808"/>
            <a:ext cx="13471343" cy="1055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l" defTabSz="457200">
              <a:spcBef>
                <a:spcPts val="1200"/>
              </a:spcBef>
              <a:defRPr sz="3200">
                <a:solidFill>
                  <a:srgbClr val="000000"/>
                </a:solidFill>
              </a:defRPr>
            </a:lvl1pPr>
          </a:lstStyle>
          <a:p>
            <a:r>
              <a:t>Copie restituée dès sa correction, avec une note qui est provisoire et bien présentée comme telle à l’élève et sa famille.</a:t>
            </a:r>
          </a:p>
        </p:txBody>
      </p:sp>
      <p:sp>
        <p:nvSpPr>
          <p:cNvPr id="201" name="Flèche"/>
          <p:cNvSpPr/>
          <p:nvPr/>
        </p:nvSpPr>
        <p:spPr>
          <a:xfrm>
            <a:off x="9229005" y="10763458"/>
            <a:ext cx="554783" cy="1576122"/>
          </a:xfrm>
          <a:prstGeom prst="rightArrow">
            <a:avLst>
              <a:gd name="adj1" fmla="val 32000"/>
              <a:gd name="adj2" fmla="val 146508"/>
            </a:avLst>
          </a:pr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02" name="LES EVALUATIONS COMMUNES"/>
          <p:cNvSpPr txBox="1"/>
          <p:nvPr/>
        </p:nvSpPr>
        <p:spPr>
          <a:xfrm>
            <a:off x="234092" y="247639"/>
            <a:ext cx="6010657"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LES EVALUATIONS COMMUNES</a:t>
            </a:r>
          </a:p>
        </p:txBody>
      </p:sp>
      <p:sp>
        <p:nvSpPr>
          <p:cNvPr id="203" name="En italique = Note de service du 23/07/2020 parue au BO spécial n°6  du 31 juillet"/>
          <p:cNvSpPr txBox="1"/>
          <p:nvPr/>
        </p:nvSpPr>
        <p:spPr>
          <a:xfrm>
            <a:off x="9781224" y="12888748"/>
            <a:ext cx="11641774" cy="473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defTabSz="457200">
              <a:spcBef>
                <a:spcPts val="1200"/>
              </a:spcBef>
              <a:defRPr sz="2500" i="1">
                <a:solidFill>
                  <a:srgbClr val="000000"/>
                </a:solidFill>
              </a:defRPr>
            </a:lvl1pPr>
          </a:lstStyle>
          <a:p>
            <a:r>
              <a:t>En italique = Note de service du 23/07/2020 parue au BO spécial n°6  du 31 juillet</a:t>
            </a:r>
          </a:p>
        </p:txBody>
      </p:sp>
    </p:spTree>
    <p:extLst>
      <p:ext uri="{BB962C8B-B14F-4D97-AF65-F5344CB8AC3E}">
        <p14:creationId xmlns:p14="http://schemas.microsoft.com/office/powerpoint/2010/main" val="261883131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4" name="Groupe"/>
          <p:cNvGrpSpPr/>
          <p:nvPr/>
        </p:nvGrpSpPr>
        <p:grpSpPr>
          <a:xfrm>
            <a:off x="1403323" y="2604466"/>
            <a:ext cx="20200120" cy="1535352"/>
            <a:chOff x="0" y="0"/>
            <a:chExt cx="20200118" cy="1535351"/>
          </a:xfrm>
        </p:grpSpPr>
        <p:sp>
          <p:nvSpPr>
            <p:cNvPr id="280" name="Rectangle"/>
            <p:cNvSpPr/>
            <p:nvPr/>
          </p:nvSpPr>
          <p:spPr>
            <a:xfrm>
              <a:off x="0" y="0"/>
              <a:ext cx="20200118" cy="153535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endParaRPr/>
            </a:p>
          </p:txBody>
        </p:sp>
        <p:grpSp>
          <p:nvGrpSpPr>
            <p:cNvPr id="329" name="Groupe"/>
            <p:cNvGrpSpPr/>
            <p:nvPr/>
          </p:nvGrpSpPr>
          <p:grpSpPr>
            <a:xfrm>
              <a:off x="406844" y="5675"/>
              <a:ext cx="19790390" cy="1524001"/>
              <a:chOff x="0" y="0"/>
              <a:chExt cx="19790388" cy="1524000"/>
            </a:xfrm>
          </p:grpSpPr>
          <p:sp>
            <p:nvSpPr>
              <p:cNvPr id="281" name="Prin"/>
              <p:cNvSpPr/>
              <p:nvPr/>
            </p:nvSpPr>
            <p:spPr>
              <a:xfrm>
                <a:off x="14260712"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Prin</a:t>
                </a:r>
              </a:p>
            </p:txBody>
          </p:sp>
          <p:sp>
            <p:nvSpPr>
              <p:cNvPr id="282" name="Hiv"/>
              <p:cNvSpPr/>
              <p:nvPr/>
            </p:nvSpPr>
            <p:spPr>
              <a:xfrm>
                <a:off x="11035266"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Hiv</a:t>
                </a:r>
              </a:p>
            </p:txBody>
          </p:sp>
          <p:sp>
            <p:nvSpPr>
              <p:cNvPr id="283" name="Noë"/>
              <p:cNvSpPr/>
              <p:nvPr/>
            </p:nvSpPr>
            <p:spPr>
              <a:xfrm>
                <a:off x="6895416"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Noë</a:t>
                </a:r>
              </a:p>
            </p:txBody>
          </p:sp>
          <p:sp>
            <p:nvSpPr>
              <p:cNvPr id="284" name="Aut"/>
              <p:cNvSpPr/>
              <p:nvPr/>
            </p:nvSpPr>
            <p:spPr>
              <a:xfrm>
                <a:off x="2743477"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Aut</a:t>
                </a:r>
              </a:p>
            </p:txBody>
          </p:sp>
          <p:sp>
            <p:nvSpPr>
              <p:cNvPr id="285" name="Ligne"/>
              <p:cNvSpPr/>
              <p:nvPr/>
            </p:nvSpPr>
            <p:spPr>
              <a:xfrm flipV="1">
                <a:off x="-1" y="0"/>
                <a:ext cx="2"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86" name="Ligne"/>
              <p:cNvSpPr/>
              <p:nvPr/>
            </p:nvSpPr>
            <p:spPr>
              <a:xfrm flipV="1">
                <a:off x="460241"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87" name="Ligne"/>
              <p:cNvSpPr/>
              <p:nvPr/>
            </p:nvSpPr>
            <p:spPr>
              <a:xfrm flipV="1">
                <a:off x="92048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88" name="Ligne"/>
              <p:cNvSpPr/>
              <p:nvPr/>
            </p:nvSpPr>
            <p:spPr>
              <a:xfrm flipV="1">
                <a:off x="1380724"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89" name="Ligne"/>
              <p:cNvSpPr/>
              <p:nvPr/>
            </p:nvSpPr>
            <p:spPr>
              <a:xfrm flipV="1">
                <a:off x="1840966"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0" name="Ligne"/>
              <p:cNvSpPr/>
              <p:nvPr/>
            </p:nvSpPr>
            <p:spPr>
              <a:xfrm flipV="1">
                <a:off x="2301207"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1" name="Ligne"/>
              <p:cNvSpPr/>
              <p:nvPr/>
            </p:nvSpPr>
            <p:spPr>
              <a:xfrm flipV="1">
                <a:off x="2761449"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2" name="Ligne"/>
              <p:cNvSpPr/>
              <p:nvPr/>
            </p:nvSpPr>
            <p:spPr>
              <a:xfrm flipV="1">
                <a:off x="322169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3" name="Ligne"/>
              <p:cNvSpPr/>
              <p:nvPr/>
            </p:nvSpPr>
            <p:spPr>
              <a:xfrm flipV="1">
                <a:off x="368193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4" name="Ligne"/>
              <p:cNvSpPr/>
              <p:nvPr/>
            </p:nvSpPr>
            <p:spPr>
              <a:xfrm flipV="1">
                <a:off x="4142173"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5" name="Ligne"/>
              <p:cNvSpPr/>
              <p:nvPr/>
            </p:nvSpPr>
            <p:spPr>
              <a:xfrm flipV="1">
                <a:off x="460241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6" name="Ligne"/>
              <p:cNvSpPr/>
              <p:nvPr/>
            </p:nvSpPr>
            <p:spPr>
              <a:xfrm flipV="1">
                <a:off x="5062656"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7" name="Ligne"/>
              <p:cNvSpPr/>
              <p:nvPr/>
            </p:nvSpPr>
            <p:spPr>
              <a:xfrm flipV="1">
                <a:off x="552289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8" name="Ligne"/>
              <p:cNvSpPr/>
              <p:nvPr/>
            </p:nvSpPr>
            <p:spPr>
              <a:xfrm flipV="1">
                <a:off x="5983139"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99" name="Ligne"/>
              <p:cNvSpPr/>
              <p:nvPr/>
            </p:nvSpPr>
            <p:spPr>
              <a:xfrm flipV="1">
                <a:off x="6443381"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0" name="Ligne"/>
              <p:cNvSpPr/>
              <p:nvPr/>
            </p:nvSpPr>
            <p:spPr>
              <a:xfrm flipV="1">
                <a:off x="690362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1" name="Ligne"/>
              <p:cNvSpPr/>
              <p:nvPr/>
            </p:nvSpPr>
            <p:spPr>
              <a:xfrm flipV="1">
                <a:off x="7363864"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2" name="Ligne"/>
              <p:cNvSpPr/>
              <p:nvPr/>
            </p:nvSpPr>
            <p:spPr>
              <a:xfrm flipV="1">
                <a:off x="782410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3" name="Ligne"/>
              <p:cNvSpPr/>
              <p:nvPr/>
            </p:nvSpPr>
            <p:spPr>
              <a:xfrm flipV="1">
                <a:off x="8284347"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4" name="Ligne"/>
              <p:cNvSpPr/>
              <p:nvPr/>
            </p:nvSpPr>
            <p:spPr>
              <a:xfrm flipV="1">
                <a:off x="874458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5" name="Ligne"/>
              <p:cNvSpPr/>
              <p:nvPr/>
            </p:nvSpPr>
            <p:spPr>
              <a:xfrm flipV="1">
                <a:off x="920483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6" name="Ligne"/>
              <p:cNvSpPr/>
              <p:nvPr/>
            </p:nvSpPr>
            <p:spPr>
              <a:xfrm flipV="1">
                <a:off x="966507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7" name="Ligne"/>
              <p:cNvSpPr/>
              <p:nvPr/>
            </p:nvSpPr>
            <p:spPr>
              <a:xfrm flipV="1">
                <a:off x="10125313"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8" name="Ligne"/>
              <p:cNvSpPr/>
              <p:nvPr/>
            </p:nvSpPr>
            <p:spPr>
              <a:xfrm flipV="1">
                <a:off x="10585554"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09" name="Ligne"/>
              <p:cNvSpPr/>
              <p:nvPr/>
            </p:nvSpPr>
            <p:spPr>
              <a:xfrm flipV="1">
                <a:off x="11045797"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0" name="Ligne"/>
              <p:cNvSpPr/>
              <p:nvPr/>
            </p:nvSpPr>
            <p:spPr>
              <a:xfrm flipV="1">
                <a:off x="1150603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1" name="Ligne"/>
              <p:cNvSpPr/>
              <p:nvPr/>
            </p:nvSpPr>
            <p:spPr>
              <a:xfrm flipV="1">
                <a:off x="1196628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2" name="Ligne"/>
              <p:cNvSpPr/>
              <p:nvPr/>
            </p:nvSpPr>
            <p:spPr>
              <a:xfrm flipV="1">
                <a:off x="1242652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3" name="Ligne"/>
              <p:cNvSpPr/>
              <p:nvPr/>
            </p:nvSpPr>
            <p:spPr>
              <a:xfrm flipV="1">
                <a:off x="12886763"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4" name="Ligne"/>
              <p:cNvSpPr/>
              <p:nvPr/>
            </p:nvSpPr>
            <p:spPr>
              <a:xfrm flipV="1">
                <a:off x="1334700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5" name="Ligne"/>
              <p:cNvSpPr/>
              <p:nvPr/>
            </p:nvSpPr>
            <p:spPr>
              <a:xfrm flipV="1">
                <a:off x="1380724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6" name="Ligne"/>
              <p:cNvSpPr/>
              <p:nvPr/>
            </p:nvSpPr>
            <p:spPr>
              <a:xfrm flipV="1">
                <a:off x="1426748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7" name="Ligne"/>
              <p:cNvSpPr/>
              <p:nvPr/>
            </p:nvSpPr>
            <p:spPr>
              <a:xfrm flipV="1">
                <a:off x="1472773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8" name="Ligne"/>
              <p:cNvSpPr/>
              <p:nvPr/>
            </p:nvSpPr>
            <p:spPr>
              <a:xfrm flipV="1">
                <a:off x="1518797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19" name="Ligne"/>
              <p:cNvSpPr/>
              <p:nvPr/>
            </p:nvSpPr>
            <p:spPr>
              <a:xfrm flipV="1">
                <a:off x="1564821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0" name="Ligne"/>
              <p:cNvSpPr/>
              <p:nvPr/>
            </p:nvSpPr>
            <p:spPr>
              <a:xfrm flipV="1">
                <a:off x="1610845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1" name="Ligne"/>
              <p:cNvSpPr/>
              <p:nvPr/>
            </p:nvSpPr>
            <p:spPr>
              <a:xfrm flipV="1">
                <a:off x="1656869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2" name="Ligne"/>
              <p:cNvSpPr/>
              <p:nvPr/>
            </p:nvSpPr>
            <p:spPr>
              <a:xfrm flipV="1">
                <a:off x="1702893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3" name="Ligne"/>
              <p:cNvSpPr/>
              <p:nvPr/>
            </p:nvSpPr>
            <p:spPr>
              <a:xfrm flipV="1">
                <a:off x="1748917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4" name="Ligne"/>
              <p:cNvSpPr/>
              <p:nvPr/>
            </p:nvSpPr>
            <p:spPr>
              <a:xfrm flipV="1">
                <a:off x="17949419"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5" name="Ligne"/>
              <p:cNvSpPr/>
              <p:nvPr/>
            </p:nvSpPr>
            <p:spPr>
              <a:xfrm flipV="1">
                <a:off x="1840966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6" name="Ligne"/>
              <p:cNvSpPr/>
              <p:nvPr/>
            </p:nvSpPr>
            <p:spPr>
              <a:xfrm flipV="1">
                <a:off x="1886990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7" name="Ligne"/>
              <p:cNvSpPr/>
              <p:nvPr/>
            </p:nvSpPr>
            <p:spPr>
              <a:xfrm flipV="1">
                <a:off x="1933014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328" name="Ligne"/>
              <p:cNvSpPr/>
              <p:nvPr/>
            </p:nvSpPr>
            <p:spPr>
              <a:xfrm flipV="1">
                <a:off x="1979038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grpSp>
        <p:sp>
          <p:nvSpPr>
            <p:cNvPr id="330" name="G1"/>
            <p:cNvSpPr/>
            <p:nvPr/>
          </p:nvSpPr>
          <p:spPr>
            <a:xfrm>
              <a:off x="23636" y="132675"/>
              <a:ext cx="2024692" cy="12700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G1</a:t>
              </a:r>
            </a:p>
          </p:txBody>
        </p:sp>
        <p:sp>
          <p:nvSpPr>
            <p:cNvPr id="331" name="G2"/>
            <p:cNvSpPr/>
            <p:nvPr/>
          </p:nvSpPr>
          <p:spPr>
            <a:xfrm>
              <a:off x="4771193" y="132675"/>
              <a:ext cx="1962970" cy="12700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G2</a:t>
              </a:r>
            </a:p>
          </p:txBody>
        </p:sp>
        <p:sp>
          <p:nvSpPr>
            <p:cNvPr id="332" name="G3"/>
            <p:cNvSpPr/>
            <p:nvPr/>
          </p:nvSpPr>
          <p:spPr>
            <a:xfrm>
              <a:off x="9271085" y="132675"/>
              <a:ext cx="1922321" cy="12700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G3</a:t>
              </a:r>
            </a:p>
          </p:txBody>
        </p:sp>
        <p:sp>
          <p:nvSpPr>
            <p:cNvPr id="333" name="G4"/>
            <p:cNvSpPr/>
            <p:nvPr/>
          </p:nvSpPr>
          <p:spPr>
            <a:xfrm>
              <a:off x="14167550" y="132675"/>
              <a:ext cx="520828" cy="12700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G4</a:t>
              </a:r>
            </a:p>
          </p:txBody>
        </p:sp>
        <p:sp>
          <p:nvSpPr>
            <p:cNvPr id="334" name="H1"/>
            <p:cNvSpPr/>
            <p:nvPr/>
          </p:nvSpPr>
          <p:spPr>
            <a:xfrm>
              <a:off x="2051799" y="132675"/>
              <a:ext cx="1127766" cy="1270001"/>
            </a:xfrm>
            <a:prstGeom prst="rect">
              <a:avLst/>
            </a:prstGeom>
            <a:solidFill>
              <a:schemeClr val="accent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H1</a:t>
              </a:r>
            </a:p>
          </p:txBody>
        </p:sp>
        <p:sp>
          <p:nvSpPr>
            <p:cNvPr id="335" name="Rectangle"/>
            <p:cNvSpPr/>
            <p:nvPr/>
          </p:nvSpPr>
          <p:spPr>
            <a:xfrm>
              <a:off x="4078821" y="132675"/>
              <a:ext cx="747645" cy="1270001"/>
            </a:xfrm>
            <a:prstGeom prst="rect">
              <a:avLst/>
            </a:prstGeom>
            <a:solidFill>
              <a:schemeClr val="accent5"/>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336" name="H2"/>
            <p:cNvSpPr/>
            <p:nvPr/>
          </p:nvSpPr>
          <p:spPr>
            <a:xfrm>
              <a:off x="8238287" y="132675"/>
              <a:ext cx="1147905" cy="1270001"/>
            </a:xfrm>
            <a:prstGeom prst="rect">
              <a:avLst/>
            </a:prstGeom>
            <a:solidFill>
              <a:schemeClr val="accent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H2</a:t>
              </a:r>
            </a:p>
          </p:txBody>
        </p:sp>
        <p:sp>
          <p:nvSpPr>
            <p:cNvPr id="337" name="H3"/>
            <p:cNvSpPr/>
            <p:nvPr/>
          </p:nvSpPr>
          <p:spPr>
            <a:xfrm>
              <a:off x="12380268" y="132675"/>
              <a:ext cx="1836678" cy="1270001"/>
            </a:xfrm>
            <a:prstGeom prst="rect">
              <a:avLst/>
            </a:prstGeom>
            <a:solidFill>
              <a:schemeClr val="accent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H3</a:t>
              </a:r>
            </a:p>
          </p:txBody>
        </p:sp>
        <p:sp>
          <p:nvSpPr>
            <p:cNvPr id="338" name="H4"/>
            <p:cNvSpPr/>
            <p:nvPr/>
          </p:nvSpPr>
          <p:spPr>
            <a:xfrm>
              <a:off x="16348132" y="132675"/>
              <a:ext cx="1715259" cy="1270001"/>
            </a:xfrm>
            <a:prstGeom prst="rect">
              <a:avLst/>
            </a:prstGeom>
            <a:solidFill>
              <a:schemeClr val="accent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H4</a:t>
              </a:r>
            </a:p>
          </p:txBody>
        </p:sp>
        <p:sp>
          <p:nvSpPr>
            <p:cNvPr id="339" name="Rectangle"/>
            <p:cNvSpPr/>
            <p:nvPr/>
          </p:nvSpPr>
          <p:spPr>
            <a:xfrm>
              <a:off x="18081654" y="132675"/>
              <a:ext cx="344224" cy="1270001"/>
            </a:xfrm>
            <a:prstGeom prst="rect">
              <a:avLst/>
            </a:prstGeom>
            <a:solidFill>
              <a:srgbClr val="60D937"/>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340" name="H2"/>
            <p:cNvSpPr/>
            <p:nvPr/>
          </p:nvSpPr>
          <p:spPr>
            <a:xfrm>
              <a:off x="6728923" y="132675"/>
              <a:ext cx="582450" cy="1270001"/>
            </a:xfrm>
            <a:prstGeom prst="rect">
              <a:avLst/>
            </a:prstGeom>
            <a:solidFill>
              <a:schemeClr val="accent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H2</a:t>
              </a:r>
            </a:p>
          </p:txBody>
        </p:sp>
        <p:sp>
          <p:nvSpPr>
            <p:cNvPr id="341" name="Rectangle"/>
            <p:cNvSpPr/>
            <p:nvPr/>
          </p:nvSpPr>
          <p:spPr>
            <a:xfrm>
              <a:off x="11202689" y="132675"/>
              <a:ext cx="239959" cy="1270001"/>
            </a:xfrm>
            <a:prstGeom prst="rect">
              <a:avLst/>
            </a:prstGeom>
            <a:solidFill>
              <a:srgbClr val="60D937"/>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342" name="G4"/>
            <p:cNvSpPr/>
            <p:nvPr/>
          </p:nvSpPr>
          <p:spPr>
            <a:xfrm>
              <a:off x="15576151" y="132675"/>
              <a:ext cx="760350" cy="1270001"/>
            </a:xfrm>
            <a:prstGeom prst="rect">
              <a:avLst/>
            </a:prstGeom>
            <a:solidFill>
              <a:schemeClr val="accent1"/>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G4</a:t>
              </a:r>
            </a:p>
          </p:txBody>
        </p:sp>
      </p:grpSp>
      <p:sp>
        <p:nvSpPr>
          <p:cNvPr id="207" name="Histoire : 48 heures…"/>
          <p:cNvSpPr txBox="1"/>
          <p:nvPr/>
        </p:nvSpPr>
        <p:spPr>
          <a:xfrm>
            <a:off x="1864033" y="9954190"/>
            <a:ext cx="3807562" cy="15662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r>
              <a:t>Histoire : 48 heures</a:t>
            </a:r>
          </a:p>
          <a:p>
            <a:pPr marL="304800" indent="-304800" algn="l">
              <a:buSzPct val="123000"/>
              <a:buChar char="-"/>
            </a:pPr>
            <a:r>
              <a:t>2 thèmes à 13-15 heures</a:t>
            </a:r>
          </a:p>
          <a:p>
            <a:pPr marL="304800" indent="-304800" algn="l">
              <a:buSzPct val="123000"/>
              <a:buChar char="-"/>
            </a:pPr>
            <a:r>
              <a:t>1 thème à 10-12 heures</a:t>
            </a:r>
          </a:p>
          <a:p>
            <a:pPr marL="304800" indent="-304800" algn="l">
              <a:buSzPct val="123000"/>
              <a:buChar char="-"/>
            </a:pPr>
            <a:r>
              <a:t>1 thème à 8-10 heures</a:t>
            </a:r>
          </a:p>
        </p:txBody>
      </p:sp>
      <p:sp>
        <p:nvSpPr>
          <p:cNvPr id="208" name="Géographie : 48 heures…"/>
          <p:cNvSpPr txBox="1"/>
          <p:nvPr/>
        </p:nvSpPr>
        <p:spPr>
          <a:xfrm>
            <a:off x="5982537" y="9954190"/>
            <a:ext cx="3807562" cy="15662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l"/>
            <a:r>
              <a:t>Géographie : 48 heures</a:t>
            </a:r>
          </a:p>
          <a:p>
            <a:pPr marL="304800" indent="-304800" algn="l">
              <a:buSzPct val="123000"/>
              <a:buChar char="-"/>
            </a:pPr>
            <a:r>
              <a:t>2 thèmes à 13-15 heures</a:t>
            </a:r>
          </a:p>
          <a:p>
            <a:pPr marL="304800" indent="-304800" algn="l">
              <a:buSzPct val="123000"/>
              <a:buChar char="-"/>
            </a:pPr>
            <a:r>
              <a:t>1 thème à 12-14 heures</a:t>
            </a:r>
          </a:p>
          <a:p>
            <a:pPr marL="304800" indent="-304800" algn="l">
              <a:buSzPct val="123000"/>
              <a:buChar char="-"/>
            </a:pPr>
            <a:r>
              <a:t>1 thème à 6-8 heures</a:t>
            </a:r>
          </a:p>
        </p:txBody>
      </p:sp>
      <p:grpSp>
        <p:nvGrpSpPr>
          <p:cNvPr id="272" name="Groupe"/>
          <p:cNvGrpSpPr/>
          <p:nvPr/>
        </p:nvGrpSpPr>
        <p:grpSpPr>
          <a:xfrm>
            <a:off x="1516866" y="8246367"/>
            <a:ext cx="20200118" cy="1535351"/>
            <a:chOff x="0" y="0"/>
            <a:chExt cx="20200117" cy="1535350"/>
          </a:xfrm>
        </p:grpSpPr>
        <p:sp>
          <p:nvSpPr>
            <p:cNvPr id="209" name="Rectangle"/>
            <p:cNvSpPr/>
            <p:nvPr/>
          </p:nvSpPr>
          <p:spPr>
            <a:xfrm>
              <a:off x="0" y="0"/>
              <a:ext cx="20200118" cy="1535351"/>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endParaRPr/>
            </a:p>
          </p:txBody>
        </p:sp>
        <p:grpSp>
          <p:nvGrpSpPr>
            <p:cNvPr id="258" name="Groupe"/>
            <p:cNvGrpSpPr/>
            <p:nvPr/>
          </p:nvGrpSpPr>
          <p:grpSpPr>
            <a:xfrm>
              <a:off x="406844" y="5675"/>
              <a:ext cx="19790390" cy="1524001"/>
              <a:chOff x="0" y="0"/>
              <a:chExt cx="19790388" cy="1524000"/>
            </a:xfrm>
          </p:grpSpPr>
          <p:sp>
            <p:nvSpPr>
              <p:cNvPr id="210" name="Prin"/>
              <p:cNvSpPr/>
              <p:nvPr/>
            </p:nvSpPr>
            <p:spPr>
              <a:xfrm>
                <a:off x="14260712"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Prin</a:t>
                </a:r>
              </a:p>
            </p:txBody>
          </p:sp>
          <p:sp>
            <p:nvSpPr>
              <p:cNvPr id="211" name="Hiv"/>
              <p:cNvSpPr/>
              <p:nvPr/>
            </p:nvSpPr>
            <p:spPr>
              <a:xfrm>
                <a:off x="11035266"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Hiv</a:t>
                </a:r>
              </a:p>
            </p:txBody>
          </p:sp>
          <p:sp>
            <p:nvSpPr>
              <p:cNvPr id="212" name="Noë"/>
              <p:cNvSpPr/>
              <p:nvPr/>
            </p:nvSpPr>
            <p:spPr>
              <a:xfrm>
                <a:off x="6895416"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Noë</a:t>
                </a:r>
              </a:p>
            </p:txBody>
          </p:sp>
          <p:sp>
            <p:nvSpPr>
              <p:cNvPr id="213" name="Aut"/>
              <p:cNvSpPr/>
              <p:nvPr/>
            </p:nvSpPr>
            <p:spPr>
              <a:xfrm>
                <a:off x="2743477" y="1917"/>
                <a:ext cx="940299" cy="1520166"/>
              </a:xfrm>
              <a:prstGeom prst="rect">
                <a:avLst/>
              </a:prstGeom>
              <a:solidFill>
                <a:srgbClr val="D5D5D5"/>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Aut</a:t>
                </a:r>
              </a:p>
            </p:txBody>
          </p:sp>
          <p:sp>
            <p:nvSpPr>
              <p:cNvPr id="214" name="Ligne"/>
              <p:cNvSpPr/>
              <p:nvPr/>
            </p:nvSpPr>
            <p:spPr>
              <a:xfrm flipV="1">
                <a:off x="-1" y="0"/>
                <a:ext cx="2"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15" name="Ligne"/>
              <p:cNvSpPr/>
              <p:nvPr/>
            </p:nvSpPr>
            <p:spPr>
              <a:xfrm flipV="1">
                <a:off x="460241"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16" name="Ligne"/>
              <p:cNvSpPr/>
              <p:nvPr/>
            </p:nvSpPr>
            <p:spPr>
              <a:xfrm flipV="1">
                <a:off x="92048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17" name="Ligne"/>
              <p:cNvSpPr/>
              <p:nvPr/>
            </p:nvSpPr>
            <p:spPr>
              <a:xfrm flipV="1">
                <a:off x="1380724"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18" name="Ligne"/>
              <p:cNvSpPr/>
              <p:nvPr/>
            </p:nvSpPr>
            <p:spPr>
              <a:xfrm flipV="1">
                <a:off x="1840966"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19" name="Ligne"/>
              <p:cNvSpPr/>
              <p:nvPr/>
            </p:nvSpPr>
            <p:spPr>
              <a:xfrm flipV="1">
                <a:off x="2301207"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0" name="Ligne"/>
              <p:cNvSpPr/>
              <p:nvPr/>
            </p:nvSpPr>
            <p:spPr>
              <a:xfrm flipV="1">
                <a:off x="2761449"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1" name="Ligne"/>
              <p:cNvSpPr/>
              <p:nvPr/>
            </p:nvSpPr>
            <p:spPr>
              <a:xfrm flipV="1">
                <a:off x="322169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2" name="Ligne"/>
              <p:cNvSpPr/>
              <p:nvPr/>
            </p:nvSpPr>
            <p:spPr>
              <a:xfrm flipV="1">
                <a:off x="368193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3" name="Ligne"/>
              <p:cNvSpPr/>
              <p:nvPr/>
            </p:nvSpPr>
            <p:spPr>
              <a:xfrm flipV="1">
                <a:off x="4142173"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4" name="Ligne"/>
              <p:cNvSpPr/>
              <p:nvPr/>
            </p:nvSpPr>
            <p:spPr>
              <a:xfrm flipV="1">
                <a:off x="460241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5" name="Ligne"/>
              <p:cNvSpPr/>
              <p:nvPr/>
            </p:nvSpPr>
            <p:spPr>
              <a:xfrm flipV="1">
                <a:off x="5062656"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6" name="Ligne"/>
              <p:cNvSpPr/>
              <p:nvPr/>
            </p:nvSpPr>
            <p:spPr>
              <a:xfrm flipV="1">
                <a:off x="552289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7" name="Ligne"/>
              <p:cNvSpPr/>
              <p:nvPr/>
            </p:nvSpPr>
            <p:spPr>
              <a:xfrm flipV="1">
                <a:off x="5983139"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8" name="Ligne"/>
              <p:cNvSpPr/>
              <p:nvPr/>
            </p:nvSpPr>
            <p:spPr>
              <a:xfrm flipV="1">
                <a:off x="6443381"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29" name="Ligne"/>
              <p:cNvSpPr/>
              <p:nvPr/>
            </p:nvSpPr>
            <p:spPr>
              <a:xfrm flipV="1">
                <a:off x="690362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0" name="Ligne"/>
              <p:cNvSpPr/>
              <p:nvPr/>
            </p:nvSpPr>
            <p:spPr>
              <a:xfrm flipV="1">
                <a:off x="7363864"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1" name="Ligne"/>
              <p:cNvSpPr/>
              <p:nvPr/>
            </p:nvSpPr>
            <p:spPr>
              <a:xfrm flipV="1">
                <a:off x="782410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2" name="Ligne"/>
              <p:cNvSpPr/>
              <p:nvPr/>
            </p:nvSpPr>
            <p:spPr>
              <a:xfrm flipV="1">
                <a:off x="8284347"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3" name="Ligne"/>
              <p:cNvSpPr/>
              <p:nvPr/>
            </p:nvSpPr>
            <p:spPr>
              <a:xfrm flipV="1">
                <a:off x="874458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4" name="Ligne"/>
              <p:cNvSpPr/>
              <p:nvPr/>
            </p:nvSpPr>
            <p:spPr>
              <a:xfrm flipV="1">
                <a:off x="920483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5" name="Ligne"/>
              <p:cNvSpPr/>
              <p:nvPr/>
            </p:nvSpPr>
            <p:spPr>
              <a:xfrm flipV="1">
                <a:off x="966507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6" name="Ligne"/>
              <p:cNvSpPr/>
              <p:nvPr/>
            </p:nvSpPr>
            <p:spPr>
              <a:xfrm flipV="1">
                <a:off x="10125313"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7" name="Ligne"/>
              <p:cNvSpPr/>
              <p:nvPr/>
            </p:nvSpPr>
            <p:spPr>
              <a:xfrm flipV="1">
                <a:off x="10585554"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8" name="Ligne"/>
              <p:cNvSpPr/>
              <p:nvPr/>
            </p:nvSpPr>
            <p:spPr>
              <a:xfrm flipV="1">
                <a:off x="11045797"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39" name="Ligne"/>
              <p:cNvSpPr/>
              <p:nvPr/>
            </p:nvSpPr>
            <p:spPr>
              <a:xfrm flipV="1">
                <a:off x="1150603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0" name="Ligne"/>
              <p:cNvSpPr/>
              <p:nvPr/>
            </p:nvSpPr>
            <p:spPr>
              <a:xfrm flipV="1">
                <a:off x="1196628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1" name="Ligne"/>
              <p:cNvSpPr/>
              <p:nvPr/>
            </p:nvSpPr>
            <p:spPr>
              <a:xfrm flipV="1">
                <a:off x="1242652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2" name="Ligne"/>
              <p:cNvSpPr/>
              <p:nvPr/>
            </p:nvSpPr>
            <p:spPr>
              <a:xfrm flipV="1">
                <a:off x="12886763"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3" name="Ligne"/>
              <p:cNvSpPr/>
              <p:nvPr/>
            </p:nvSpPr>
            <p:spPr>
              <a:xfrm flipV="1">
                <a:off x="1334700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4" name="Ligne"/>
              <p:cNvSpPr/>
              <p:nvPr/>
            </p:nvSpPr>
            <p:spPr>
              <a:xfrm flipV="1">
                <a:off x="1380724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5" name="Ligne"/>
              <p:cNvSpPr/>
              <p:nvPr/>
            </p:nvSpPr>
            <p:spPr>
              <a:xfrm flipV="1">
                <a:off x="1426748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6" name="Ligne"/>
              <p:cNvSpPr/>
              <p:nvPr/>
            </p:nvSpPr>
            <p:spPr>
              <a:xfrm flipV="1">
                <a:off x="1472773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7" name="Ligne"/>
              <p:cNvSpPr/>
              <p:nvPr/>
            </p:nvSpPr>
            <p:spPr>
              <a:xfrm flipV="1">
                <a:off x="15187970"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8" name="Ligne"/>
              <p:cNvSpPr/>
              <p:nvPr/>
            </p:nvSpPr>
            <p:spPr>
              <a:xfrm flipV="1">
                <a:off x="1564821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49" name="Ligne"/>
              <p:cNvSpPr/>
              <p:nvPr/>
            </p:nvSpPr>
            <p:spPr>
              <a:xfrm flipV="1">
                <a:off x="1610845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0" name="Ligne"/>
              <p:cNvSpPr/>
              <p:nvPr/>
            </p:nvSpPr>
            <p:spPr>
              <a:xfrm flipV="1">
                <a:off x="1656869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1" name="Ligne"/>
              <p:cNvSpPr/>
              <p:nvPr/>
            </p:nvSpPr>
            <p:spPr>
              <a:xfrm flipV="1">
                <a:off x="1702893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2" name="Ligne"/>
              <p:cNvSpPr/>
              <p:nvPr/>
            </p:nvSpPr>
            <p:spPr>
              <a:xfrm flipV="1">
                <a:off x="1748917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3" name="Ligne"/>
              <p:cNvSpPr/>
              <p:nvPr/>
            </p:nvSpPr>
            <p:spPr>
              <a:xfrm flipV="1">
                <a:off x="17949419"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4" name="Ligne"/>
              <p:cNvSpPr/>
              <p:nvPr/>
            </p:nvSpPr>
            <p:spPr>
              <a:xfrm flipV="1">
                <a:off x="1840966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5" name="Ligne"/>
              <p:cNvSpPr/>
              <p:nvPr/>
            </p:nvSpPr>
            <p:spPr>
              <a:xfrm flipV="1">
                <a:off x="18869902"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6" name="Ligne"/>
              <p:cNvSpPr/>
              <p:nvPr/>
            </p:nvSpPr>
            <p:spPr>
              <a:xfrm flipV="1">
                <a:off x="19330145"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sp>
            <p:nvSpPr>
              <p:cNvPr id="257" name="Ligne"/>
              <p:cNvSpPr/>
              <p:nvPr/>
            </p:nvSpPr>
            <p:spPr>
              <a:xfrm flipV="1">
                <a:off x="19790388" y="0"/>
                <a:ext cx="1" cy="1524000"/>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endParaRPr/>
              </a:p>
            </p:txBody>
          </p:sp>
        </p:grpSp>
        <p:sp>
          <p:nvSpPr>
            <p:cNvPr id="259" name="H1"/>
            <p:cNvSpPr/>
            <p:nvPr/>
          </p:nvSpPr>
          <p:spPr>
            <a:xfrm>
              <a:off x="23636" y="132675"/>
              <a:ext cx="2024692" cy="1270001"/>
            </a:xfrm>
            <a:prstGeom prst="rect">
              <a:avLst/>
            </a:prstGeom>
            <a:solidFill>
              <a:schemeClr val="accent5">
                <a:lumOff val="-29866"/>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H1</a:t>
              </a:r>
            </a:p>
          </p:txBody>
        </p:sp>
        <p:sp>
          <p:nvSpPr>
            <p:cNvPr id="260" name="H2"/>
            <p:cNvSpPr/>
            <p:nvPr/>
          </p:nvSpPr>
          <p:spPr>
            <a:xfrm>
              <a:off x="4994942" y="132675"/>
              <a:ext cx="1875465" cy="1270001"/>
            </a:xfrm>
            <a:prstGeom prst="rect">
              <a:avLst/>
            </a:prstGeom>
            <a:solidFill>
              <a:schemeClr val="accent5">
                <a:lumOff val="-29866"/>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H2</a:t>
              </a:r>
            </a:p>
          </p:txBody>
        </p:sp>
        <p:sp>
          <p:nvSpPr>
            <p:cNvPr id="261" name="Rectangle"/>
            <p:cNvSpPr/>
            <p:nvPr/>
          </p:nvSpPr>
          <p:spPr>
            <a:xfrm>
              <a:off x="6863089" y="132675"/>
              <a:ext cx="454037" cy="1270001"/>
            </a:xfrm>
            <a:prstGeom prst="rect">
              <a:avLst/>
            </a:prstGeom>
            <a:solidFill>
              <a:schemeClr val="accent5">
                <a:lumOff val="-29866"/>
              </a:schemeClr>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62" name="H3"/>
            <p:cNvSpPr/>
            <p:nvPr/>
          </p:nvSpPr>
          <p:spPr>
            <a:xfrm>
              <a:off x="10299091" y="132675"/>
              <a:ext cx="1147915" cy="1270001"/>
            </a:xfrm>
            <a:prstGeom prst="rect">
              <a:avLst/>
            </a:prstGeom>
            <a:solidFill>
              <a:schemeClr val="accent5">
                <a:lumOff val="-29866"/>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H3</a:t>
              </a:r>
            </a:p>
          </p:txBody>
        </p:sp>
        <p:sp>
          <p:nvSpPr>
            <p:cNvPr id="263" name="Rectangle"/>
            <p:cNvSpPr/>
            <p:nvPr/>
          </p:nvSpPr>
          <p:spPr>
            <a:xfrm>
              <a:off x="12383604" y="132675"/>
              <a:ext cx="444101" cy="1270001"/>
            </a:xfrm>
            <a:prstGeom prst="rect">
              <a:avLst/>
            </a:prstGeom>
            <a:solidFill>
              <a:schemeClr val="accent5">
                <a:lumOff val="-29866"/>
              </a:schemeClr>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64" name="H4"/>
            <p:cNvSpPr/>
            <p:nvPr/>
          </p:nvSpPr>
          <p:spPr>
            <a:xfrm>
              <a:off x="16215791" y="132675"/>
              <a:ext cx="1409016" cy="1270001"/>
            </a:xfrm>
            <a:prstGeom prst="rect">
              <a:avLst/>
            </a:prstGeom>
            <a:solidFill>
              <a:schemeClr val="accent5">
                <a:lumOff val="-29866"/>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H4</a:t>
              </a:r>
            </a:p>
          </p:txBody>
        </p:sp>
        <p:sp>
          <p:nvSpPr>
            <p:cNvPr id="265" name="G1"/>
            <p:cNvSpPr/>
            <p:nvPr/>
          </p:nvSpPr>
          <p:spPr>
            <a:xfrm>
              <a:off x="2051799" y="132675"/>
              <a:ext cx="1127766" cy="1270001"/>
            </a:xfrm>
            <a:prstGeom prst="rect">
              <a:avLst/>
            </a:prstGeom>
            <a:solidFill>
              <a:schemeClr val="accent1">
                <a:lumOff val="-13575"/>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G1</a:t>
              </a:r>
            </a:p>
          </p:txBody>
        </p:sp>
        <p:sp>
          <p:nvSpPr>
            <p:cNvPr id="266" name="Rectangle"/>
            <p:cNvSpPr/>
            <p:nvPr/>
          </p:nvSpPr>
          <p:spPr>
            <a:xfrm>
              <a:off x="4078821" y="132675"/>
              <a:ext cx="939162" cy="1270001"/>
            </a:xfrm>
            <a:prstGeom prst="rect">
              <a:avLst/>
            </a:prstGeom>
            <a:solidFill>
              <a:schemeClr val="accent1">
                <a:lumOff val="-13575"/>
              </a:schemeClr>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67" name="G2"/>
            <p:cNvSpPr/>
            <p:nvPr/>
          </p:nvSpPr>
          <p:spPr>
            <a:xfrm>
              <a:off x="8238287" y="132675"/>
              <a:ext cx="2105323" cy="1270001"/>
            </a:xfrm>
            <a:prstGeom prst="rect">
              <a:avLst/>
            </a:prstGeom>
            <a:solidFill>
              <a:schemeClr val="accent1">
                <a:lumOff val="-13575"/>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G2</a:t>
              </a:r>
            </a:p>
          </p:txBody>
        </p:sp>
        <p:sp>
          <p:nvSpPr>
            <p:cNvPr id="268" name="G3"/>
            <p:cNvSpPr/>
            <p:nvPr/>
          </p:nvSpPr>
          <p:spPr>
            <a:xfrm>
              <a:off x="12835021" y="132675"/>
              <a:ext cx="1836677" cy="1270001"/>
            </a:xfrm>
            <a:prstGeom prst="rect">
              <a:avLst/>
            </a:prstGeom>
            <a:solidFill>
              <a:schemeClr val="accent1">
                <a:lumOff val="-13575"/>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G3</a:t>
              </a:r>
            </a:p>
          </p:txBody>
        </p:sp>
        <p:sp>
          <p:nvSpPr>
            <p:cNvPr id="269" name="Rectangle"/>
            <p:cNvSpPr/>
            <p:nvPr/>
          </p:nvSpPr>
          <p:spPr>
            <a:xfrm>
              <a:off x="15607007" y="132907"/>
              <a:ext cx="254706" cy="1270001"/>
            </a:xfrm>
            <a:prstGeom prst="rect">
              <a:avLst/>
            </a:prstGeom>
            <a:solidFill>
              <a:schemeClr val="accent1">
                <a:lumOff val="-13575"/>
              </a:schemeClr>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270" name="G4"/>
            <p:cNvSpPr/>
            <p:nvPr/>
          </p:nvSpPr>
          <p:spPr>
            <a:xfrm>
              <a:off x="17641757" y="132675"/>
              <a:ext cx="1090175" cy="1270001"/>
            </a:xfrm>
            <a:prstGeom prst="rect">
              <a:avLst/>
            </a:prstGeom>
            <a:solidFill>
              <a:schemeClr val="accent1">
                <a:lumOff val="-13575"/>
              </a:schemeClr>
            </a:solid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r>
                <a:t>G4</a:t>
              </a:r>
            </a:p>
          </p:txBody>
        </p:sp>
        <p:sp>
          <p:nvSpPr>
            <p:cNvPr id="271" name="Rectangle"/>
            <p:cNvSpPr/>
            <p:nvPr/>
          </p:nvSpPr>
          <p:spPr>
            <a:xfrm>
              <a:off x="15854618" y="132675"/>
              <a:ext cx="344224" cy="1270001"/>
            </a:xfrm>
            <a:prstGeom prst="rect">
              <a:avLst/>
            </a:prstGeom>
            <a:solidFill>
              <a:srgbClr val="60D937"/>
            </a:solidFill>
            <a:ln w="12700" cap="flat">
              <a:noFill/>
              <a:miter lim="400000"/>
            </a:ln>
            <a:effectLst/>
          </p:spPr>
          <p:txBody>
            <a:bodyPr wrap="square" lIns="50800" tIns="50800" rIns="50800" bIns="50800" numCol="1" anchor="ctr">
              <a:noAutofit/>
            </a:bodyPr>
            <a:lstStyle/>
            <a:p>
              <a:pPr defTabSz="825500">
                <a:defRPr sz="3200">
                  <a:solidFill>
                    <a:srgbClr val="000000"/>
                  </a:solidFill>
                  <a:latin typeface="Helvetica Neue Medium"/>
                  <a:ea typeface="Helvetica Neue Medium"/>
                  <a:cs typeface="Helvetica Neue Medium"/>
                  <a:sym typeface="Helvetica Neue Medium"/>
                </a:defRPr>
              </a:pPr>
              <a:endParaRPr/>
            </a:p>
          </p:txBody>
        </p:sp>
      </p:grpSp>
      <p:sp>
        <p:nvSpPr>
          <p:cNvPr id="273" name="Premier trimestre"/>
          <p:cNvSpPr/>
          <p:nvPr/>
        </p:nvSpPr>
        <p:spPr>
          <a:xfrm>
            <a:off x="1641097" y="7652541"/>
            <a:ext cx="6289308" cy="592591"/>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Premier trimestre</a:t>
            </a:r>
          </a:p>
        </p:txBody>
      </p:sp>
      <p:sp>
        <p:nvSpPr>
          <p:cNvPr id="274" name="Deuxième trimestre"/>
          <p:cNvSpPr/>
          <p:nvPr/>
        </p:nvSpPr>
        <p:spPr>
          <a:xfrm>
            <a:off x="7932616" y="7652541"/>
            <a:ext cx="7368618" cy="592591"/>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Deuxième trimestre</a:t>
            </a:r>
          </a:p>
        </p:txBody>
      </p:sp>
      <p:sp>
        <p:nvSpPr>
          <p:cNvPr id="275" name="Troisième trimestre"/>
          <p:cNvSpPr/>
          <p:nvPr/>
        </p:nvSpPr>
        <p:spPr>
          <a:xfrm>
            <a:off x="15318469" y="7652541"/>
            <a:ext cx="6390087" cy="592591"/>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Troisième trimestre</a:t>
            </a:r>
          </a:p>
        </p:txBody>
      </p:sp>
      <p:sp>
        <p:nvSpPr>
          <p:cNvPr id="276" name="Histoire-Géographie - TERMINALE 2020-2021"/>
          <p:cNvSpPr/>
          <p:nvPr/>
        </p:nvSpPr>
        <p:spPr>
          <a:xfrm>
            <a:off x="1641097" y="7072967"/>
            <a:ext cx="20070759" cy="573881"/>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Histoire-Géographie - TERMINALE 2020-2021</a:t>
            </a:r>
          </a:p>
        </p:txBody>
      </p:sp>
      <p:sp>
        <p:nvSpPr>
          <p:cNvPr id="277" name="Ligne"/>
          <p:cNvSpPr/>
          <p:nvPr/>
        </p:nvSpPr>
        <p:spPr>
          <a:xfrm flipV="1">
            <a:off x="17543597" y="8942204"/>
            <a:ext cx="1" cy="1963698"/>
          </a:xfrm>
          <a:prstGeom prst="line">
            <a:avLst/>
          </a:prstGeom>
          <a:ln w="25400">
            <a:solidFill>
              <a:srgbClr val="000000"/>
            </a:solidFill>
            <a:miter lim="400000"/>
            <a:tailEnd type="oval"/>
          </a:ln>
        </p:spPr>
        <p:txBody>
          <a:bodyPr lIns="50800" tIns="50800" rIns="50800" bIns="50800" anchor="ctr"/>
          <a:lstStyle/>
          <a:p>
            <a:endParaRPr/>
          </a:p>
        </p:txBody>
      </p:sp>
      <p:sp>
        <p:nvSpPr>
          <p:cNvPr id="278" name="Possibilités pour évaluation commune de Terminale"/>
          <p:cNvSpPr txBox="1"/>
          <p:nvPr/>
        </p:nvSpPr>
        <p:spPr>
          <a:xfrm>
            <a:off x="14964420" y="11241247"/>
            <a:ext cx="7098184"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t>Possibilités pour évaluation commune de Terminale</a:t>
            </a:r>
          </a:p>
        </p:txBody>
      </p:sp>
      <p:sp>
        <p:nvSpPr>
          <p:cNvPr id="279" name="Ligne"/>
          <p:cNvSpPr/>
          <p:nvPr/>
        </p:nvSpPr>
        <p:spPr>
          <a:xfrm flipV="1">
            <a:off x="19145294" y="9147226"/>
            <a:ext cx="1" cy="1963698"/>
          </a:xfrm>
          <a:prstGeom prst="line">
            <a:avLst/>
          </a:prstGeom>
          <a:ln w="25400">
            <a:solidFill>
              <a:srgbClr val="000000"/>
            </a:solidFill>
            <a:miter lim="400000"/>
            <a:tailEnd type="oval"/>
          </a:ln>
        </p:spPr>
        <p:txBody>
          <a:bodyPr lIns="50800" tIns="50800" rIns="50800" bIns="50800" anchor="ctr"/>
          <a:lstStyle/>
          <a:p>
            <a:endParaRPr/>
          </a:p>
        </p:txBody>
      </p:sp>
      <p:sp>
        <p:nvSpPr>
          <p:cNvPr id="345" name="Premier trimestre"/>
          <p:cNvSpPr/>
          <p:nvPr/>
        </p:nvSpPr>
        <p:spPr>
          <a:xfrm>
            <a:off x="1527555" y="2010641"/>
            <a:ext cx="6289307" cy="592591"/>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Premier trimestre</a:t>
            </a:r>
          </a:p>
        </p:txBody>
      </p:sp>
      <p:sp>
        <p:nvSpPr>
          <p:cNvPr id="346" name="Deuxième trimestre"/>
          <p:cNvSpPr/>
          <p:nvPr/>
        </p:nvSpPr>
        <p:spPr>
          <a:xfrm>
            <a:off x="7819073" y="2010641"/>
            <a:ext cx="7368618" cy="592591"/>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Deuxième trimestre</a:t>
            </a:r>
          </a:p>
        </p:txBody>
      </p:sp>
      <p:sp>
        <p:nvSpPr>
          <p:cNvPr id="347" name="Troisième trimestre"/>
          <p:cNvSpPr/>
          <p:nvPr/>
        </p:nvSpPr>
        <p:spPr>
          <a:xfrm>
            <a:off x="15204926" y="2010641"/>
            <a:ext cx="6390086" cy="592591"/>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Troisième trimestre</a:t>
            </a:r>
          </a:p>
        </p:txBody>
      </p:sp>
      <p:sp>
        <p:nvSpPr>
          <p:cNvPr id="348" name="Histoire-Géographie - PREMIERE 2020-2021"/>
          <p:cNvSpPr/>
          <p:nvPr/>
        </p:nvSpPr>
        <p:spPr>
          <a:xfrm>
            <a:off x="1527555" y="1431067"/>
            <a:ext cx="20070758" cy="573880"/>
          </a:xfrm>
          <a:prstGeom prst="rect">
            <a:avLst/>
          </a:prstGeom>
          <a:ln w="12700">
            <a:solidFill>
              <a:schemeClr val="accent4">
                <a:hueOff val="-1247790"/>
                <a:lumOff val="-12326"/>
              </a:schemeClr>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3000">
                <a:solidFill>
                  <a:srgbClr val="000000"/>
                </a:solidFill>
                <a:latin typeface="Avenir Book"/>
                <a:ea typeface="Avenir Book"/>
                <a:cs typeface="Avenir Book"/>
                <a:sym typeface="Avenir Book"/>
              </a:defRPr>
            </a:lvl1pPr>
          </a:lstStyle>
          <a:p>
            <a:r>
              <a:t>Histoire-Géographie - PREMIERE 2020-2021</a:t>
            </a:r>
          </a:p>
        </p:txBody>
      </p:sp>
      <p:sp>
        <p:nvSpPr>
          <p:cNvPr id="349" name="Histoire : 48 heures…"/>
          <p:cNvSpPr txBox="1"/>
          <p:nvPr/>
        </p:nvSpPr>
        <p:spPr>
          <a:xfrm>
            <a:off x="1689187" y="4713999"/>
            <a:ext cx="3807562" cy="829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p>
            <a:pPr algn="l"/>
            <a:r>
              <a:t>Histoire : 48 heures</a:t>
            </a:r>
          </a:p>
          <a:p>
            <a:pPr marL="304800" indent="-304800" algn="l">
              <a:buSzPct val="123000"/>
              <a:buChar char="-"/>
            </a:pPr>
            <a:r>
              <a:t>4 thèmes à 11-13 heures</a:t>
            </a:r>
          </a:p>
        </p:txBody>
      </p:sp>
      <p:sp>
        <p:nvSpPr>
          <p:cNvPr id="350" name="Géographie : 48 heures…"/>
          <p:cNvSpPr txBox="1"/>
          <p:nvPr/>
        </p:nvSpPr>
        <p:spPr>
          <a:xfrm>
            <a:off x="5807691" y="4529849"/>
            <a:ext cx="3807562" cy="11979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p>
            <a:pPr algn="l"/>
            <a:r>
              <a:rPr dirty="0" err="1"/>
              <a:t>Géographie</a:t>
            </a:r>
            <a:r>
              <a:rPr dirty="0"/>
              <a:t> : 48 </a:t>
            </a:r>
            <a:r>
              <a:rPr dirty="0" err="1"/>
              <a:t>heures</a:t>
            </a:r>
            <a:endParaRPr dirty="0"/>
          </a:p>
          <a:p>
            <a:pPr marL="304800" indent="-304800" algn="l">
              <a:buSzPct val="123000"/>
              <a:buChar char="-"/>
            </a:pPr>
            <a:r>
              <a:rPr dirty="0"/>
              <a:t>3 </a:t>
            </a:r>
            <a:r>
              <a:rPr dirty="0" err="1"/>
              <a:t>thèmes</a:t>
            </a:r>
            <a:r>
              <a:rPr dirty="0"/>
              <a:t> </a:t>
            </a:r>
            <a:r>
              <a:rPr dirty="0" err="1"/>
              <a:t>à</a:t>
            </a:r>
            <a:r>
              <a:rPr dirty="0"/>
              <a:t> 12-14 </a:t>
            </a:r>
            <a:r>
              <a:rPr dirty="0" err="1"/>
              <a:t>heures</a:t>
            </a:r>
            <a:endParaRPr dirty="0"/>
          </a:p>
          <a:p>
            <a:pPr marL="304800" indent="-304800" algn="l">
              <a:buSzPct val="123000"/>
              <a:buChar char="-"/>
            </a:pPr>
            <a:r>
              <a:rPr dirty="0"/>
              <a:t>1 </a:t>
            </a:r>
            <a:r>
              <a:rPr dirty="0" err="1"/>
              <a:t>thème</a:t>
            </a:r>
            <a:r>
              <a:rPr dirty="0"/>
              <a:t> </a:t>
            </a:r>
            <a:r>
              <a:rPr dirty="0" err="1"/>
              <a:t>à</a:t>
            </a:r>
            <a:r>
              <a:rPr dirty="0"/>
              <a:t> 8-10 </a:t>
            </a:r>
            <a:r>
              <a:rPr dirty="0" err="1"/>
              <a:t>heures</a:t>
            </a:r>
            <a:endParaRPr dirty="0"/>
          </a:p>
        </p:txBody>
      </p:sp>
      <p:sp>
        <p:nvSpPr>
          <p:cNvPr id="351" name="Possibilité d’organisation de l’année scolaire"/>
          <p:cNvSpPr txBox="1"/>
          <p:nvPr/>
        </p:nvSpPr>
        <p:spPr>
          <a:xfrm>
            <a:off x="15899838" y="207414"/>
            <a:ext cx="7937362" cy="535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900" b="1">
                <a:solidFill>
                  <a:srgbClr val="000000"/>
                </a:solidFill>
              </a:defRPr>
            </a:lvl1pPr>
          </a:lstStyle>
          <a:p>
            <a:r>
              <a:t>Possibilité d’organisation de l’année scolaire</a:t>
            </a:r>
          </a:p>
        </p:txBody>
      </p:sp>
      <p:sp>
        <p:nvSpPr>
          <p:cNvPr id="352" name="LES EVALUATIONS COMMUNES"/>
          <p:cNvSpPr txBox="1"/>
          <p:nvPr/>
        </p:nvSpPr>
        <p:spPr>
          <a:xfrm>
            <a:off x="222558" y="245699"/>
            <a:ext cx="6010657"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LES EVALUATIONS COMMUNES</a:t>
            </a:r>
          </a:p>
        </p:txBody>
      </p:sp>
      <p:sp>
        <p:nvSpPr>
          <p:cNvPr id="4" name="ZoneTexte 3">
            <a:extLst>
              <a:ext uri="{FF2B5EF4-FFF2-40B4-BE49-F238E27FC236}">
                <a16:creationId xmlns:a16="http://schemas.microsoft.com/office/drawing/2014/main" id="{6011CB7D-F0DA-9B46-9F43-6F33DEA6EDD5}"/>
              </a:ext>
            </a:extLst>
          </p:cNvPr>
          <p:cNvSpPr txBox="1"/>
          <p:nvPr/>
        </p:nvSpPr>
        <p:spPr>
          <a:xfrm>
            <a:off x="18609086" y="4660172"/>
            <a:ext cx="210906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5E5E5E"/>
                </a:solidFill>
                <a:effectLst/>
                <a:uFillTx/>
                <a:latin typeface="+mn-lt"/>
                <a:ea typeface="+mn-ea"/>
                <a:cs typeface="+mn-cs"/>
                <a:sym typeface="Helvetica Neue"/>
              </a:rPr>
              <a:t>HG : EC 2</a:t>
            </a:r>
          </a:p>
        </p:txBody>
      </p:sp>
      <p:sp>
        <p:nvSpPr>
          <p:cNvPr id="151" name="Ligne">
            <a:extLst>
              <a:ext uri="{FF2B5EF4-FFF2-40B4-BE49-F238E27FC236}">
                <a16:creationId xmlns:a16="http://schemas.microsoft.com/office/drawing/2014/main" id="{7E4BC0E6-5FB2-F540-8FF4-B9FD96695860}"/>
              </a:ext>
            </a:extLst>
          </p:cNvPr>
          <p:cNvSpPr/>
          <p:nvPr/>
        </p:nvSpPr>
        <p:spPr>
          <a:xfrm flipV="1">
            <a:off x="19657091" y="3305312"/>
            <a:ext cx="0" cy="1224537"/>
          </a:xfrm>
          <a:prstGeom prst="line">
            <a:avLst/>
          </a:prstGeom>
          <a:ln w="25400">
            <a:solidFill>
              <a:srgbClr val="000000"/>
            </a:solidFill>
            <a:miter lim="400000"/>
            <a:tailEnd type="oval"/>
          </a:ln>
        </p:spPr>
        <p:txBody>
          <a:bodyPr lIns="50800" tIns="50800" rIns="50800" bIns="50800" anchor="ctr"/>
          <a:lstStyle/>
          <a:p>
            <a:endParaRPr/>
          </a:p>
        </p:txBody>
      </p:sp>
      <p:sp>
        <p:nvSpPr>
          <p:cNvPr id="152" name="ZoneTexte 151">
            <a:extLst>
              <a:ext uri="{FF2B5EF4-FFF2-40B4-BE49-F238E27FC236}">
                <a16:creationId xmlns:a16="http://schemas.microsoft.com/office/drawing/2014/main" id="{A3F77F2E-B742-7A43-A5CB-5BBCFF5FB96B}"/>
              </a:ext>
            </a:extLst>
          </p:cNvPr>
          <p:cNvSpPr txBox="1"/>
          <p:nvPr/>
        </p:nvSpPr>
        <p:spPr>
          <a:xfrm>
            <a:off x="12192000" y="5221069"/>
            <a:ext cx="9005585"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5E5E5E"/>
                </a:solidFill>
                <a:effectLst/>
                <a:uFillTx/>
                <a:latin typeface="+mn-lt"/>
                <a:ea typeface="+mn-ea"/>
                <a:cs typeface="+mn-cs"/>
                <a:sym typeface="Helvetica Neue"/>
              </a:rPr>
              <a:t>Au cours du troisième trimestre :</a:t>
            </a:r>
          </a:p>
          <a:p>
            <a:pPr marL="0" marR="0" indent="0" algn="ctr" defTabSz="2438338" rtl="0" fontAlgn="auto" latinLnBrk="0" hangingPunct="0">
              <a:lnSpc>
                <a:spcPct val="100000"/>
              </a:lnSpc>
              <a:spcBef>
                <a:spcPts val="0"/>
              </a:spcBef>
              <a:spcAft>
                <a:spcPts val="0"/>
              </a:spcAft>
              <a:buClrTx/>
              <a:buSzTx/>
              <a:buFontTx/>
              <a:buNone/>
              <a:tabLst/>
            </a:pPr>
            <a:r>
              <a:rPr lang="fr-FR" dirty="0"/>
              <a:t>Evaluation </a:t>
            </a:r>
            <a:r>
              <a:rPr lang="fr-FR" b="1" dirty="0"/>
              <a:t>HGGSP</a:t>
            </a:r>
            <a:r>
              <a:rPr lang="fr-FR" dirty="0"/>
              <a:t> pour les élèves qui ne poursuivent pas</a:t>
            </a:r>
            <a:endParaRPr kumimoji="0" lang="fr-FR" sz="2400" b="0" i="0" u="none" strike="noStrike" cap="none" spc="0" normalizeH="0" baseline="0" dirty="0">
              <a:ln>
                <a:noFill/>
              </a:ln>
              <a:solidFill>
                <a:srgbClr val="5E5E5E"/>
              </a:solidFill>
              <a:effectLst/>
              <a:uFillTx/>
              <a:latin typeface="+mn-lt"/>
              <a:ea typeface="+mn-ea"/>
              <a:cs typeface="+mn-cs"/>
              <a:sym typeface="Helvetica Neue"/>
            </a:endParaRPr>
          </a:p>
        </p:txBody>
      </p:sp>
      <p:sp>
        <p:nvSpPr>
          <p:cNvPr id="153" name="ZoneTexte 152">
            <a:extLst>
              <a:ext uri="{FF2B5EF4-FFF2-40B4-BE49-F238E27FC236}">
                <a16:creationId xmlns:a16="http://schemas.microsoft.com/office/drawing/2014/main" id="{6E850B7D-A5A1-174F-BCD4-27F6B47C29E1}"/>
              </a:ext>
            </a:extLst>
          </p:cNvPr>
          <p:cNvSpPr txBox="1"/>
          <p:nvPr/>
        </p:nvSpPr>
        <p:spPr>
          <a:xfrm>
            <a:off x="11674529" y="4736698"/>
            <a:ext cx="2109063"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2400" b="0" i="0" u="none" strike="noStrike" cap="none" spc="0" normalizeH="0" baseline="0" dirty="0">
                <a:ln>
                  <a:noFill/>
                </a:ln>
                <a:solidFill>
                  <a:srgbClr val="5E5E5E"/>
                </a:solidFill>
                <a:effectLst/>
                <a:uFillTx/>
                <a:latin typeface="+mn-lt"/>
                <a:ea typeface="+mn-ea"/>
                <a:cs typeface="+mn-cs"/>
                <a:sym typeface="Helvetica Neue"/>
              </a:rPr>
              <a:t>HG : EC 1</a:t>
            </a:r>
          </a:p>
        </p:txBody>
      </p:sp>
      <p:sp>
        <p:nvSpPr>
          <p:cNvPr id="154" name="Ligne">
            <a:extLst>
              <a:ext uri="{FF2B5EF4-FFF2-40B4-BE49-F238E27FC236}">
                <a16:creationId xmlns:a16="http://schemas.microsoft.com/office/drawing/2014/main" id="{313879F7-4B1E-CF4F-8D56-A0D0A700431F}"/>
              </a:ext>
            </a:extLst>
          </p:cNvPr>
          <p:cNvSpPr/>
          <p:nvPr/>
        </p:nvSpPr>
        <p:spPr>
          <a:xfrm flipV="1">
            <a:off x="12722534" y="3381838"/>
            <a:ext cx="0" cy="1224537"/>
          </a:xfrm>
          <a:prstGeom prst="line">
            <a:avLst/>
          </a:prstGeom>
          <a:ln w="25400">
            <a:solidFill>
              <a:srgbClr val="000000"/>
            </a:solidFill>
            <a:miter lim="400000"/>
            <a:tailEnd type="oval"/>
          </a:ln>
        </p:spPr>
        <p:txBody>
          <a:bodyPr lIns="50800" tIns="50800" rIns="50800" bIns="50800" anchor="ctr"/>
          <a:lstStyle/>
          <a:p>
            <a:endParaRPr/>
          </a:p>
        </p:txBody>
      </p:sp>
      <p:sp>
        <p:nvSpPr>
          <p:cNvPr id="2" name="Rectangle 1">
            <a:extLst>
              <a:ext uri="{FF2B5EF4-FFF2-40B4-BE49-F238E27FC236}">
                <a16:creationId xmlns:a16="http://schemas.microsoft.com/office/drawing/2014/main" id="{FAC7EB7B-425D-9841-8AA4-6E3D485835E9}"/>
              </a:ext>
            </a:extLst>
          </p:cNvPr>
          <p:cNvSpPr/>
          <p:nvPr/>
        </p:nvSpPr>
        <p:spPr>
          <a:xfrm>
            <a:off x="13795647" y="4370170"/>
            <a:ext cx="2308110" cy="206849"/>
          </a:xfrm>
          <a:prstGeom prst="rect">
            <a:avLst/>
          </a:prstGeom>
          <a:solidFill>
            <a:schemeClr val="accent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155" name="Rectangle 154">
            <a:extLst>
              <a:ext uri="{FF2B5EF4-FFF2-40B4-BE49-F238E27FC236}">
                <a16:creationId xmlns:a16="http://schemas.microsoft.com/office/drawing/2014/main" id="{2997F955-96E0-AA44-A5D4-8D455284905B}"/>
              </a:ext>
            </a:extLst>
          </p:cNvPr>
          <p:cNvSpPr/>
          <p:nvPr/>
        </p:nvSpPr>
        <p:spPr>
          <a:xfrm>
            <a:off x="16991495" y="4334865"/>
            <a:ext cx="2475213" cy="206849"/>
          </a:xfrm>
          <a:prstGeom prst="rect">
            <a:avLst/>
          </a:prstGeom>
          <a:solidFill>
            <a:schemeClr val="accent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Tree>
    <p:extLst>
      <p:ext uri="{BB962C8B-B14F-4D97-AF65-F5344CB8AC3E}">
        <p14:creationId xmlns:p14="http://schemas.microsoft.com/office/powerpoint/2010/main" val="374278859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 Les évaluations communes ont pour objectif d'évaluer l'aptitude du candidat à :…"/>
          <p:cNvSpPr txBox="1"/>
          <p:nvPr/>
        </p:nvSpPr>
        <p:spPr>
          <a:xfrm>
            <a:off x="1146253" y="3181662"/>
            <a:ext cx="10946156" cy="76145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spcBef>
                <a:spcPts val="1200"/>
              </a:spcBef>
              <a:defRPr sz="3300" i="1">
                <a:solidFill>
                  <a:srgbClr val="000000"/>
                </a:solidFill>
              </a:defRPr>
            </a:pPr>
            <a:r>
              <a:t>« Les évaluations communes ont pour objectif d'</a:t>
            </a:r>
            <a:r>
              <a:rPr b="1"/>
              <a:t>évaluer l'aptitude du candidat</a:t>
            </a:r>
            <a:r>
              <a:t> à :</a:t>
            </a:r>
          </a:p>
          <a:p>
            <a:pPr algn="l" defTabSz="457200">
              <a:spcBef>
                <a:spcPts val="1200"/>
              </a:spcBef>
              <a:defRPr sz="3300" i="1">
                <a:solidFill>
                  <a:srgbClr val="000000"/>
                </a:solidFill>
              </a:defRPr>
            </a:pPr>
            <a:r>
              <a:t>- mobiliser, au service d'une </a:t>
            </a:r>
            <a:r>
              <a:rPr>
                <a:solidFill>
                  <a:schemeClr val="accent5">
                    <a:lumOff val="-29866"/>
                  </a:schemeClr>
                </a:solidFill>
              </a:rPr>
              <a:t>réflexion</a:t>
            </a:r>
            <a:r>
              <a:t> historique et géographique, des </a:t>
            </a:r>
            <a:r>
              <a:rPr b="1">
                <a:solidFill>
                  <a:schemeClr val="accent1">
                    <a:hueOff val="114395"/>
                    <a:lumOff val="-24975"/>
                  </a:schemeClr>
                </a:solidFill>
              </a:rPr>
              <a:t>connaissances fondamentales</a:t>
            </a:r>
            <a:r>
              <a:rPr>
                <a:solidFill>
                  <a:schemeClr val="accent1">
                    <a:hueOff val="114395"/>
                    <a:lumOff val="-24975"/>
                  </a:schemeClr>
                </a:solidFill>
              </a:rPr>
              <a:t> pour la compréhension du monde et la formation civique et culturelle du citoyen</a:t>
            </a:r>
            <a:r>
              <a:t> ;</a:t>
            </a:r>
          </a:p>
          <a:p>
            <a:pPr algn="l" defTabSz="457200">
              <a:spcBef>
                <a:spcPts val="1200"/>
              </a:spcBef>
              <a:defRPr sz="3300" i="1">
                <a:solidFill>
                  <a:srgbClr val="000000"/>
                </a:solidFill>
              </a:defRPr>
            </a:pPr>
            <a:r>
              <a:t>- </a:t>
            </a:r>
            <a:r>
              <a:rPr>
                <a:solidFill>
                  <a:schemeClr val="accent3">
                    <a:hueOff val="914338"/>
                    <a:satOff val="31515"/>
                    <a:lumOff val="-30790"/>
                  </a:schemeClr>
                </a:solidFill>
              </a:rPr>
              <a:t>rédiger</a:t>
            </a:r>
            <a:r>
              <a:t> des réponses construites et </a:t>
            </a:r>
            <a:r>
              <a:rPr>
                <a:solidFill>
                  <a:schemeClr val="accent5">
                    <a:lumOff val="-29866"/>
                  </a:schemeClr>
                </a:solidFill>
              </a:rPr>
              <a:t>argumentées</a:t>
            </a:r>
            <a:r>
              <a:t>, montrant une </a:t>
            </a:r>
            <a:r>
              <a:rPr>
                <a:solidFill>
                  <a:schemeClr val="accent3">
                    <a:hueOff val="914338"/>
                    <a:satOff val="31515"/>
                    <a:lumOff val="-30790"/>
                  </a:schemeClr>
                </a:solidFill>
              </a:rPr>
              <a:t>maîtrise correcte de la langue</a:t>
            </a:r>
            <a:r>
              <a:t> ;</a:t>
            </a:r>
          </a:p>
          <a:p>
            <a:pPr algn="l" defTabSz="457200">
              <a:spcBef>
                <a:spcPts val="1200"/>
              </a:spcBef>
              <a:defRPr sz="3300" i="1">
                <a:solidFill>
                  <a:srgbClr val="000000"/>
                </a:solidFill>
              </a:defRPr>
            </a:pPr>
            <a:r>
              <a:t>- </a:t>
            </a:r>
            <a:r>
              <a:rPr>
                <a:solidFill>
                  <a:schemeClr val="accent5">
                    <a:lumOff val="-29866"/>
                  </a:schemeClr>
                </a:solidFill>
              </a:rPr>
              <a:t>exploiter</a:t>
            </a:r>
            <a:r>
              <a:t>, </a:t>
            </a:r>
            <a:r>
              <a:rPr>
                <a:solidFill>
                  <a:schemeClr val="accent5">
                    <a:lumOff val="-29866"/>
                  </a:schemeClr>
                </a:solidFill>
              </a:rPr>
              <a:t>organiser</a:t>
            </a:r>
            <a:r>
              <a:t> et </a:t>
            </a:r>
            <a:r>
              <a:rPr>
                <a:solidFill>
                  <a:schemeClr val="accent5">
                    <a:lumOff val="-29866"/>
                  </a:schemeClr>
                </a:solidFill>
              </a:rPr>
              <a:t>confronter</a:t>
            </a:r>
            <a:r>
              <a:t> des informations ;</a:t>
            </a:r>
          </a:p>
          <a:p>
            <a:pPr algn="l" defTabSz="457200">
              <a:spcBef>
                <a:spcPts val="1200"/>
              </a:spcBef>
              <a:defRPr sz="3300" i="1">
                <a:solidFill>
                  <a:srgbClr val="000000"/>
                </a:solidFill>
              </a:defRPr>
            </a:pPr>
            <a:r>
              <a:t>- </a:t>
            </a:r>
            <a:r>
              <a:rPr>
                <a:solidFill>
                  <a:schemeClr val="accent5">
                    <a:lumOff val="-29866"/>
                  </a:schemeClr>
                </a:solidFill>
              </a:rPr>
              <a:t>analyser</a:t>
            </a:r>
            <a:r>
              <a:t> un document de source et de nature diverses ;</a:t>
            </a:r>
          </a:p>
          <a:p>
            <a:pPr algn="l" defTabSz="457200">
              <a:spcBef>
                <a:spcPts val="1200"/>
              </a:spcBef>
              <a:defRPr sz="3300" i="1">
                <a:solidFill>
                  <a:srgbClr val="000000"/>
                </a:solidFill>
              </a:defRPr>
            </a:pPr>
            <a:r>
              <a:t>- </a:t>
            </a:r>
            <a:r>
              <a:rPr>
                <a:solidFill>
                  <a:schemeClr val="accent5">
                    <a:lumOff val="-29866"/>
                  </a:schemeClr>
                </a:solidFill>
              </a:rPr>
              <a:t>comprendre</a:t>
            </a:r>
            <a:r>
              <a:t>, </a:t>
            </a:r>
            <a:r>
              <a:rPr>
                <a:solidFill>
                  <a:schemeClr val="accent5">
                    <a:lumOff val="-29866"/>
                  </a:schemeClr>
                </a:solidFill>
              </a:rPr>
              <a:t>interpréter</a:t>
            </a:r>
            <a:r>
              <a:t> et </a:t>
            </a:r>
            <a:r>
              <a:rPr>
                <a:solidFill>
                  <a:schemeClr val="accent3">
                    <a:hueOff val="914338"/>
                    <a:satOff val="31515"/>
                    <a:lumOff val="-30790"/>
                  </a:schemeClr>
                </a:solidFill>
              </a:rPr>
              <a:t>pratiquer différents langages graphiques</a:t>
            </a:r>
            <a:r>
              <a:t>. »</a:t>
            </a:r>
          </a:p>
        </p:txBody>
      </p:sp>
      <p:sp>
        <p:nvSpPr>
          <p:cNvPr id="355" name="Pas de changement de la nature des épreuves et des attendus"/>
          <p:cNvSpPr txBox="1"/>
          <p:nvPr/>
        </p:nvSpPr>
        <p:spPr>
          <a:xfrm>
            <a:off x="6066550" y="1953672"/>
            <a:ext cx="10764775" cy="5481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a:solidFill>
                  <a:schemeClr val="accent5">
                    <a:lumOff val="-29866"/>
                  </a:schemeClr>
                </a:solidFill>
              </a:defRPr>
            </a:lvl1pPr>
          </a:lstStyle>
          <a:p>
            <a:r>
              <a:t>Pas de changement de la nature des épreuves et des attendus</a:t>
            </a:r>
          </a:p>
        </p:txBody>
      </p:sp>
      <p:sp>
        <p:nvSpPr>
          <p:cNvPr id="356" name="Capacité à conduire un raisonnement"/>
          <p:cNvSpPr txBox="1"/>
          <p:nvPr/>
        </p:nvSpPr>
        <p:spPr>
          <a:xfrm>
            <a:off x="14952744" y="7040315"/>
            <a:ext cx="7465728" cy="585112"/>
          </a:xfrm>
          <a:prstGeom prst="rect">
            <a:avLst/>
          </a:prstGeom>
          <a:solidFill>
            <a:schemeClr val="accent5">
              <a:lumOff val="-29866"/>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Capacité à conduire un raisonnement</a:t>
            </a:r>
          </a:p>
        </p:txBody>
      </p:sp>
      <p:sp>
        <p:nvSpPr>
          <p:cNvPr id="357" name="Capacité à mobiliser une culture qui fasse sens"/>
          <p:cNvSpPr txBox="1"/>
          <p:nvPr/>
        </p:nvSpPr>
        <p:spPr>
          <a:xfrm>
            <a:off x="14952744" y="4626433"/>
            <a:ext cx="7465728" cy="1080413"/>
          </a:xfrm>
          <a:prstGeom prst="rect">
            <a:avLst/>
          </a:prstGeom>
          <a:solidFill>
            <a:schemeClr val="accent1">
              <a:hueOff val="114395"/>
              <a:lumOff val="-24975"/>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Capacité à mobiliser une culture qui fasse sens</a:t>
            </a:r>
          </a:p>
        </p:txBody>
      </p:sp>
      <p:sp>
        <p:nvSpPr>
          <p:cNvPr id="358" name="Capacité à s’exprimer correctement et de façon structurée"/>
          <p:cNvSpPr txBox="1"/>
          <p:nvPr/>
        </p:nvSpPr>
        <p:spPr>
          <a:xfrm>
            <a:off x="14952744" y="8958897"/>
            <a:ext cx="7465728" cy="1080412"/>
          </a:xfrm>
          <a:prstGeom prst="rect">
            <a:avLst/>
          </a:prstGeom>
          <a:solidFill>
            <a:schemeClr val="accent3">
              <a:hueOff val="914338"/>
              <a:satOff val="31515"/>
              <a:lumOff val="-3079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Capacité à s’exprimer correctement et de façon structurée</a:t>
            </a:r>
          </a:p>
        </p:txBody>
      </p:sp>
      <p:sp>
        <p:nvSpPr>
          <p:cNvPr id="359" name="De façon autonome"/>
          <p:cNvSpPr txBox="1"/>
          <p:nvPr/>
        </p:nvSpPr>
        <p:spPr>
          <a:xfrm>
            <a:off x="16681102" y="11899545"/>
            <a:ext cx="4009010" cy="6098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500" i="1">
                <a:solidFill>
                  <a:schemeClr val="accent1">
                    <a:hueOff val="114395"/>
                    <a:lumOff val="-24975"/>
                  </a:schemeClr>
                </a:solidFill>
              </a:defRPr>
            </a:lvl1pPr>
          </a:lstStyle>
          <a:p>
            <a:r>
              <a:t>De façon autonome</a:t>
            </a:r>
          </a:p>
        </p:txBody>
      </p:sp>
      <p:sp>
        <p:nvSpPr>
          <p:cNvPr id="360" name="« Des disciplines pour comprendre et agir »…"/>
          <p:cNvSpPr txBox="1"/>
          <p:nvPr/>
        </p:nvSpPr>
        <p:spPr>
          <a:xfrm>
            <a:off x="15946954" y="96844"/>
            <a:ext cx="7925944" cy="1018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000" b="1" i="1">
                <a:solidFill>
                  <a:schemeClr val="accent1">
                    <a:hueOff val="114395"/>
                    <a:lumOff val="-24975"/>
                  </a:schemeClr>
                </a:solidFill>
              </a:defRPr>
            </a:pPr>
            <a:r>
              <a:t>« Des disciplines pour comprendre et agir »</a:t>
            </a:r>
          </a:p>
          <a:p>
            <a:pPr>
              <a:defRPr sz="3000">
                <a:solidFill>
                  <a:schemeClr val="accent1">
                    <a:hueOff val="114395"/>
                    <a:lumOff val="-24975"/>
                  </a:schemeClr>
                </a:solidFill>
              </a:defRPr>
            </a:pPr>
            <a:r>
              <a:t>Programme d’HG</a:t>
            </a:r>
          </a:p>
        </p:txBody>
      </p:sp>
      <p:sp>
        <p:nvSpPr>
          <p:cNvPr id="361" name="Les capacités d'analyse, la maîtrise des connaissances et la capacité à les organiser, la capacité à rédiger ainsi que la maîtrise de différents langages"/>
          <p:cNvSpPr txBox="1"/>
          <p:nvPr/>
        </p:nvSpPr>
        <p:spPr>
          <a:xfrm>
            <a:off x="1125165" y="11216903"/>
            <a:ext cx="11312910" cy="16138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spcBef>
                <a:spcPts val="1200"/>
              </a:spcBef>
              <a:defRPr sz="3300" i="1">
                <a:solidFill>
                  <a:srgbClr val="000000"/>
                </a:solidFill>
              </a:defRPr>
            </a:pPr>
            <a:r>
              <a:t>Les capacités </a:t>
            </a:r>
            <a:r>
              <a:rPr>
                <a:solidFill>
                  <a:schemeClr val="accent5">
                    <a:lumOff val="-29866"/>
                  </a:schemeClr>
                </a:solidFill>
              </a:rPr>
              <a:t>d'analyse</a:t>
            </a:r>
            <a:r>
              <a:t>, la </a:t>
            </a:r>
            <a:r>
              <a:rPr>
                <a:solidFill>
                  <a:schemeClr val="accent1">
                    <a:hueOff val="114395"/>
                    <a:lumOff val="-24975"/>
                  </a:schemeClr>
                </a:solidFill>
              </a:rPr>
              <a:t>maîtrise des connaissances</a:t>
            </a:r>
            <a:r>
              <a:t> et la capacité à les </a:t>
            </a:r>
            <a:r>
              <a:rPr>
                <a:solidFill>
                  <a:schemeClr val="accent5">
                    <a:lumOff val="-29866"/>
                  </a:schemeClr>
                </a:solidFill>
              </a:rPr>
              <a:t>organiser</a:t>
            </a:r>
            <a:r>
              <a:t>, la capacité à </a:t>
            </a:r>
            <a:r>
              <a:rPr>
                <a:solidFill>
                  <a:schemeClr val="accent3">
                    <a:hueOff val="914338"/>
                    <a:satOff val="31515"/>
                    <a:lumOff val="-30790"/>
                  </a:schemeClr>
                </a:solidFill>
              </a:rPr>
              <a:t>rédiger</a:t>
            </a:r>
            <a:r>
              <a:t> ainsi que la </a:t>
            </a:r>
            <a:r>
              <a:rPr>
                <a:solidFill>
                  <a:schemeClr val="accent3">
                    <a:hueOff val="914338"/>
                    <a:satOff val="31515"/>
                    <a:lumOff val="-30790"/>
                  </a:schemeClr>
                </a:solidFill>
              </a:rPr>
              <a:t>maîtrise de différents langages</a:t>
            </a:r>
          </a:p>
        </p:txBody>
      </p:sp>
      <p:sp>
        <p:nvSpPr>
          <p:cNvPr id="362" name="HISTOIRE-GEOGRAPHIE"/>
          <p:cNvSpPr txBox="1"/>
          <p:nvPr/>
        </p:nvSpPr>
        <p:spPr>
          <a:xfrm>
            <a:off x="1038952" y="2621436"/>
            <a:ext cx="4012731" cy="51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700">
                <a:solidFill>
                  <a:srgbClr val="000000"/>
                </a:solidFill>
              </a:defRPr>
            </a:lvl1pPr>
          </a:lstStyle>
          <a:p>
            <a:r>
              <a:t>HISTOIRE-GEOGRAPHIE</a:t>
            </a:r>
          </a:p>
        </p:txBody>
      </p:sp>
      <p:sp>
        <p:nvSpPr>
          <p:cNvPr id="363" name="HISTOIRE-GEOGRAPHIE, GEOPOLITIQUE. SCIENCE POLITIQUE,"/>
          <p:cNvSpPr txBox="1"/>
          <p:nvPr/>
        </p:nvSpPr>
        <p:spPr>
          <a:xfrm>
            <a:off x="1038952" y="10660030"/>
            <a:ext cx="10414331" cy="51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700">
                <a:solidFill>
                  <a:srgbClr val="000000"/>
                </a:solidFill>
              </a:defRPr>
            </a:lvl1pPr>
          </a:lstStyle>
          <a:p>
            <a:r>
              <a:t>HISTOIRE-GEOGRAPHIE, GEOPOLITIQUE. SCIENCE POLITIQUE, </a:t>
            </a:r>
          </a:p>
        </p:txBody>
      </p:sp>
      <p:sp>
        <p:nvSpPr>
          <p:cNvPr id="364" name="Triangle"/>
          <p:cNvSpPr/>
          <p:nvPr/>
        </p:nvSpPr>
        <p:spPr>
          <a:xfrm>
            <a:off x="15088347" y="10846073"/>
            <a:ext cx="7194520" cy="51110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365" name="LES EVALUATIONS COMMUNES"/>
          <p:cNvSpPr txBox="1"/>
          <p:nvPr/>
        </p:nvSpPr>
        <p:spPr>
          <a:xfrm>
            <a:off x="222558" y="245699"/>
            <a:ext cx="6010657"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LES EVALUATIONS COMMUNES</a:t>
            </a:r>
          </a:p>
        </p:txBody>
      </p:sp>
    </p:spTree>
    <p:extLst>
      <p:ext uri="{BB962C8B-B14F-4D97-AF65-F5344CB8AC3E}">
        <p14:creationId xmlns:p14="http://schemas.microsoft.com/office/powerpoint/2010/main" val="120417626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Capacité à conduire un raisonnement"/>
          <p:cNvSpPr txBox="1"/>
          <p:nvPr/>
        </p:nvSpPr>
        <p:spPr>
          <a:xfrm>
            <a:off x="13721221" y="6681721"/>
            <a:ext cx="3688858" cy="1575713"/>
          </a:xfrm>
          <a:prstGeom prst="rect">
            <a:avLst/>
          </a:prstGeom>
          <a:solidFill>
            <a:schemeClr val="accent5">
              <a:lumOff val="-29866"/>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Capacité à conduire un raisonnement</a:t>
            </a:r>
          </a:p>
        </p:txBody>
      </p:sp>
      <p:sp>
        <p:nvSpPr>
          <p:cNvPr id="370" name="Capacité à mobiliser une culture qui fasse sens"/>
          <p:cNvSpPr txBox="1"/>
          <p:nvPr/>
        </p:nvSpPr>
        <p:spPr>
          <a:xfrm>
            <a:off x="13721221" y="3601209"/>
            <a:ext cx="3688858" cy="2071012"/>
          </a:xfrm>
          <a:prstGeom prst="rect">
            <a:avLst/>
          </a:prstGeom>
          <a:solidFill>
            <a:schemeClr val="accent1">
              <a:hueOff val="114395"/>
              <a:lumOff val="-24975"/>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Capacité à mobiliser une culture qui fasse sens</a:t>
            </a:r>
          </a:p>
        </p:txBody>
      </p:sp>
      <p:sp>
        <p:nvSpPr>
          <p:cNvPr id="371" name="Capacité à s’exprimer correctement et de façon structurée"/>
          <p:cNvSpPr txBox="1"/>
          <p:nvPr/>
        </p:nvSpPr>
        <p:spPr>
          <a:xfrm>
            <a:off x="13721221" y="9266934"/>
            <a:ext cx="3688858" cy="2071012"/>
          </a:xfrm>
          <a:prstGeom prst="rect">
            <a:avLst/>
          </a:prstGeom>
          <a:solidFill>
            <a:schemeClr val="accent3">
              <a:hueOff val="914338"/>
              <a:satOff val="31515"/>
              <a:lumOff val="-30790"/>
            </a:schemeClr>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825500">
              <a:defRPr sz="3200">
                <a:solidFill>
                  <a:srgbClr val="FFFFFF"/>
                </a:solidFill>
                <a:latin typeface="Helvetica Neue Medium"/>
                <a:ea typeface="Helvetica Neue Medium"/>
                <a:cs typeface="Helvetica Neue Medium"/>
                <a:sym typeface="Helvetica Neue Medium"/>
              </a:defRPr>
            </a:lvl1pPr>
          </a:lstStyle>
          <a:p>
            <a:r>
              <a:t>Capacité à s’exprimer correctement et de façon structurée</a:t>
            </a:r>
          </a:p>
        </p:txBody>
      </p:sp>
      <p:sp>
        <p:nvSpPr>
          <p:cNvPr id="372" name="« Des disciplines pour comprendre et agir »…"/>
          <p:cNvSpPr txBox="1"/>
          <p:nvPr/>
        </p:nvSpPr>
        <p:spPr>
          <a:xfrm>
            <a:off x="15946954" y="96844"/>
            <a:ext cx="7925944" cy="1018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000" b="1" i="1">
                <a:solidFill>
                  <a:schemeClr val="accent1">
                    <a:hueOff val="114395"/>
                    <a:lumOff val="-24975"/>
                  </a:schemeClr>
                </a:solidFill>
              </a:defRPr>
            </a:pPr>
            <a:r>
              <a:t>« Des disciplines pour comprendre et agir »</a:t>
            </a:r>
          </a:p>
          <a:p>
            <a:pPr>
              <a:defRPr sz="3000">
                <a:solidFill>
                  <a:schemeClr val="accent1">
                    <a:hueOff val="114395"/>
                    <a:lumOff val="-24975"/>
                  </a:schemeClr>
                </a:solidFill>
              </a:defRPr>
            </a:pPr>
            <a:r>
              <a:t>Programme d’HG</a:t>
            </a:r>
          </a:p>
        </p:txBody>
      </p:sp>
      <p:sp>
        <p:nvSpPr>
          <p:cNvPr id="373" name="« Les évaluations communes ont pour objectif d'évaluer l'aptitude du candidat à :…"/>
          <p:cNvSpPr txBox="1"/>
          <p:nvPr/>
        </p:nvSpPr>
        <p:spPr>
          <a:xfrm>
            <a:off x="1146253" y="3181662"/>
            <a:ext cx="10946156" cy="76145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spcBef>
                <a:spcPts val="1200"/>
              </a:spcBef>
              <a:defRPr sz="3300" i="1">
                <a:solidFill>
                  <a:srgbClr val="000000"/>
                </a:solidFill>
              </a:defRPr>
            </a:pPr>
            <a:r>
              <a:t>« Les évaluations communes ont pour objectif d'</a:t>
            </a:r>
            <a:r>
              <a:rPr b="1"/>
              <a:t>évaluer l'aptitude du candidat</a:t>
            </a:r>
            <a:r>
              <a:t> à :</a:t>
            </a:r>
          </a:p>
          <a:p>
            <a:pPr algn="l" defTabSz="457200">
              <a:spcBef>
                <a:spcPts val="1200"/>
              </a:spcBef>
              <a:defRPr sz="3300" i="1">
                <a:solidFill>
                  <a:srgbClr val="000000"/>
                </a:solidFill>
              </a:defRPr>
            </a:pPr>
            <a:r>
              <a:t>- mobiliser, au service d'une </a:t>
            </a:r>
            <a:r>
              <a:rPr>
                <a:solidFill>
                  <a:schemeClr val="accent5">
                    <a:lumOff val="-29866"/>
                  </a:schemeClr>
                </a:solidFill>
              </a:rPr>
              <a:t>réflexion</a:t>
            </a:r>
            <a:r>
              <a:t> historique et géographique, des </a:t>
            </a:r>
            <a:r>
              <a:rPr b="1">
                <a:solidFill>
                  <a:schemeClr val="accent1">
                    <a:hueOff val="114395"/>
                    <a:lumOff val="-24975"/>
                  </a:schemeClr>
                </a:solidFill>
              </a:rPr>
              <a:t>connaissances fondamentales</a:t>
            </a:r>
            <a:r>
              <a:rPr>
                <a:solidFill>
                  <a:schemeClr val="accent1">
                    <a:hueOff val="114395"/>
                    <a:lumOff val="-24975"/>
                  </a:schemeClr>
                </a:solidFill>
              </a:rPr>
              <a:t> pour la compréhension du monde et la formation civique et culturelle du citoyen</a:t>
            </a:r>
            <a:r>
              <a:t> ;</a:t>
            </a:r>
          </a:p>
          <a:p>
            <a:pPr algn="l" defTabSz="457200">
              <a:spcBef>
                <a:spcPts val="1200"/>
              </a:spcBef>
              <a:defRPr sz="3300" i="1">
                <a:solidFill>
                  <a:srgbClr val="000000"/>
                </a:solidFill>
              </a:defRPr>
            </a:pPr>
            <a:r>
              <a:t>- </a:t>
            </a:r>
            <a:r>
              <a:rPr>
                <a:solidFill>
                  <a:schemeClr val="accent3">
                    <a:hueOff val="914338"/>
                    <a:satOff val="31515"/>
                    <a:lumOff val="-30790"/>
                  </a:schemeClr>
                </a:solidFill>
              </a:rPr>
              <a:t>rédiger</a:t>
            </a:r>
            <a:r>
              <a:t> des réponses construites et </a:t>
            </a:r>
            <a:r>
              <a:rPr>
                <a:solidFill>
                  <a:schemeClr val="accent5">
                    <a:lumOff val="-29866"/>
                  </a:schemeClr>
                </a:solidFill>
              </a:rPr>
              <a:t>argumentées</a:t>
            </a:r>
            <a:r>
              <a:t>, montrant une </a:t>
            </a:r>
            <a:r>
              <a:rPr>
                <a:solidFill>
                  <a:schemeClr val="accent3">
                    <a:hueOff val="914338"/>
                    <a:satOff val="31515"/>
                    <a:lumOff val="-30790"/>
                  </a:schemeClr>
                </a:solidFill>
              </a:rPr>
              <a:t>maîtrise correcte de la langue</a:t>
            </a:r>
            <a:r>
              <a:t> ;</a:t>
            </a:r>
          </a:p>
          <a:p>
            <a:pPr algn="l" defTabSz="457200">
              <a:spcBef>
                <a:spcPts val="1200"/>
              </a:spcBef>
              <a:defRPr sz="3300" i="1">
                <a:solidFill>
                  <a:srgbClr val="000000"/>
                </a:solidFill>
              </a:defRPr>
            </a:pPr>
            <a:r>
              <a:t>- </a:t>
            </a:r>
            <a:r>
              <a:rPr>
                <a:solidFill>
                  <a:schemeClr val="accent5">
                    <a:lumOff val="-29866"/>
                  </a:schemeClr>
                </a:solidFill>
              </a:rPr>
              <a:t>exploiter</a:t>
            </a:r>
            <a:r>
              <a:t>, </a:t>
            </a:r>
            <a:r>
              <a:rPr>
                <a:solidFill>
                  <a:schemeClr val="accent5">
                    <a:lumOff val="-29866"/>
                  </a:schemeClr>
                </a:solidFill>
              </a:rPr>
              <a:t>organiser</a:t>
            </a:r>
            <a:r>
              <a:t> et </a:t>
            </a:r>
            <a:r>
              <a:rPr>
                <a:solidFill>
                  <a:schemeClr val="accent5">
                    <a:lumOff val="-29866"/>
                  </a:schemeClr>
                </a:solidFill>
              </a:rPr>
              <a:t>confronter</a:t>
            </a:r>
            <a:r>
              <a:t> des informations ;</a:t>
            </a:r>
          </a:p>
          <a:p>
            <a:pPr algn="l" defTabSz="457200">
              <a:spcBef>
                <a:spcPts val="1200"/>
              </a:spcBef>
              <a:defRPr sz="3300" i="1">
                <a:solidFill>
                  <a:srgbClr val="000000"/>
                </a:solidFill>
              </a:defRPr>
            </a:pPr>
            <a:r>
              <a:t>- </a:t>
            </a:r>
            <a:r>
              <a:rPr>
                <a:solidFill>
                  <a:schemeClr val="accent5">
                    <a:lumOff val="-29866"/>
                  </a:schemeClr>
                </a:solidFill>
              </a:rPr>
              <a:t>analyser</a:t>
            </a:r>
            <a:r>
              <a:t> un document de source et de nature diverses ;</a:t>
            </a:r>
          </a:p>
          <a:p>
            <a:pPr algn="l" defTabSz="457200">
              <a:spcBef>
                <a:spcPts val="1200"/>
              </a:spcBef>
              <a:defRPr sz="3300" i="1">
                <a:solidFill>
                  <a:srgbClr val="000000"/>
                </a:solidFill>
              </a:defRPr>
            </a:pPr>
            <a:r>
              <a:t>- </a:t>
            </a:r>
            <a:r>
              <a:rPr>
                <a:solidFill>
                  <a:schemeClr val="accent5">
                    <a:lumOff val="-29866"/>
                  </a:schemeClr>
                </a:solidFill>
              </a:rPr>
              <a:t>comprendre</a:t>
            </a:r>
            <a:r>
              <a:t>, </a:t>
            </a:r>
            <a:r>
              <a:rPr>
                <a:solidFill>
                  <a:schemeClr val="accent5">
                    <a:lumOff val="-29866"/>
                  </a:schemeClr>
                </a:solidFill>
              </a:rPr>
              <a:t>interpréter</a:t>
            </a:r>
            <a:r>
              <a:t> et </a:t>
            </a:r>
            <a:r>
              <a:rPr>
                <a:solidFill>
                  <a:schemeClr val="accent3">
                    <a:hueOff val="914338"/>
                    <a:satOff val="31515"/>
                    <a:lumOff val="-30790"/>
                  </a:schemeClr>
                </a:solidFill>
              </a:rPr>
              <a:t>pratiquer différents langages graphiques</a:t>
            </a:r>
            <a:r>
              <a:t>. »</a:t>
            </a:r>
          </a:p>
        </p:txBody>
      </p:sp>
      <p:sp>
        <p:nvSpPr>
          <p:cNvPr id="374" name="Les capacités d'analyse, la maîtrise des connaissances et la capacité à les organiser, la capacité à rédiger ainsi que la maîtrise de différents langages"/>
          <p:cNvSpPr txBox="1"/>
          <p:nvPr/>
        </p:nvSpPr>
        <p:spPr>
          <a:xfrm>
            <a:off x="1125165" y="11216903"/>
            <a:ext cx="11312910" cy="16138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defTabSz="457200">
              <a:spcBef>
                <a:spcPts val="1200"/>
              </a:spcBef>
              <a:defRPr sz="3300" i="1">
                <a:solidFill>
                  <a:srgbClr val="000000"/>
                </a:solidFill>
              </a:defRPr>
            </a:pPr>
            <a:r>
              <a:t>Les capacités </a:t>
            </a:r>
            <a:r>
              <a:rPr>
                <a:solidFill>
                  <a:schemeClr val="accent5">
                    <a:lumOff val="-29866"/>
                  </a:schemeClr>
                </a:solidFill>
              </a:rPr>
              <a:t>d'analyse</a:t>
            </a:r>
            <a:r>
              <a:t>, la </a:t>
            </a:r>
            <a:r>
              <a:rPr>
                <a:solidFill>
                  <a:schemeClr val="accent1">
                    <a:hueOff val="114395"/>
                    <a:lumOff val="-24975"/>
                  </a:schemeClr>
                </a:solidFill>
              </a:rPr>
              <a:t>maîtrise des connaissances</a:t>
            </a:r>
            <a:r>
              <a:t> et la capacité à les </a:t>
            </a:r>
            <a:r>
              <a:rPr>
                <a:solidFill>
                  <a:schemeClr val="accent5">
                    <a:lumOff val="-29866"/>
                  </a:schemeClr>
                </a:solidFill>
              </a:rPr>
              <a:t>organiser</a:t>
            </a:r>
            <a:r>
              <a:t>, la capacité à </a:t>
            </a:r>
            <a:r>
              <a:rPr>
                <a:solidFill>
                  <a:schemeClr val="accent3">
                    <a:hueOff val="914338"/>
                    <a:satOff val="31515"/>
                    <a:lumOff val="-30790"/>
                  </a:schemeClr>
                </a:solidFill>
              </a:rPr>
              <a:t>rédiger</a:t>
            </a:r>
            <a:r>
              <a:t> ainsi que la </a:t>
            </a:r>
            <a:r>
              <a:rPr>
                <a:solidFill>
                  <a:schemeClr val="accent3">
                    <a:hueOff val="914338"/>
                    <a:satOff val="31515"/>
                    <a:lumOff val="-30790"/>
                  </a:schemeClr>
                </a:solidFill>
              </a:rPr>
              <a:t>maîtrise de différents langages</a:t>
            </a:r>
          </a:p>
        </p:txBody>
      </p:sp>
      <p:sp>
        <p:nvSpPr>
          <p:cNvPr id="375" name="HISTOIRE-GEOGRAPHIE"/>
          <p:cNvSpPr txBox="1"/>
          <p:nvPr/>
        </p:nvSpPr>
        <p:spPr>
          <a:xfrm>
            <a:off x="1038952" y="2621436"/>
            <a:ext cx="4012731" cy="511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700">
                <a:solidFill>
                  <a:srgbClr val="000000"/>
                </a:solidFill>
              </a:defRPr>
            </a:lvl1pPr>
          </a:lstStyle>
          <a:p>
            <a:r>
              <a:t>HISTOIRE-GEOGRAPHIE</a:t>
            </a:r>
          </a:p>
        </p:txBody>
      </p:sp>
      <p:sp>
        <p:nvSpPr>
          <p:cNvPr id="376" name="HISTOIRE-GEOGRAPHIE, GEOPOLITIQUE. SCIENCE POLITIQUE,"/>
          <p:cNvSpPr txBox="1"/>
          <p:nvPr/>
        </p:nvSpPr>
        <p:spPr>
          <a:xfrm>
            <a:off x="1038952" y="10656534"/>
            <a:ext cx="10951716" cy="518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2700">
                <a:solidFill>
                  <a:srgbClr val="000000"/>
                </a:solidFill>
              </a:defRPr>
            </a:lvl1pPr>
          </a:lstStyle>
          <a:p>
            <a:r>
              <a:rPr dirty="0"/>
              <a:t>HISTOIRE-GEOGRAPHIE, GEOPOLITIQUE. SCIENCE</a:t>
            </a:r>
            <a:r>
              <a:rPr lang="fr-FR" dirty="0">
                <a:solidFill>
                  <a:srgbClr val="FF0000"/>
                </a:solidFill>
              </a:rPr>
              <a:t>S</a:t>
            </a:r>
            <a:r>
              <a:rPr dirty="0"/>
              <a:t> POLITIQUE</a:t>
            </a:r>
            <a:r>
              <a:rPr lang="fr-FR" dirty="0">
                <a:solidFill>
                  <a:srgbClr val="FF0000"/>
                </a:solidFill>
              </a:rPr>
              <a:t>S</a:t>
            </a:r>
            <a:r>
              <a:rPr dirty="0"/>
              <a:t>, </a:t>
            </a:r>
          </a:p>
        </p:txBody>
      </p:sp>
      <p:sp>
        <p:nvSpPr>
          <p:cNvPr id="377" name="L’élève doit apprendre"/>
          <p:cNvSpPr txBox="1"/>
          <p:nvPr/>
        </p:nvSpPr>
        <p:spPr>
          <a:xfrm>
            <a:off x="19038891" y="3809413"/>
            <a:ext cx="3897250" cy="5481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a:solidFill>
                  <a:schemeClr val="accent1">
                    <a:hueOff val="114395"/>
                    <a:lumOff val="-24975"/>
                  </a:schemeClr>
                </a:solidFill>
              </a:defRPr>
            </a:lvl1pPr>
          </a:lstStyle>
          <a:p>
            <a:r>
              <a:t>L’élève doit apprendre</a:t>
            </a:r>
          </a:p>
        </p:txBody>
      </p:sp>
      <p:sp>
        <p:nvSpPr>
          <p:cNvPr id="378" name="L’enseignant doit lui permettre de remobiliser"/>
          <p:cNvSpPr txBox="1"/>
          <p:nvPr/>
        </p:nvSpPr>
        <p:spPr>
          <a:xfrm>
            <a:off x="18292917" y="4505399"/>
            <a:ext cx="5664060" cy="10053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000">
                <a:solidFill>
                  <a:srgbClr val="000000"/>
                </a:solidFill>
              </a:defRPr>
            </a:lvl1pPr>
          </a:lstStyle>
          <a:p>
            <a:r>
              <a:t>L’enseignant doit lui permettre de remobiliser</a:t>
            </a:r>
          </a:p>
        </p:txBody>
      </p:sp>
      <p:sp>
        <p:nvSpPr>
          <p:cNvPr id="379" name="L’élève doit produire le plus possible"/>
          <p:cNvSpPr txBox="1"/>
          <p:nvPr/>
        </p:nvSpPr>
        <p:spPr>
          <a:xfrm>
            <a:off x="18698602" y="9338774"/>
            <a:ext cx="4852690" cy="10053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000">
                <a:solidFill>
                  <a:schemeClr val="accent3">
                    <a:hueOff val="914338"/>
                    <a:satOff val="31515"/>
                    <a:lumOff val="-30790"/>
                  </a:schemeClr>
                </a:solidFill>
              </a:defRPr>
            </a:lvl1pPr>
          </a:lstStyle>
          <a:p>
            <a:r>
              <a:t>L’élève doit produire le plus possible</a:t>
            </a:r>
          </a:p>
        </p:txBody>
      </p:sp>
      <p:sp>
        <p:nvSpPr>
          <p:cNvPr id="380" name="L’enseignant doit l’aider à affiner sa rédaction"/>
          <p:cNvSpPr txBox="1"/>
          <p:nvPr/>
        </p:nvSpPr>
        <p:spPr>
          <a:xfrm>
            <a:off x="18456653" y="10402619"/>
            <a:ext cx="5336589" cy="10259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000">
                <a:solidFill>
                  <a:srgbClr val="000000"/>
                </a:solidFill>
              </a:defRPr>
            </a:lvl1pPr>
          </a:lstStyle>
          <a:p>
            <a:r>
              <a:rPr dirty="0" err="1"/>
              <a:t>L’enseignant</a:t>
            </a:r>
            <a:r>
              <a:rPr dirty="0"/>
              <a:t> doit </a:t>
            </a:r>
            <a:r>
              <a:rPr dirty="0" err="1"/>
              <a:t>l’aider</a:t>
            </a:r>
            <a:r>
              <a:rPr dirty="0"/>
              <a:t> </a:t>
            </a:r>
            <a:r>
              <a:rPr dirty="0" err="1"/>
              <a:t>à</a:t>
            </a:r>
            <a:r>
              <a:rPr dirty="0"/>
              <a:t> </a:t>
            </a:r>
            <a:r>
              <a:rPr dirty="0" err="1"/>
              <a:t>affiner</a:t>
            </a:r>
            <a:r>
              <a:rPr dirty="0"/>
              <a:t> s</a:t>
            </a:r>
            <a:r>
              <a:rPr lang="fr-FR" dirty="0"/>
              <a:t>es</a:t>
            </a:r>
            <a:r>
              <a:rPr dirty="0"/>
              <a:t> </a:t>
            </a:r>
            <a:r>
              <a:rPr lang="fr-FR" dirty="0"/>
              <a:t>productions</a:t>
            </a:r>
            <a:endParaRPr dirty="0"/>
          </a:p>
        </p:txBody>
      </p:sp>
      <p:sp>
        <p:nvSpPr>
          <p:cNvPr id="381" name="L’élève doit manipuler le plus possible à un niveau adapté"/>
          <p:cNvSpPr txBox="1"/>
          <p:nvPr/>
        </p:nvSpPr>
        <p:spPr>
          <a:xfrm>
            <a:off x="18046138" y="6229405"/>
            <a:ext cx="6345125" cy="14875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000">
                <a:solidFill>
                  <a:schemeClr val="accent5">
                    <a:lumOff val="-29866"/>
                  </a:schemeClr>
                </a:solidFill>
              </a:defRPr>
            </a:lvl1pPr>
          </a:lstStyle>
          <a:p>
            <a:r>
              <a:rPr lang="fr-FR" dirty="0"/>
              <a:t>Pour s’entraîner, l</a:t>
            </a:r>
            <a:r>
              <a:rPr dirty="0"/>
              <a:t>’</a:t>
            </a:r>
            <a:r>
              <a:rPr dirty="0" err="1"/>
              <a:t>élève</a:t>
            </a:r>
            <a:r>
              <a:rPr dirty="0"/>
              <a:t> doit </a:t>
            </a:r>
            <a:r>
              <a:rPr dirty="0" err="1"/>
              <a:t>manipuler</a:t>
            </a:r>
            <a:r>
              <a:rPr dirty="0"/>
              <a:t> le plus possible </a:t>
            </a:r>
            <a:r>
              <a:rPr dirty="0" err="1"/>
              <a:t>à</a:t>
            </a:r>
            <a:r>
              <a:rPr dirty="0"/>
              <a:t> un </a:t>
            </a:r>
            <a:r>
              <a:rPr dirty="0" err="1"/>
              <a:t>niveau</a:t>
            </a:r>
            <a:r>
              <a:rPr dirty="0"/>
              <a:t> </a:t>
            </a:r>
            <a:r>
              <a:rPr dirty="0" err="1"/>
              <a:t>adapté</a:t>
            </a:r>
            <a:endParaRPr dirty="0"/>
          </a:p>
        </p:txBody>
      </p:sp>
      <p:sp>
        <p:nvSpPr>
          <p:cNvPr id="382" name="L’enseignant doit l’aider à surmonter ses difficultés"/>
          <p:cNvSpPr txBox="1"/>
          <p:nvPr/>
        </p:nvSpPr>
        <p:spPr>
          <a:xfrm>
            <a:off x="18046138" y="7671156"/>
            <a:ext cx="6010657" cy="100533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000">
                <a:solidFill>
                  <a:srgbClr val="000000"/>
                </a:solidFill>
              </a:defRPr>
            </a:lvl1pPr>
          </a:lstStyle>
          <a:p>
            <a:r>
              <a:t>L’enseignant doit l’aider à surmonter ses difficultés</a:t>
            </a:r>
          </a:p>
        </p:txBody>
      </p:sp>
      <p:sp>
        <p:nvSpPr>
          <p:cNvPr id="383" name="De façon autonome"/>
          <p:cNvSpPr txBox="1"/>
          <p:nvPr/>
        </p:nvSpPr>
        <p:spPr>
          <a:xfrm>
            <a:off x="13561145" y="12525247"/>
            <a:ext cx="4009010" cy="6098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500" i="1">
                <a:solidFill>
                  <a:schemeClr val="accent1">
                    <a:hueOff val="114395"/>
                    <a:lumOff val="-24975"/>
                  </a:schemeClr>
                </a:solidFill>
              </a:defRPr>
            </a:lvl1pPr>
          </a:lstStyle>
          <a:p>
            <a:r>
              <a:t>De façon autonome</a:t>
            </a:r>
          </a:p>
        </p:txBody>
      </p:sp>
      <p:sp>
        <p:nvSpPr>
          <p:cNvPr id="384" name="Triangle"/>
          <p:cNvSpPr/>
          <p:nvPr/>
        </p:nvSpPr>
        <p:spPr>
          <a:xfrm>
            <a:off x="13726599" y="11641286"/>
            <a:ext cx="3774033" cy="51110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385" name="PROGRESSION DES APPRENTISSAGES"/>
          <p:cNvSpPr txBox="1"/>
          <p:nvPr/>
        </p:nvSpPr>
        <p:spPr>
          <a:xfrm>
            <a:off x="18973048" y="12384971"/>
            <a:ext cx="4303797" cy="8293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b="1">
                <a:solidFill>
                  <a:srgbClr val="000000"/>
                </a:solidFill>
              </a:defRPr>
            </a:lvl1pPr>
          </a:lstStyle>
          <a:p>
            <a:r>
              <a:t>PROGRESSION DES APPRENTISSAGES</a:t>
            </a:r>
          </a:p>
        </p:txBody>
      </p:sp>
      <p:sp>
        <p:nvSpPr>
          <p:cNvPr id="386" name="Flèche"/>
          <p:cNvSpPr/>
          <p:nvPr/>
        </p:nvSpPr>
        <p:spPr>
          <a:xfrm>
            <a:off x="17941587" y="12195174"/>
            <a:ext cx="436908" cy="1270001"/>
          </a:xfrm>
          <a:prstGeom prst="rightArrow">
            <a:avLst>
              <a:gd name="adj1" fmla="val 32000"/>
              <a:gd name="adj2" fmla="val 186035"/>
            </a:avLst>
          </a:prstGeom>
          <a:solidFill>
            <a:schemeClr val="accent1"/>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387" name="Triangle"/>
          <p:cNvSpPr/>
          <p:nvPr/>
        </p:nvSpPr>
        <p:spPr>
          <a:xfrm>
            <a:off x="19100500" y="11641286"/>
            <a:ext cx="3774033" cy="511100"/>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21600" y="0"/>
                </a:lnTo>
                <a:lnTo>
                  <a:pt x="0" y="0"/>
                </a:lnTo>
                <a:close/>
              </a:path>
            </a:pathLst>
          </a:custGeom>
          <a:solidFill>
            <a:srgbClr val="00A1FF"/>
          </a:solidFill>
          <a:ln w="12700">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388" name="LES EVALUATIONS COMMUNES"/>
          <p:cNvSpPr txBox="1"/>
          <p:nvPr/>
        </p:nvSpPr>
        <p:spPr>
          <a:xfrm>
            <a:off x="222558" y="245699"/>
            <a:ext cx="6010657"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chemeClr val="accent1">
                    <a:hueOff val="114395"/>
                    <a:lumOff val="-24975"/>
                  </a:schemeClr>
                </a:solidFill>
              </a:defRPr>
            </a:lvl1pPr>
          </a:lstStyle>
          <a:p>
            <a:r>
              <a:t>LES EVALUATIONS COMMUNES</a:t>
            </a:r>
          </a:p>
        </p:txBody>
      </p:sp>
    </p:spTree>
    <p:extLst>
      <p:ext uri="{BB962C8B-B14F-4D97-AF65-F5344CB8AC3E}">
        <p14:creationId xmlns:p14="http://schemas.microsoft.com/office/powerpoint/2010/main" val="376374112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L’importance de la progression des apprentissages"/>
          <p:cNvSpPr txBox="1"/>
          <p:nvPr/>
        </p:nvSpPr>
        <p:spPr>
          <a:xfrm>
            <a:off x="14757091" y="245699"/>
            <a:ext cx="9398128"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000" b="1">
                <a:solidFill>
                  <a:srgbClr val="143557"/>
                </a:solidFill>
              </a:defRPr>
            </a:lvl1pPr>
          </a:lstStyle>
          <a:p>
            <a:r>
              <a:t>L’importance de la progression des apprentissages</a:t>
            </a:r>
          </a:p>
        </p:txBody>
      </p:sp>
      <p:graphicFrame>
        <p:nvGraphicFramePr>
          <p:cNvPr id="393" name="Tableau"/>
          <p:cNvGraphicFramePr/>
          <p:nvPr>
            <p:extLst>
              <p:ext uri="{D42A27DB-BD31-4B8C-83A1-F6EECF244321}">
                <p14:modId xmlns:p14="http://schemas.microsoft.com/office/powerpoint/2010/main" val="1988737025"/>
              </p:ext>
            </p:extLst>
          </p:nvPr>
        </p:nvGraphicFramePr>
        <p:xfrm>
          <a:off x="1509421" y="1506784"/>
          <a:ext cx="21873464" cy="11845481"/>
        </p:xfrm>
        <a:graphic>
          <a:graphicData uri="http://schemas.openxmlformats.org/drawingml/2006/table">
            <a:tbl>
              <a:tblPr firstRow="1" firstCol="1">
                <a:tableStyleId>{C7B018BB-80A7-4F77-B60F-C8B233D01FF8}</a:tableStyleId>
              </a:tblPr>
              <a:tblGrid>
                <a:gridCol w="3083973">
                  <a:extLst>
                    <a:ext uri="{9D8B030D-6E8A-4147-A177-3AD203B41FA5}">
                      <a16:colId xmlns:a16="http://schemas.microsoft.com/office/drawing/2014/main" val="20000"/>
                    </a:ext>
                  </a:extLst>
                </a:gridCol>
                <a:gridCol w="8993921">
                  <a:extLst>
                    <a:ext uri="{9D8B030D-6E8A-4147-A177-3AD203B41FA5}">
                      <a16:colId xmlns:a16="http://schemas.microsoft.com/office/drawing/2014/main" val="20001"/>
                    </a:ext>
                  </a:extLst>
                </a:gridCol>
                <a:gridCol w="9795570">
                  <a:extLst>
                    <a:ext uri="{9D8B030D-6E8A-4147-A177-3AD203B41FA5}">
                      <a16:colId xmlns:a16="http://schemas.microsoft.com/office/drawing/2014/main" val="20002"/>
                    </a:ext>
                  </a:extLst>
                </a:gridCol>
              </a:tblGrid>
              <a:tr h="653423">
                <a:tc>
                  <a:txBody>
                    <a:bodyPr/>
                    <a:lstStyle/>
                    <a:p>
                      <a:pPr defTabSz="914400">
                        <a:tabLst>
                          <a:tab pos="1663700" algn="l"/>
                        </a:tabLst>
                        <a:defRPr sz="3200"/>
                      </a:pPr>
                      <a:endParaRPr/>
                    </a:p>
                  </a:txBody>
                  <a:tcPr marL="50800" marR="50800" marT="50800" marB="50800" anchor="ctr" horzOverflow="overflow">
                    <a:lnL w="12700">
                      <a:solidFill>
                        <a:srgbClr val="000000"/>
                      </a:solidFill>
                      <a:miter lim="400000"/>
                    </a:lnL>
                  </a:tcPr>
                </a:tc>
                <a:tc>
                  <a:txBody>
                    <a:bodyPr/>
                    <a:lstStyle/>
                    <a:p>
                      <a:pPr defTabSz="914400">
                        <a:tabLst>
                          <a:tab pos="1663700" algn="l"/>
                        </a:tabLst>
                        <a:defRPr b="0"/>
                      </a:pPr>
                      <a:r>
                        <a:rPr sz="3200" b="1"/>
                        <a:t>Programmation</a:t>
                      </a:r>
                    </a:p>
                  </a:txBody>
                  <a:tcPr marL="50800" marR="50800" marT="50800" marB="50800" anchor="ctr" horzOverflow="overflow"/>
                </a:tc>
                <a:tc>
                  <a:txBody>
                    <a:bodyPr/>
                    <a:lstStyle/>
                    <a:p>
                      <a:pPr defTabSz="914400">
                        <a:tabLst>
                          <a:tab pos="1663700" algn="l"/>
                        </a:tabLst>
                        <a:defRPr b="0"/>
                      </a:pPr>
                      <a:r>
                        <a:rPr sz="3200" b="1"/>
                        <a:t>Progression</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0"/>
                  </a:ext>
                </a:extLst>
              </a:tr>
              <a:tr h="3459573">
                <a:tc>
                  <a:txBody>
                    <a:bodyPr/>
                    <a:lstStyle/>
                    <a:p>
                      <a:pPr defTabSz="914400">
                        <a:tabLst>
                          <a:tab pos="1663700" algn="l"/>
                        </a:tabLst>
                        <a:defRPr b="0"/>
                      </a:pPr>
                      <a:r>
                        <a:rPr sz="3200" b="1"/>
                        <a:t>Définition</a:t>
                      </a:r>
                    </a:p>
                  </a:txBody>
                  <a:tcPr marL="50800" marR="50800" marT="50800" marB="50800" anchor="ctr" horzOverflow="overflow"/>
                </a:tc>
                <a:tc>
                  <a:txBody>
                    <a:bodyPr/>
                    <a:lstStyle/>
                    <a:p>
                      <a:pPr defTabSz="914400"/>
                      <a:r>
                        <a:rPr sz="3200"/>
                        <a:t>Elle définit l’ordre dans laquelle les questions de programme sont abordées et la logique qui sous tend cet ordre.</a:t>
                      </a:r>
                    </a:p>
                  </a:txBody>
                  <a:tcPr marL="50800" marR="50800" marT="50800" marB="50800" anchor="ctr" horzOverflow="overflow"/>
                </a:tc>
                <a:tc>
                  <a:txBody>
                    <a:bodyPr/>
                    <a:lstStyle/>
                    <a:p>
                      <a:pPr algn="l" defTabSz="2438338">
                        <a:defRPr sz="3000"/>
                      </a:pPr>
                      <a:r>
                        <a:t>Elle définit :</a:t>
                      </a:r>
                    </a:p>
                    <a:p>
                      <a:pPr marL="373529" indent="-373529" algn="l" defTabSz="914400">
                        <a:buSzPct val="125000"/>
                        <a:buChar char="-"/>
                        <a:defRPr sz="3200"/>
                      </a:pPr>
                      <a:r>
                        <a:t>Les </a:t>
                      </a:r>
                      <a:r>
                        <a:rPr>
                          <a:solidFill>
                            <a:schemeClr val="accent1">
                              <a:hueOff val="114395"/>
                              <a:lumOff val="-24975"/>
                            </a:schemeClr>
                          </a:solidFill>
                        </a:rPr>
                        <a:t>apprentissages ciblés</a:t>
                      </a:r>
                      <a:r>
                        <a:t> prioritairement en fonction des besoins de la classe et de l’établissement. </a:t>
                      </a:r>
                    </a:p>
                    <a:p>
                      <a:pPr marL="373529" indent="-373529" algn="l" defTabSz="914400">
                        <a:buSzPct val="125000"/>
                        <a:buChar char="-"/>
                        <a:defRPr sz="3200"/>
                      </a:pPr>
                      <a:r>
                        <a:t>Elle définit différentes </a:t>
                      </a:r>
                      <a:r>
                        <a:rPr>
                          <a:solidFill>
                            <a:schemeClr val="accent1">
                              <a:hueOff val="114395"/>
                              <a:lumOff val="-24975"/>
                            </a:schemeClr>
                          </a:solidFill>
                        </a:rPr>
                        <a:t>étapes</a:t>
                      </a:r>
                      <a:r>
                        <a:t> sur ces apprentissages et les </a:t>
                      </a:r>
                      <a:r>
                        <a:rPr>
                          <a:solidFill>
                            <a:schemeClr val="accent1">
                              <a:hueOff val="114395"/>
                              <a:lumOff val="-24975"/>
                            </a:schemeClr>
                          </a:solidFill>
                        </a:rPr>
                        <a:t>attendus</a:t>
                      </a:r>
                      <a:r>
                        <a:t> à atteindre à un moment donné de l’année.</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1"/>
                  </a:ext>
                </a:extLst>
              </a:tr>
              <a:tr h="2615023">
                <a:tc>
                  <a:txBody>
                    <a:bodyPr/>
                    <a:lstStyle/>
                    <a:p>
                      <a:pPr defTabSz="914400">
                        <a:tabLst>
                          <a:tab pos="1663700" algn="l"/>
                        </a:tabLst>
                        <a:defRPr b="0"/>
                      </a:pPr>
                      <a:r>
                        <a:rPr sz="3200" b="1"/>
                        <a:t>Intérêt individuel</a:t>
                      </a:r>
                    </a:p>
                  </a:txBody>
                  <a:tcPr marL="50800" marR="50800" marT="50800" marB="50800" anchor="ctr" horzOverflow="overflow"/>
                </a:tc>
                <a:tc>
                  <a:txBody>
                    <a:bodyPr/>
                    <a:lstStyle/>
                    <a:p>
                      <a:pPr marL="373529" indent="-373529" algn="l" defTabSz="914400">
                        <a:buSzPct val="125000"/>
                        <a:buChar char="-"/>
                        <a:defRPr sz="3200"/>
                      </a:pPr>
                      <a:r>
                        <a:t>Donner du sens à son enseignement.</a:t>
                      </a:r>
                    </a:p>
                    <a:p>
                      <a:pPr marL="373529" indent="-373529" algn="l" defTabSz="914400">
                        <a:buSzPct val="125000"/>
                        <a:buChar char="-"/>
                        <a:defRPr sz="3200"/>
                      </a:pPr>
                      <a:r>
                        <a:t>Piloter son approche des contenus du programme sur une année scolaire afin de le boucler.</a:t>
                      </a:r>
                    </a:p>
                  </a:txBody>
                  <a:tcPr marL="50800" marR="50800" marT="50800" marB="50800" anchor="ctr" horzOverflow="overflow"/>
                </a:tc>
                <a:tc>
                  <a:txBody>
                    <a:bodyPr/>
                    <a:lstStyle/>
                    <a:p>
                      <a:pPr marL="373529" indent="-373529" algn="l" defTabSz="914400">
                        <a:buSzPct val="125000"/>
                        <a:buChar char="-"/>
                        <a:defRPr sz="3200"/>
                      </a:pPr>
                      <a:r>
                        <a:t>Définir ses priorités en terme d’apprentissages et les intégrer systématiquement à ses séances.</a:t>
                      </a:r>
                    </a:p>
                    <a:p>
                      <a:pPr marL="373529" indent="-373529" algn="l" defTabSz="914400">
                        <a:buSzPct val="125000"/>
                        <a:buChar char="-"/>
                        <a:defRPr sz="3200"/>
                      </a:pPr>
                      <a:r>
                        <a:t>Se définir des repères pour accompagner les élèves qui ont du mal à les atteindre ou pousser les autres jusqu’au repère suivant.</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2"/>
                  </a:ext>
                </a:extLst>
              </a:tr>
              <a:tr h="3027070">
                <a:tc>
                  <a:txBody>
                    <a:bodyPr/>
                    <a:lstStyle/>
                    <a:p>
                      <a:pPr defTabSz="914400">
                        <a:tabLst>
                          <a:tab pos="1663700" algn="l"/>
                        </a:tabLst>
                        <a:defRPr b="0"/>
                      </a:pPr>
                      <a:r>
                        <a:rPr sz="3200" b="1"/>
                        <a:t>Intérêt pour le collectif</a:t>
                      </a:r>
                    </a:p>
                  </a:txBody>
                  <a:tcPr marL="50800" marR="50800" marT="50800" marB="50800" anchor="ctr" horzOverflow="overflow"/>
                </a:tc>
                <a:tc>
                  <a:txBody>
                    <a:bodyPr/>
                    <a:lstStyle/>
                    <a:p>
                      <a:pPr marL="373529" indent="-373529" algn="l" defTabSz="914400">
                        <a:buSzPct val="125000"/>
                        <a:buChar char="-"/>
                        <a:defRPr sz="3200"/>
                      </a:pPr>
                      <a:r>
                        <a:rPr dirty="0"/>
                        <a:t>Pour </a:t>
                      </a:r>
                      <a:r>
                        <a:rPr dirty="0" err="1"/>
                        <a:t>une</a:t>
                      </a:r>
                      <a:r>
                        <a:rPr dirty="0"/>
                        <a:t> </a:t>
                      </a:r>
                      <a:r>
                        <a:rPr dirty="0" err="1"/>
                        <a:t>évaluation</a:t>
                      </a:r>
                      <a:r>
                        <a:rPr dirty="0"/>
                        <a:t> commune, que les </a:t>
                      </a:r>
                      <a:r>
                        <a:rPr dirty="0" err="1"/>
                        <a:t>élèves</a:t>
                      </a:r>
                      <a:r>
                        <a:rPr dirty="0"/>
                        <a:t> </a:t>
                      </a:r>
                      <a:r>
                        <a:rPr dirty="0" err="1"/>
                        <a:t>aient</a:t>
                      </a:r>
                      <a:r>
                        <a:rPr dirty="0"/>
                        <a:t> bien </a:t>
                      </a:r>
                      <a:r>
                        <a:rPr dirty="0" err="1"/>
                        <a:t>eu</a:t>
                      </a:r>
                      <a:r>
                        <a:rPr dirty="0"/>
                        <a:t> un </a:t>
                      </a:r>
                      <a:r>
                        <a:rPr dirty="0" err="1"/>
                        <a:t>cours</a:t>
                      </a:r>
                      <a:r>
                        <a:rPr dirty="0"/>
                        <a:t> sur les </a:t>
                      </a:r>
                      <a:r>
                        <a:rPr dirty="0" err="1"/>
                        <a:t>mêmes</a:t>
                      </a:r>
                      <a:r>
                        <a:rPr dirty="0"/>
                        <a:t> questions, ne </a:t>
                      </a:r>
                      <a:r>
                        <a:rPr dirty="0" err="1"/>
                        <a:t>veut</a:t>
                      </a:r>
                      <a:r>
                        <a:rPr dirty="0"/>
                        <a:t> pas dire que tout le monde </a:t>
                      </a:r>
                      <a:r>
                        <a:rPr dirty="0" err="1"/>
                        <a:t>suive</a:t>
                      </a:r>
                      <a:r>
                        <a:rPr dirty="0"/>
                        <a:t> le </a:t>
                      </a:r>
                      <a:r>
                        <a:rPr dirty="0" err="1"/>
                        <a:t>même</a:t>
                      </a:r>
                      <a:r>
                        <a:rPr dirty="0"/>
                        <a:t> </a:t>
                      </a:r>
                      <a:r>
                        <a:rPr dirty="0" err="1"/>
                        <a:t>ordre</a:t>
                      </a:r>
                      <a:r>
                        <a:rPr dirty="0"/>
                        <a:t>.</a:t>
                      </a:r>
                    </a:p>
                  </a:txBody>
                  <a:tcPr marL="50800" marR="50800" marT="50800" marB="50800" anchor="ctr" horzOverflow="overflow"/>
                </a:tc>
                <a:tc>
                  <a:txBody>
                    <a:bodyPr/>
                    <a:lstStyle/>
                    <a:p>
                      <a:pPr marL="406400" indent="-406400" algn="l" defTabSz="914400">
                        <a:buSzPct val="123000"/>
                        <a:buChar char="-"/>
                        <a:defRPr sz="3200"/>
                      </a:pPr>
                      <a:r>
                        <a:t>Pour le passage d’un niveau à l’autre : être d’accord collectivement sur ce que doivent maîtriser les élèves en entrée du niveau suivant.</a:t>
                      </a:r>
                    </a:p>
                    <a:p>
                      <a:pPr marL="406400" indent="-406400" algn="l" defTabSz="914400">
                        <a:buSzPct val="123000"/>
                        <a:buChar char="-"/>
                        <a:defRPr sz="3200"/>
                      </a:pPr>
                      <a:r>
                        <a:t>Pour une évaluation commune : être d’accord sur les attendus que l’on aura au moment de la correction.</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3"/>
                  </a:ext>
                </a:extLst>
              </a:tr>
              <a:tr h="2064475">
                <a:tc>
                  <a:txBody>
                    <a:bodyPr/>
                    <a:lstStyle/>
                    <a:p>
                      <a:pPr defTabSz="914400">
                        <a:tabLst>
                          <a:tab pos="1663700" algn="l"/>
                        </a:tabLst>
                        <a:defRPr b="0"/>
                      </a:pPr>
                      <a:r>
                        <a:rPr sz="3200" b="1">
                          <a:solidFill>
                            <a:schemeClr val="accent1">
                              <a:hueOff val="114395"/>
                              <a:lumOff val="-24975"/>
                            </a:schemeClr>
                          </a:solidFill>
                        </a:rPr>
                        <a:t>Conséquences</a:t>
                      </a:r>
                    </a:p>
                  </a:txBody>
                  <a:tcPr marL="50800" marR="50800" marT="50800" marB="50800" anchor="ctr" horzOverflow="overflow">
                    <a:lnB w="12700">
                      <a:solidFill>
                        <a:srgbClr val="000000"/>
                      </a:solidFill>
                      <a:miter lim="400000"/>
                    </a:lnB>
                  </a:tcPr>
                </a:tc>
                <a:tc>
                  <a:txBody>
                    <a:bodyPr/>
                    <a:lstStyle/>
                    <a:p>
                      <a:pPr defTabSz="914400"/>
                      <a:r>
                        <a:rPr sz="3200">
                          <a:solidFill>
                            <a:schemeClr val="accent1">
                              <a:hueOff val="114395"/>
                              <a:lumOff val="-24975"/>
                            </a:schemeClr>
                          </a:solidFill>
                        </a:rPr>
                        <a:t>L’équipe doit définir les questions de programme qui auront été traitées au moment des évaluations communes</a:t>
                      </a:r>
                    </a:p>
                  </a:txBody>
                  <a:tcPr marL="50800" marR="50800" marT="50800" marB="50800" anchor="ctr" horzOverflow="overflow">
                    <a:lnB w="12700">
                      <a:solidFill>
                        <a:srgbClr val="000000"/>
                      </a:solidFill>
                      <a:miter lim="400000"/>
                    </a:lnB>
                  </a:tcPr>
                </a:tc>
                <a:tc>
                  <a:txBody>
                    <a:bodyPr/>
                    <a:lstStyle/>
                    <a:p>
                      <a:pPr defTabSz="914400"/>
                      <a:r>
                        <a:rPr sz="3200" b="1" dirty="0" err="1">
                          <a:solidFill>
                            <a:schemeClr val="accent1">
                              <a:hueOff val="114395"/>
                              <a:lumOff val="-24975"/>
                            </a:schemeClr>
                          </a:solidFill>
                        </a:rPr>
                        <a:t>L’équipe</a:t>
                      </a:r>
                      <a:r>
                        <a:rPr sz="3200" b="1" dirty="0">
                          <a:solidFill>
                            <a:schemeClr val="accent1">
                              <a:hueOff val="114395"/>
                              <a:lumOff val="-24975"/>
                            </a:schemeClr>
                          </a:solidFill>
                        </a:rPr>
                        <a:t> doit </a:t>
                      </a:r>
                      <a:r>
                        <a:rPr sz="3200" b="1" dirty="0" err="1">
                          <a:solidFill>
                            <a:schemeClr val="accent1">
                              <a:hueOff val="114395"/>
                              <a:lumOff val="-24975"/>
                            </a:schemeClr>
                          </a:solidFill>
                        </a:rPr>
                        <a:t>définir</a:t>
                      </a:r>
                      <a:r>
                        <a:rPr sz="3200" b="1" dirty="0">
                          <a:solidFill>
                            <a:schemeClr val="accent1">
                              <a:hueOff val="114395"/>
                              <a:lumOff val="-24975"/>
                            </a:schemeClr>
                          </a:solidFill>
                        </a:rPr>
                        <a:t> les </a:t>
                      </a:r>
                      <a:r>
                        <a:rPr sz="3200" b="1" dirty="0" err="1">
                          <a:solidFill>
                            <a:schemeClr val="accent1">
                              <a:hueOff val="114395"/>
                              <a:lumOff val="-24975"/>
                            </a:schemeClr>
                          </a:solidFill>
                        </a:rPr>
                        <a:t>capacités</a:t>
                      </a:r>
                      <a:r>
                        <a:rPr sz="3200" b="1" dirty="0">
                          <a:solidFill>
                            <a:schemeClr val="accent1">
                              <a:hueOff val="114395"/>
                              <a:lumOff val="-24975"/>
                            </a:schemeClr>
                          </a:solidFill>
                        </a:rPr>
                        <a:t> </a:t>
                      </a:r>
                      <a:r>
                        <a:rPr lang="fr-FR" sz="3200" b="1" dirty="0">
                          <a:solidFill>
                            <a:schemeClr val="accent1">
                              <a:hueOff val="114395"/>
                              <a:lumOff val="-24975"/>
                            </a:schemeClr>
                          </a:solidFill>
                        </a:rPr>
                        <a:t>et les notions </a:t>
                      </a:r>
                      <a:r>
                        <a:rPr sz="3200" b="1" dirty="0">
                          <a:solidFill>
                            <a:schemeClr val="accent1">
                              <a:hueOff val="114395"/>
                              <a:lumOff val="-24975"/>
                            </a:schemeClr>
                          </a:solidFill>
                        </a:rPr>
                        <a:t>plus </a:t>
                      </a:r>
                      <a:r>
                        <a:rPr sz="3200" b="1" dirty="0" err="1">
                          <a:solidFill>
                            <a:schemeClr val="accent1">
                              <a:hueOff val="114395"/>
                              <a:lumOff val="-24975"/>
                            </a:schemeClr>
                          </a:solidFill>
                        </a:rPr>
                        <a:t>particulièrement</a:t>
                      </a:r>
                      <a:r>
                        <a:rPr sz="3200" b="1" dirty="0">
                          <a:solidFill>
                            <a:schemeClr val="accent1">
                              <a:hueOff val="114395"/>
                              <a:lumOff val="-24975"/>
                            </a:schemeClr>
                          </a:solidFill>
                        </a:rPr>
                        <a:t> </a:t>
                      </a:r>
                      <a:r>
                        <a:rPr sz="3200" b="1" dirty="0" err="1">
                          <a:solidFill>
                            <a:schemeClr val="accent1">
                              <a:hueOff val="114395"/>
                              <a:lumOff val="-24975"/>
                            </a:schemeClr>
                          </a:solidFill>
                        </a:rPr>
                        <a:t>travaillées</a:t>
                      </a:r>
                      <a:r>
                        <a:rPr sz="3200" b="1" dirty="0">
                          <a:solidFill>
                            <a:schemeClr val="accent1">
                              <a:hueOff val="114395"/>
                              <a:lumOff val="-24975"/>
                            </a:schemeClr>
                          </a:solidFill>
                        </a:rPr>
                        <a:t> </a:t>
                      </a:r>
                      <a:r>
                        <a:rPr sz="3200" b="1" dirty="0" err="1">
                          <a:solidFill>
                            <a:schemeClr val="accent1">
                              <a:hueOff val="114395"/>
                              <a:lumOff val="-24975"/>
                            </a:schemeClr>
                          </a:solidFill>
                        </a:rPr>
                        <a:t>en</a:t>
                      </a:r>
                      <a:r>
                        <a:rPr sz="3200" b="1" dirty="0">
                          <a:solidFill>
                            <a:schemeClr val="accent1">
                              <a:hueOff val="114395"/>
                              <a:lumOff val="-24975"/>
                            </a:schemeClr>
                          </a:solidFill>
                        </a:rPr>
                        <a:t> </a:t>
                      </a:r>
                      <a:r>
                        <a:rPr sz="3200" b="1" dirty="0" err="1">
                          <a:solidFill>
                            <a:schemeClr val="accent1">
                              <a:hueOff val="114395"/>
                              <a:lumOff val="-24975"/>
                            </a:schemeClr>
                          </a:solidFill>
                        </a:rPr>
                        <a:t>amont</a:t>
                      </a:r>
                      <a:r>
                        <a:rPr sz="3200" b="1" dirty="0">
                          <a:solidFill>
                            <a:schemeClr val="accent1">
                              <a:hueOff val="114395"/>
                              <a:lumOff val="-24975"/>
                            </a:schemeClr>
                          </a:solidFill>
                        </a:rPr>
                        <a:t> des </a:t>
                      </a:r>
                      <a:r>
                        <a:rPr sz="3200" b="1" dirty="0" err="1">
                          <a:solidFill>
                            <a:schemeClr val="accent1">
                              <a:hueOff val="114395"/>
                              <a:lumOff val="-24975"/>
                            </a:schemeClr>
                          </a:solidFill>
                        </a:rPr>
                        <a:t>évaluations</a:t>
                      </a:r>
                      <a:r>
                        <a:rPr sz="3200" b="1" dirty="0">
                          <a:solidFill>
                            <a:schemeClr val="accent1">
                              <a:hueOff val="114395"/>
                              <a:lumOff val="-24975"/>
                            </a:schemeClr>
                          </a:solidFill>
                        </a:rPr>
                        <a:t> communes et le </a:t>
                      </a:r>
                      <a:r>
                        <a:rPr sz="3200" b="1" dirty="0" err="1">
                          <a:solidFill>
                            <a:schemeClr val="accent1">
                              <a:hueOff val="114395"/>
                              <a:lumOff val="-24975"/>
                            </a:schemeClr>
                          </a:solidFill>
                        </a:rPr>
                        <a:t>niveau</a:t>
                      </a:r>
                      <a:r>
                        <a:rPr sz="3200" b="1" dirty="0">
                          <a:solidFill>
                            <a:schemeClr val="accent1">
                              <a:hueOff val="114395"/>
                              <a:lumOff val="-24975"/>
                            </a:schemeClr>
                          </a:solidFill>
                        </a:rPr>
                        <a:t> des </a:t>
                      </a:r>
                      <a:r>
                        <a:rPr sz="3200" b="1" dirty="0" err="1">
                          <a:solidFill>
                            <a:schemeClr val="accent1">
                              <a:hueOff val="114395"/>
                              <a:lumOff val="-24975"/>
                            </a:schemeClr>
                          </a:solidFill>
                        </a:rPr>
                        <a:t>attendus</a:t>
                      </a:r>
                      <a:r>
                        <a:rPr sz="3200" b="1" dirty="0">
                          <a:solidFill>
                            <a:schemeClr val="accent1">
                              <a:hueOff val="114395"/>
                              <a:lumOff val="-24975"/>
                            </a:schemeClr>
                          </a:solidFill>
                        </a:rPr>
                        <a:t> sur </a:t>
                      </a:r>
                      <a:r>
                        <a:rPr sz="3200" b="1" dirty="0" err="1">
                          <a:solidFill>
                            <a:schemeClr val="accent1">
                              <a:hueOff val="114395"/>
                              <a:lumOff val="-24975"/>
                            </a:schemeClr>
                          </a:solidFill>
                        </a:rPr>
                        <a:t>chacune</a:t>
                      </a:r>
                      <a:r>
                        <a:rPr sz="3200" b="1" dirty="0">
                          <a:solidFill>
                            <a:schemeClr val="accent1">
                              <a:hueOff val="114395"/>
                              <a:lumOff val="-24975"/>
                            </a:schemeClr>
                          </a:solidFill>
                        </a:rPr>
                        <a:t> </a:t>
                      </a:r>
                      <a:r>
                        <a:rPr lang="fr-FR" sz="3200" b="1" dirty="0">
                          <a:solidFill>
                            <a:schemeClr val="accent1">
                              <a:hueOff val="114395"/>
                              <a:lumOff val="-24975"/>
                            </a:schemeClr>
                          </a:solidFill>
                        </a:rPr>
                        <a:t>d’entre elles</a:t>
                      </a:r>
                      <a:endParaRPr sz="3200" b="1" dirty="0">
                        <a:solidFill>
                          <a:schemeClr val="accent1">
                            <a:hueOff val="114395"/>
                            <a:lumOff val="-24975"/>
                          </a:schemeClr>
                        </a:solidFill>
                      </a:endParaRPr>
                    </a:p>
                  </a:txBody>
                  <a:tcPr marL="50800" marR="50800" marT="50800" marB="50800" anchor="ctr" horzOverflow="overflow">
                    <a:lnR w="12700">
                      <a:solidFill>
                        <a:srgbClr val="000000"/>
                      </a:solidFill>
                      <a:miter lim="400000"/>
                    </a:lnR>
                    <a:lnB w="12700">
                      <a:solidFill>
                        <a:srgbClr val="000000"/>
                      </a:solidFill>
                      <a:miter lim="400000"/>
                    </a:lnB>
                  </a:tcPr>
                </a:tc>
                <a:extLst>
                  <a:ext uri="{0D108BD9-81ED-4DB2-BD59-A6C34878D82A}">
                    <a16:rowId xmlns:a16="http://schemas.microsoft.com/office/drawing/2014/main" val="10004"/>
                  </a:ext>
                </a:extLst>
              </a:tr>
            </a:tbl>
          </a:graphicData>
        </a:graphic>
      </p:graphicFrame>
      <p:sp>
        <p:nvSpPr>
          <p:cNvPr id="394" name="ORGANISER SON ANNEE"/>
          <p:cNvSpPr txBox="1"/>
          <p:nvPr/>
        </p:nvSpPr>
        <p:spPr>
          <a:xfrm>
            <a:off x="222558" y="245699"/>
            <a:ext cx="4757167"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rgbClr val="143557"/>
                </a:solidFill>
              </a:defRPr>
            </a:lvl1pPr>
          </a:lstStyle>
          <a:p>
            <a:r>
              <a:t>ORGANISER SON ANNEE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8" name="Tableau"/>
          <p:cNvGraphicFramePr/>
          <p:nvPr>
            <p:extLst>
              <p:ext uri="{D42A27DB-BD31-4B8C-83A1-F6EECF244321}">
                <p14:modId xmlns:p14="http://schemas.microsoft.com/office/powerpoint/2010/main" val="2420779960"/>
              </p:ext>
            </p:extLst>
          </p:nvPr>
        </p:nvGraphicFramePr>
        <p:xfrm>
          <a:off x="1020908" y="1662657"/>
          <a:ext cx="22168494" cy="10280787"/>
        </p:xfrm>
        <a:graphic>
          <a:graphicData uri="http://schemas.openxmlformats.org/drawingml/2006/table">
            <a:tbl>
              <a:tblPr firstRow="1" firstCol="1">
                <a:tableStyleId>{C7B018BB-80A7-4F77-B60F-C8B233D01FF8}</a:tableStyleId>
              </a:tblPr>
              <a:tblGrid>
                <a:gridCol w="3222502">
                  <a:extLst>
                    <a:ext uri="{9D8B030D-6E8A-4147-A177-3AD203B41FA5}">
                      <a16:colId xmlns:a16="http://schemas.microsoft.com/office/drawing/2014/main" val="20000"/>
                    </a:ext>
                  </a:extLst>
                </a:gridCol>
                <a:gridCol w="9816609">
                  <a:extLst>
                    <a:ext uri="{9D8B030D-6E8A-4147-A177-3AD203B41FA5}">
                      <a16:colId xmlns:a16="http://schemas.microsoft.com/office/drawing/2014/main" val="20001"/>
                    </a:ext>
                  </a:extLst>
                </a:gridCol>
                <a:gridCol w="9129383">
                  <a:extLst>
                    <a:ext uri="{9D8B030D-6E8A-4147-A177-3AD203B41FA5}">
                      <a16:colId xmlns:a16="http://schemas.microsoft.com/office/drawing/2014/main" val="20002"/>
                    </a:ext>
                  </a:extLst>
                </a:gridCol>
              </a:tblGrid>
              <a:tr h="972785">
                <a:tc>
                  <a:txBody>
                    <a:bodyPr/>
                    <a:lstStyle/>
                    <a:p>
                      <a:pPr defTabSz="914400">
                        <a:tabLst>
                          <a:tab pos="1663700" algn="l"/>
                        </a:tabLst>
                        <a:defRPr b="0"/>
                      </a:pPr>
                      <a:r>
                        <a:rPr lang="fr-FR" sz="3200" b="1" dirty="0"/>
                        <a:t>… s</a:t>
                      </a:r>
                      <a:r>
                        <a:rPr sz="3200" b="1" dirty="0" err="1"/>
                        <a:t>avoir</a:t>
                      </a:r>
                      <a:r>
                        <a:rPr sz="3200" b="1" dirty="0"/>
                        <a:t> </a:t>
                      </a:r>
                      <a:r>
                        <a:rPr sz="3200" b="1" dirty="0" err="1"/>
                        <a:t>agir</a:t>
                      </a:r>
                      <a:endParaRPr sz="3200" b="1" dirty="0"/>
                    </a:p>
                  </a:txBody>
                  <a:tcPr marL="50800" marR="50800" marT="50800" marB="50800" anchor="ctr" horzOverflow="overflow">
                    <a:lnL w="12700">
                      <a:solidFill>
                        <a:srgbClr val="000000"/>
                      </a:solidFill>
                      <a:miter lim="400000"/>
                    </a:lnL>
                  </a:tcPr>
                </a:tc>
                <a:tc>
                  <a:txBody>
                    <a:bodyPr/>
                    <a:lstStyle/>
                    <a:p>
                      <a:pPr defTabSz="914400">
                        <a:tabLst>
                          <a:tab pos="1663700" algn="l"/>
                        </a:tabLst>
                        <a:defRPr sz="3200"/>
                      </a:pPr>
                      <a:r>
                        <a:rPr lang="fr-FR" dirty="0"/>
                        <a:t>Cadre les définissant</a:t>
                      </a:r>
                      <a:endParaRPr dirty="0"/>
                    </a:p>
                  </a:txBody>
                  <a:tcPr marL="50800" marR="50800" marT="50800" marB="50800" anchor="ctr" horzOverflow="overflow"/>
                </a:tc>
                <a:tc>
                  <a:txBody>
                    <a:bodyPr/>
                    <a:lstStyle/>
                    <a:p>
                      <a:pPr defTabSz="914400">
                        <a:tabLst>
                          <a:tab pos="1663700" algn="l"/>
                        </a:tabLst>
                        <a:defRPr sz="3200"/>
                      </a:pPr>
                      <a:r>
                        <a:rPr lang="fr-FR" dirty="0"/>
                        <a:t>Etats possibles</a:t>
                      </a:r>
                      <a:endParaRPr dirty="0"/>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0"/>
                  </a:ext>
                </a:extLst>
              </a:tr>
              <a:tr h="1786070">
                <a:tc>
                  <a:txBody>
                    <a:bodyPr/>
                    <a:lstStyle/>
                    <a:p>
                      <a:pPr defTabSz="914400">
                        <a:tabLst>
                          <a:tab pos="1663700" algn="l"/>
                        </a:tabLst>
                        <a:defRPr sz="3200"/>
                      </a:pPr>
                      <a:r>
                        <a:t>En mobilisant des </a:t>
                      </a:r>
                      <a:r>
                        <a:rPr i="1">
                          <a:solidFill>
                            <a:schemeClr val="accent1">
                              <a:hueOff val="114395"/>
                              <a:lumOff val="-24975"/>
                            </a:schemeClr>
                          </a:solidFill>
                        </a:rPr>
                        <a:t>savoirs</a:t>
                      </a:r>
                      <a:r>
                        <a:rPr i="1"/>
                        <a:t>,</a:t>
                      </a:r>
                    </a:p>
                  </a:txBody>
                  <a:tcPr marL="50800" marR="50800" marT="50800" marB="50800" anchor="ctr" horzOverflow="overflow"/>
                </a:tc>
                <a:tc>
                  <a:txBody>
                    <a:bodyPr/>
                    <a:lstStyle/>
                    <a:p>
                      <a:pPr defTabSz="914400"/>
                      <a:r>
                        <a:rPr sz="3200" dirty="0" err="1"/>
                        <a:t>Définis</a:t>
                      </a:r>
                      <a:r>
                        <a:rPr sz="3200" dirty="0"/>
                        <a:t> par les </a:t>
                      </a:r>
                      <a:r>
                        <a:rPr sz="3200" dirty="0" err="1"/>
                        <a:t>programmes</a:t>
                      </a:r>
                      <a:endParaRPr sz="3200" dirty="0"/>
                    </a:p>
                  </a:txBody>
                  <a:tcPr marL="50800" marR="50800" marT="50800" marB="50800" anchor="ctr" horzOverflow="overflow"/>
                </a:tc>
                <a:tc>
                  <a:txBody>
                    <a:bodyPr/>
                    <a:lstStyle/>
                    <a:p>
                      <a:pPr defTabSz="914400"/>
                      <a:r>
                        <a:rPr sz="3200"/>
                        <a:t>Je ne connais pas, je ne sais pas, je sais que je ne sais pas, je sais, je maîtrise, je maîtrise très bien </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1"/>
                  </a:ext>
                </a:extLst>
              </a:tr>
              <a:tr h="2047002">
                <a:tc>
                  <a:txBody>
                    <a:bodyPr/>
                    <a:lstStyle/>
                    <a:p>
                      <a:pPr defTabSz="914400">
                        <a:tabLst>
                          <a:tab pos="1663700" algn="l"/>
                        </a:tabLst>
                        <a:defRPr sz="3200"/>
                      </a:pPr>
                      <a:r>
                        <a:t>des </a:t>
                      </a:r>
                      <a:r>
                        <a:rPr i="1">
                          <a:solidFill>
                            <a:schemeClr val="accent1">
                              <a:hueOff val="114395"/>
                              <a:lumOff val="-24975"/>
                            </a:schemeClr>
                          </a:solidFill>
                        </a:rPr>
                        <a:t>savoirs faire</a:t>
                      </a:r>
                      <a:r>
                        <a:rPr i="1"/>
                        <a:t>,</a:t>
                      </a:r>
                    </a:p>
                  </a:txBody>
                  <a:tcPr marL="50800" marR="50800" marT="50800" marB="50800" anchor="ctr" horzOverflow="overflow"/>
                </a:tc>
                <a:tc>
                  <a:txBody>
                    <a:bodyPr/>
                    <a:lstStyle/>
                    <a:p>
                      <a:pPr defTabSz="914400"/>
                      <a:r>
                        <a:rPr sz="3200"/>
                        <a:t>Définis par les programmes (capacités)</a:t>
                      </a:r>
                    </a:p>
                  </a:txBody>
                  <a:tcPr marL="50800" marR="50800" marT="50800" marB="50800" anchor="ctr" horzOverflow="overflow"/>
                </a:tc>
                <a:tc>
                  <a:txBody>
                    <a:bodyPr/>
                    <a:lstStyle/>
                    <a:p>
                      <a:pPr defTabSz="914400"/>
                      <a:r>
                        <a:rPr sz="3200"/>
                        <a:t>Je ne connais pas, je ne sais pas faire, j’ai conscience que je ne sais pas faire, je sais faire, je maîtrise, je maîtrise très bien</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2"/>
                  </a:ext>
                </a:extLst>
              </a:tr>
              <a:tr h="1475480">
                <a:tc>
                  <a:txBody>
                    <a:bodyPr/>
                    <a:lstStyle/>
                    <a:p>
                      <a:pPr defTabSz="914400">
                        <a:tabLst>
                          <a:tab pos="1663700" algn="l"/>
                        </a:tabLst>
                        <a:defRPr sz="3200"/>
                      </a:pPr>
                      <a:r>
                        <a:t>Des </a:t>
                      </a:r>
                      <a:r>
                        <a:rPr i="1">
                          <a:solidFill>
                            <a:schemeClr val="accent1">
                              <a:hueOff val="114395"/>
                              <a:lumOff val="-24975"/>
                            </a:schemeClr>
                          </a:solidFill>
                        </a:rPr>
                        <a:t>savoirs être</a:t>
                      </a:r>
                      <a:r>
                        <a:t>, </a:t>
                      </a:r>
                    </a:p>
                  </a:txBody>
                  <a:tcPr marL="50800" marR="50800" marT="50800" marB="50800" anchor="ctr" horzOverflow="overflow"/>
                </a:tc>
                <a:tc>
                  <a:txBody>
                    <a:bodyPr/>
                    <a:lstStyle/>
                    <a:p>
                      <a:pPr defTabSz="914400"/>
                      <a:r>
                        <a:rPr sz="3200"/>
                        <a:t>Se construit progressivement tout au long de la scolarité. / prof ; / groupe ; / activité.</a:t>
                      </a:r>
                    </a:p>
                  </a:txBody>
                  <a:tcPr marL="50800" marR="50800" marT="50800" marB="50800" anchor="ctr" horzOverflow="overflow"/>
                </a:tc>
                <a:tc>
                  <a:txBody>
                    <a:bodyPr/>
                    <a:lstStyle/>
                    <a:p>
                      <a:pPr defTabSz="914400"/>
                      <a:r>
                        <a:rPr sz="3200"/>
                        <a:t>Assisté, engagé, concentré, mobilisé, sollicitant</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3"/>
                  </a:ext>
                </a:extLst>
              </a:tr>
              <a:tr h="2226878">
                <a:tc>
                  <a:txBody>
                    <a:bodyPr/>
                    <a:lstStyle/>
                    <a:p>
                      <a:pPr defTabSz="914400">
                        <a:tabLst>
                          <a:tab pos="1663700" algn="l"/>
                        </a:tabLst>
                        <a:defRPr sz="3200"/>
                      </a:pPr>
                      <a:r>
                        <a:t>Dans un </a:t>
                      </a:r>
                      <a:r>
                        <a:rPr i="1">
                          <a:solidFill>
                            <a:schemeClr val="accent1">
                              <a:hueOff val="114395"/>
                              <a:lumOff val="-24975"/>
                            </a:schemeClr>
                          </a:solidFill>
                        </a:rPr>
                        <a:t>contexte</a:t>
                      </a:r>
                    </a:p>
                  </a:txBody>
                  <a:tcPr marL="50800" marR="50800" marT="50800" marB="50800" anchor="ctr" horzOverflow="overflow"/>
                </a:tc>
                <a:tc>
                  <a:txBody>
                    <a:bodyPr/>
                    <a:lstStyle/>
                    <a:p>
                      <a:pPr defTabSz="914400"/>
                      <a:r>
                        <a:rPr sz="3200"/>
                        <a:t>/ lieu (maison, classe)
/ entourage (seul, en équipe, accompagné)
/ contrainte temporelle (temps indiqué, temps limité)
/ forme (fatigue, pleine forme, maladie)
 </a:t>
                      </a:r>
                    </a:p>
                  </a:txBody>
                  <a:tcPr marL="50800" marR="50800" marT="50800" marB="50800" anchor="ctr" horzOverflow="overflow"/>
                </a:tc>
                <a:tc>
                  <a:txBody>
                    <a:bodyPr/>
                    <a:lstStyle/>
                    <a:p>
                      <a:pPr defTabSz="914400"/>
                      <a:r>
                        <a:rPr sz="3200"/>
                        <a:t>habituel, aidant, nouveau, stressant, déstabilisant, démobilisant, inhibant</a:t>
                      </a:r>
                    </a:p>
                  </a:txBody>
                  <a:tcPr marL="50800" marR="50800" marT="50800" marB="50800" anchor="ctr" horzOverflow="overflow">
                    <a:lnR w="12700">
                      <a:solidFill>
                        <a:srgbClr val="000000"/>
                      </a:solidFill>
                      <a:miter lim="400000"/>
                    </a:lnR>
                  </a:tcPr>
                </a:tc>
                <a:extLst>
                  <a:ext uri="{0D108BD9-81ED-4DB2-BD59-A6C34878D82A}">
                    <a16:rowId xmlns:a16="http://schemas.microsoft.com/office/drawing/2014/main" val="10004"/>
                  </a:ext>
                </a:extLst>
              </a:tr>
              <a:tr h="1459450">
                <a:tc>
                  <a:txBody>
                    <a:bodyPr/>
                    <a:lstStyle/>
                    <a:p>
                      <a:pPr defTabSz="914400">
                        <a:tabLst>
                          <a:tab pos="1663700" algn="l"/>
                        </a:tabLst>
                        <a:defRPr sz="3200"/>
                      </a:pPr>
                      <a:r>
                        <a:t>En </a:t>
                      </a:r>
                      <a:r>
                        <a:rPr i="1">
                          <a:solidFill>
                            <a:schemeClr val="accent1">
                              <a:hueOff val="114395"/>
                              <a:lumOff val="-24975"/>
                            </a:schemeClr>
                          </a:solidFill>
                        </a:rPr>
                        <a:t>autonomie</a:t>
                      </a:r>
                    </a:p>
                  </a:txBody>
                  <a:tcPr marL="50800" marR="50800" marT="50800" marB="50800" anchor="ctr" horzOverflow="overflow">
                    <a:lnB w="12700">
                      <a:solidFill>
                        <a:srgbClr val="000000"/>
                      </a:solidFill>
                      <a:miter lim="400000"/>
                    </a:lnB>
                  </a:tcPr>
                </a:tc>
                <a:tc>
                  <a:txBody>
                    <a:bodyPr/>
                    <a:lstStyle/>
                    <a:p>
                      <a:pPr defTabSz="914400"/>
                      <a:r>
                        <a:rPr sz="3200"/>
                        <a:t>cf. Différents niveaux</a:t>
                      </a:r>
                    </a:p>
                  </a:txBody>
                  <a:tcPr marL="50800" marR="50800" marT="50800" marB="50800" anchor="ctr" horzOverflow="overflow">
                    <a:lnB w="12700">
                      <a:solidFill>
                        <a:srgbClr val="000000"/>
                      </a:solidFill>
                      <a:miter lim="400000"/>
                    </a:lnB>
                  </a:tcPr>
                </a:tc>
                <a:tc>
                  <a:txBody>
                    <a:bodyPr/>
                    <a:lstStyle/>
                    <a:p>
                      <a:pPr defTabSz="914400"/>
                      <a:r>
                        <a:rPr sz="3200" dirty="0" err="1"/>
                        <a:t>guidé</a:t>
                      </a:r>
                      <a:r>
                        <a:rPr sz="3200" dirty="0"/>
                        <a:t> pas </a:t>
                      </a:r>
                      <a:r>
                        <a:rPr sz="3200" dirty="0" err="1"/>
                        <a:t>à</a:t>
                      </a:r>
                      <a:r>
                        <a:rPr sz="3200" dirty="0"/>
                        <a:t> pas, </a:t>
                      </a:r>
                      <a:r>
                        <a:rPr sz="3200" dirty="0" err="1"/>
                        <a:t>accompagné</a:t>
                      </a:r>
                      <a:r>
                        <a:rPr sz="3200" dirty="0"/>
                        <a:t>, </a:t>
                      </a:r>
                      <a:r>
                        <a:rPr sz="3200" dirty="0" err="1"/>
                        <a:t>aidé</a:t>
                      </a:r>
                      <a:r>
                        <a:rPr sz="3200" dirty="0"/>
                        <a:t>, </a:t>
                      </a:r>
                      <a:r>
                        <a:rPr sz="3200" dirty="0" err="1"/>
                        <a:t>aidé</a:t>
                      </a:r>
                      <a:r>
                        <a:rPr sz="3200" dirty="0"/>
                        <a:t> sur </a:t>
                      </a:r>
                      <a:r>
                        <a:rPr sz="3200" dirty="0" err="1"/>
                        <a:t>sollicitation</a:t>
                      </a:r>
                      <a:r>
                        <a:rPr sz="3200" dirty="0"/>
                        <a:t>, non </a:t>
                      </a:r>
                      <a:r>
                        <a:rPr sz="3200" dirty="0" err="1"/>
                        <a:t>aidé</a:t>
                      </a:r>
                      <a:r>
                        <a:rPr sz="3200" dirty="0"/>
                        <a:t>, </a:t>
                      </a:r>
                      <a:r>
                        <a:rPr sz="3200" dirty="0" err="1"/>
                        <a:t>seul</a:t>
                      </a:r>
                      <a:r>
                        <a:rPr sz="3200" dirty="0"/>
                        <a:t>, au sein d’un </a:t>
                      </a:r>
                      <a:r>
                        <a:rPr sz="3200" dirty="0" err="1"/>
                        <a:t>groupe</a:t>
                      </a:r>
                      <a:endParaRPr sz="3200" dirty="0"/>
                    </a:p>
                  </a:txBody>
                  <a:tcPr marL="50800" marR="50800" marT="50800" marB="50800" anchor="ctr" horzOverflow="overflow">
                    <a:lnR w="12700">
                      <a:solidFill>
                        <a:srgbClr val="000000"/>
                      </a:solidFill>
                      <a:miter lim="400000"/>
                    </a:lnR>
                    <a:lnB w="12700">
                      <a:solidFill>
                        <a:srgbClr val="000000"/>
                      </a:solidFill>
                      <a:miter lim="400000"/>
                    </a:lnB>
                  </a:tcPr>
                </a:tc>
                <a:extLst>
                  <a:ext uri="{0D108BD9-81ED-4DB2-BD59-A6C34878D82A}">
                    <a16:rowId xmlns:a16="http://schemas.microsoft.com/office/drawing/2014/main" val="10005"/>
                  </a:ext>
                </a:extLst>
              </a:tr>
            </a:tbl>
          </a:graphicData>
        </a:graphic>
      </p:graphicFrame>
      <p:sp>
        <p:nvSpPr>
          <p:cNvPr id="399" name="Comment j’articule ces différents éléments pour construire une progression ?"/>
          <p:cNvSpPr txBox="1"/>
          <p:nvPr/>
        </p:nvSpPr>
        <p:spPr>
          <a:xfrm>
            <a:off x="1459618" y="12204918"/>
            <a:ext cx="21291086"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3200" b="1" i="1" dirty="0">
                <a:solidFill>
                  <a:srgbClr val="002060"/>
                </a:solidFill>
              </a:rPr>
              <a:t>Comment </a:t>
            </a:r>
            <a:r>
              <a:rPr lang="fr-FR" sz="3200" b="1" i="1" dirty="0">
                <a:solidFill>
                  <a:srgbClr val="002060"/>
                </a:solidFill>
              </a:rPr>
              <a:t>comme professeur, est-ce que </a:t>
            </a:r>
            <a:r>
              <a:rPr sz="3200" b="1" i="1" dirty="0" err="1">
                <a:solidFill>
                  <a:srgbClr val="002060"/>
                </a:solidFill>
              </a:rPr>
              <a:t>j’articule</a:t>
            </a:r>
            <a:r>
              <a:rPr sz="3200" b="1" i="1" dirty="0">
                <a:solidFill>
                  <a:srgbClr val="002060"/>
                </a:solidFill>
              </a:rPr>
              <a:t> </a:t>
            </a:r>
            <a:r>
              <a:rPr sz="3200" b="1" i="1" dirty="0" err="1">
                <a:solidFill>
                  <a:srgbClr val="002060"/>
                </a:solidFill>
              </a:rPr>
              <a:t>ces</a:t>
            </a:r>
            <a:r>
              <a:rPr sz="3200" b="1" i="1" dirty="0">
                <a:solidFill>
                  <a:srgbClr val="002060"/>
                </a:solidFill>
              </a:rPr>
              <a:t> </a:t>
            </a:r>
            <a:r>
              <a:rPr sz="3200" b="1" i="1" dirty="0" err="1">
                <a:solidFill>
                  <a:srgbClr val="002060"/>
                </a:solidFill>
              </a:rPr>
              <a:t>différents</a:t>
            </a:r>
            <a:r>
              <a:rPr sz="3200" b="1" i="1" dirty="0">
                <a:solidFill>
                  <a:srgbClr val="002060"/>
                </a:solidFill>
              </a:rPr>
              <a:t> </a:t>
            </a:r>
            <a:r>
              <a:rPr sz="3200" b="1" i="1" dirty="0" err="1">
                <a:solidFill>
                  <a:srgbClr val="002060"/>
                </a:solidFill>
              </a:rPr>
              <a:t>éléments</a:t>
            </a:r>
            <a:r>
              <a:rPr sz="3200" b="1" i="1" dirty="0">
                <a:solidFill>
                  <a:srgbClr val="002060"/>
                </a:solidFill>
              </a:rPr>
              <a:t> pour </a:t>
            </a:r>
            <a:r>
              <a:rPr sz="3200" b="1" i="1" dirty="0" err="1">
                <a:solidFill>
                  <a:srgbClr val="002060"/>
                </a:solidFill>
              </a:rPr>
              <a:t>construire</a:t>
            </a:r>
            <a:r>
              <a:rPr sz="3200" b="1" i="1" dirty="0">
                <a:solidFill>
                  <a:srgbClr val="002060"/>
                </a:solidFill>
              </a:rPr>
              <a:t> </a:t>
            </a:r>
            <a:r>
              <a:rPr sz="3200" b="1" i="1" dirty="0" err="1">
                <a:solidFill>
                  <a:srgbClr val="002060"/>
                </a:solidFill>
              </a:rPr>
              <a:t>une</a:t>
            </a:r>
            <a:r>
              <a:rPr sz="3200" b="1" i="1" dirty="0">
                <a:solidFill>
                  <a:srgbClr val="002060"/>
                </a:solidFill>
              </a:rPr>
              <a:t> progression ?</a:t>
            </a:r>
          </a:p>
        </p:txBody>
      </p:sp>
      <p:sp>
        <p:nvSpPr>
          <p:cNvPr id="400" name="Il s’agit de fixer des repères, un cadre de référence, sur lesquels on va pouvoir s’appuyer =&gt; pas de tout verrouiller"/>
          <p:cNvSpPr txBox="1"/>
          <p:nvPr/>
        </p:nvSpPr>
        <p:spPr>
          <a:xfrm>
            <a:off x="1376084" y="12769175"/>
            <a:ext cx="22470895"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r>
              <a:rPr sz="3200" b="1" dirty="0">
                <a:solidFill>
                  <a:srgbClr val="002060"/>
                </a:solidFill>
              </a:rPr>
              <a:t>Il </a:t>
            </a:r>
            <a:r>
              <a:rPr sz="3200" b="1" dirty="0" err="1">
                <a:solidFill>
                  <a:srgbClr val="002060"/>
                </a:solidFill>
              </a:rPr>
              <a:t>s’agit</a:t>
            </a:r>
            <a:r>
              <a:rPr sz="3200" b="1" dirty="0">
                <a:solidFill>
                  <a:srgbClr val="002060"/>
                </a:solidFill>
              </a:rPr>
              <a:t> de fixer des </a:t>
            </a:r>
            <a:r>
              <a:rPr sz="3200" b="1" dirty="0" err="1">
                <a:solidFill>
                  <a:srgbClr val="002060"/>
                </a:solidFill>
              </a:rPr>
              <a:t>repères</a:t>
            </a:r>
            <a:r>
              <a:rPr sz="3200" b="1" dirty="0">
                <a:solidFill>
                  <a:srgbClr val="002060"/>
                </a:solidFill>
              </a:rPr>
              <a:t>, un cadre de </a:t>
            </a:r>
            <a:r>
              <a:rPr sz="3200" b="1" dirty="0" err="1">
                <a:solidFill>
                  <a:srgbClr val="002060"/>
                </a:solidFill>
              </a:rPr>
              <a:t>référence</a:t>
            </a:r>
            <a:r>
              <a:rPr sz="3200" b="1" dirty="0">
                <a:solidFill>
                  <a:srgbClr val="002060"/>
                </a:solidFill>
              </a:rPr>
              <a:t>, sur </a:t>
            </a:r>
            <a:r>
              <a:rPr sz="3200" b="1" dirty="0" err="1">
                <a:solidFill>
                  <a:srgbClr val="002060"/>
                </a:solidFill>
              </a:rPr>
              <a:t>lesquels</a:t>
            </a:r>
            <a:r>
              <a:rPr sz="3200" b="1" dirty="0">
                <a:solidFill>
                  <a:srgbClr val="002060"/>
                </a:solidFill>
              </a:rPr>
              <a:t> on </a:t>
            </a:r>
            <a:r>
              <a:rPr sz="3200" b="1" dirty="0" err="1">
                <a:solidFill>
                  <a:srgbClr val="002060"/>
                </a:solidFill>
              </a:rPr>
              <a:t>va</a:t>
            </a:r>
            <a:r>
              <a:rPr sz="3200" b="1" dirty="0">
                <a:solidFill>
                  <a:srgbClr val="002060"/>
                </a:solidFill>
              </a:rPr>
              <a:t> </a:t>
            </a:r>
            <a:r>
              <a:rPr sz="3200" b="1" dirty="0" err="1">
                <a:solidFill>
                  <a:srgbClr val="002060"/>
                </a:solidFill>
              </a:rPr>
              <a:t>pouvoir</a:t>
            </a:r>
            <a:r>
              <a:rPr sz="3200" b="1" dirty="0">
                <a:solidFill>
                  <a:srgbClr val="002060"/>
                </a:solidFill>
              </a:rPr>
              <a:t> </a:t>
            </a:r>
            <a:r>
              <a:rPr sz="3200" b="1" dirty="0" err="1">
                <a:solidFill>
                  <a:srgbClr val="002060"/>
                </a:solidFill>
              </a:rPr>
              <a:t>s’appuyer</a:t>
            </a:r>
            <a:r>
              <a:rPr lang="fr-FR" sz="3200" b="1" dirty="0">
                <a:solidFill>
                  <a:srgbClr val="002060"/>
                </a:solidFill>
              </a:rPr>
              <a:t>,</a:t>
            </a:r>
            <a:r>
              <a:rPr sz="3200" b="1" dirty="0">
                <a:solidFill>
                  <a:srgbClr val="002060"/>
                </a:solidFill>
              </a:rPr>
              <a:t> </a:t>
            </a:r>
            <a:r>
              <a:rPr lang="fr-FR" sz="3200" b="1" dirty="0">
                <a:solidFill>
                  <a:srgbClr val="002060"/>
                </a:solidFill>
              </a:rPr>
              <a:t>et non</a:t>
            </a:r>
            <a:r>
              <a:rPr sz="3200" b="1" dirty="0">
                <a:solidFill>
                  <a:srgbClr val="002060"/>
                </a:solidFill>
              </a:rPr>
              <a:t> de </a:t>
            </a:r>
            <a:r>
              <a:rPr lang="fr-FR" sz="3200" b="1" dirty="0">
                <a:solidFill>
                  <a:srgbClr val="002060"/>
                </a:solidFill>
              </a:rPr>
              <a:t>trop</a:t>
            </a:r>
            <a:r>
              <a:rPr sz="3200" b="1" dirty="0">
                <a:solidFill>
                  <a:srgbClr val="002060"/>
                </a:solidFill>
              </a:rPr>
              <a:t> </a:t>
            </a:r>
            <a:r>
              <a:rPr sz="3200" b="1" dirty="0" err="1">
                <a:solidFill>
                  <a:srgbClr val="002060"/>
                </a:solidFill>
              </a:rPr>
              <a:t>verrouiller</a:t>
            </a:r>
            <a:endParaRPr sz="3200" b="1" dirty="0">
              <a:solidFill>
                <a:srgbClr val="002060"/>
              </a:solidFill>
            </a:endParaRPr>
          </a:p>
        </p:txBody>
      </p:sp>
      <p:sp>
        <p:nvSpPr>
          <p:cNvPr id="401" name="Construire une progression"/>
          <p:cNvSpPr txBox="1"/>
          <p:nvPr/>
        </p:nvSpPr>
        <p:spPr>
          <a:xfrm>
            <a:off x="18877157" y="245699"/>
            <a:ext cx="5074921"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r">
              <a:defRPr sz="3000" b="1">
                <a:solidFill>
                  <a:srgbClr val="143557"/>
                </a:solidFill>
              </a:defRPr>
            </a:lvl1pPr>
          </a:lstStyle>
          <a:p>
            <a:r>
              <a:t>Construire une progression</a:t>
            </a:r>
          </a:p>
        </p:txBody>
      </p:sp>
      <p:sp>
        <p:nvSpPr>
          <p:cNvPr id="402" name="ORGANISER SON ANNEE"/>
          <p:cNvSpPr txBox="1"/>
          <p:nvPr/>
        </p:nvSpPr>
        <p:spPr>
          <a:xfrm>
            <a:off x="222558" y="245699"/>
            <a:ext cx="4757167" cy="5604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defRPr sz="3000" b="1">
                <a:solidFill>
                  <a:srgbClr val="143557"/>
                </a:solidFill>
              </a:defRPr>
            </a:lvl1pPr>
          </a:lstStyle>
          <a:p>
            <a:r>
              <a:t>ORGANISER SON ANNEE</a:t>
            </a:r>
          </a:p>
        </p:txBody>
      </p:sp>
      <p:sp>
        <p:nvSpPr>
          <p:cNvPr id="2" name="ZoneTexte 1">
            <a:extLst>
              <a:ext uri="{FF2B5EF4-FFF2-40B4-BE49-F238E27FC236}">
                <a16:creationId xmlns:a16="http://schemas.microsoft.com/office/drawing/2014/main" id="{7629A337-5D9B-9F4B-828A-F83531AE86FB}"/>
              </a:ext>
            </a:extLst>
          </p:cNvPr>
          <p:cNvSpPr txBox="1"/>
          <p:nvPr/>
        </p:nvSpPr>
        <p:spPr>
          <a:xfrm>
            <a:off x="0" y="1036844"/>
            <a:ext cx="4834657" cy="595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3200" b="1" i="0" u="none" strike="noStrike" cap="none" spc="0" normalizeH="0" baseline="0" dirty="0">
                <a:ln>
                  <a:noFill/>
                </a:ln>
                <a:solidFill>
                  <a:srgbClr val="002060"/>
                </a:solidFill>
                <a:effectLst/>
                <a:uFillTx/>
                <a:latin typeface="+mn-lt"/>
                <a:ea typeface="+mn-ea"/>
                <a:cs typeface="+mn-cs"/>
                <a:sym typeface="Helvetica Neue"/>
              </a:rPr>
              <a:t>Etre compétent c’est …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E2E528E5-164D-CA44-A9AD-080A45F5132D}"/>
              </a:ext>
            </a:extLst>
          </p:cNvPr>
          <p:cNvGraphicFramePr>
            <a:graphicFrameLocks noGrp="1"/>
          </p:cNvGraphicFramePr>
          <p:nvPr>
            <p:extLst>
              <p:ext uri="{D42A27DB-BD31-4B8C-83A1-F6EECF244321}">
                <p14:modId xmlns:p14="http://schemas.microsoft.com/office/powerpoint/2010/main" val="783342902"/>
              </p:ext>
            </p:extLst>
          </p:nvPr>
        </p:nvGraphicFramePr>
        <p:xfrm>
          <a:off x="85506" y="752610"/>
          <a:ext cx="23794824" cy="12963390"/>
        </p:xfrm>
        <a:graphic>
          <a:graphicData uri="http://schemas.openxmlformats.org/drawingml/2006/table">
            <a:tbl>
              <a:tblPr/>
              <a:tblGrid>
                <a:gridCol w="3899066">
                  <a:extLst>
                    <a:ext uri="{9D8B030D-6E8A-4147-A177-3AD203B41FA5}">
                      <a16:colId xmlns:a16="http://schemas.microsoft.com/office/drawing/2014/main" val="342473807"/>
                    </a:ext>
                  </a:extLst>
                </a:gridCol>
                <a:gridCol w="5353758">
                  <a:extLst>
                    <a:ext uri="{9D8B030D-6E8A-4147-A177-3AD203B41FA5}">
                      <a16:colId xmlns:a16="http://schemas.microsoft.com/office/drawing/2014/main" val="3276101655"/>
                    </a:ext>
                  </a:extLst>
                </a:gridCol>
                <a:gridCol w="3424518">
                  <a:extLst>
                    <a:ext uri="{9D8B030D-6E8A-4147-A177-3AD203B41FA5}">
                      <a16:colId xmlns:a16="http://schemas.microsoft.com/office/drawing/2014/main" val="697742071"/>
                    </a:ext>
                  </a:extLst>
                </a:gridCol>
                <a:gridCol w="3594846">
                  <a:extLst>
                    <a:ext uri="{9D8B030D-6E8A-4147-A177-3AD203B41FA5}">
                      <a16:colId xmlns:a16="http://schemas.microsoft.com/office/drawing/2014/main" val="2225156302"/>
                    </a:ext>
                  </a:extLst>
                </a:gridCol>
                <a:gridCol w="3227295">
                  <a:extLst>
                    <a:ext uri="{9D8B030D-6E8A-4147-A177-3AD203B41FA5}">
                      <a16:colId xmlns:a16="http://schemas.microsoft.com/office/drawing/2014/main" val="26128727"/>
                    </a:ext>
                  </a:extLst>
                </a:gridCol>
                <a:gridCol w="2339788">
                  <a:extLst>
                    <a:ext uri="{9D8B030D-6E8A-4147-A177-3AD203B41FA5}">
                      <a16:colId xmlns:a16="http://schemas.microsoft.com/office/drawing/2014/main" val="367401165"/>
                    </a:ext>
                  </a:extLst>
                </a:gridCol>
                <a:gridCol w="1955553">
                  <a:extLst>
                    <a:ext uri="{9D8B030D-6E8A-4147-A177-3AD203B41FA5}">
                      <a16:colId xmlns:a16="http://schemas.microsoft.com/office/drawing/2014/main" val="314657365"/>
                    </a:ext>
                  </a:extLst>
                </a:gridCol>
              </a:tblGrid>
              <a:tr h="867120">
                <a:tc>
                  <a:txBody>
                    <a:bodyPr/>
                    <a:lstStyle/>
                    <a:p>
                      <a:pPr algn="ctr"/>
                      <a:r>
                        <a:rPr lang="fr-FR" sz="2400" b="1" dirty="0">
                          <a:solidFill>
                            <a:srgbClr val="000000"/>
                          </a:solidFill>
                          <a:effectLst/>
                          <a:latin typeface="Helvetica Neue" panose="02000503000000020004" pitchFamily="2" charset="0"/>
                        </a:rPr>
                        <a:t>Cible de formation citoyenne</a:t>
                      </a:r>
                      <a:endParaRPr lang="fr-FR" sz="24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rgbClr val="EC5C07"/>
                    </a:solidFill>
                  </a:tcPr>
                </a:tc>
                <a:tc>
                  <a:txBody>
                    <a:bodyPr/>
                    <a:lstStyle/>
                    <a:p>
                      <a:pPr algn="ctr"/>
                      <a:r>
                        <a:rPr lang="fr-FR" sz="2400" b="1" dirty="0">
                          <a:solidFill>
                            <a:srgbClr val="000000"/>
                          </a:solidFill>
                          <a:effectLst/>
                          <a:latin typeface="Helvetica Neue" panose="02000503000000020004" pitchFamily="2" charset="0"/>
                        </a:rPr>
                        <a:t>4. Niveau d’autonomie intellectuelle</a:t>
                      </a:r>
                      <a:endParaRPr lang="fr-FR" sz="2400" dirty="0">
                        <a:effectLst/>
                      </a:endParaRPr>
                    </a:p>
                  </a:txBody>
                  <a:tcPr marL="15045" marR="15045" marT="15045" marB="150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rgbClr val="FB9E09"/>
                    </a:solidFill>
                  </a:tcPr>
                </a:tc>
                <a:tc>
                  <a:txBody>
                    <a:bodyPr/>
                    <a:lstStyle/>
                    <a:p>
                      <a:pPr algn="ctr"/>
                      <a:r>
                        <a:rPr lang="fr-FR" sz="2400" b="1" dirty="0">
                          <a:solidFill>
                            <a:srgbClr val="000000"/>
                          </a:solidFill>
                          <a:effectLst/>
                          <a:latin typeface="Helvetica Neue" panose="02000503000000020004" pitchFamily="2" charset="0"/>
                        </a:rPr>
                        <a:t>3. Niveau d’autonomie de décision</a:t>
                      </a:r>
                      <a:endParaRPr lang="fr-FR" sz="2400" dirty="0">
                        <a:effectLst/>
                      </a:endParaRPr>
                    </a:p>
                  </a:txBody>
                  <a:tcPr marL="15045" marR="15045" marT="15045" marB="150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rgbClr val="FB9E09"/>
                    </a:solidFill>
                  </a:tcPr>
                </a:tc>
                <a:tc>
                  <a:txBody>
                    <a:bodyPr/>
                    <a:lstStyle/>
                    <a:p>
                      <a:pPr algn="ctr"/>
                      <a:r>
                        <a:rPr lang="fr-FR" sz="2400" b="1" dirty="0">
                          <a:solidFill>
                            <a:srgbClr val="000000"/>
                          </a:solidFill>
                          <a:effectLst/>
                          <a:latin typeface="Helvetica Neue" panose="02000503000000020004" pitchFamily="2" charset="0"/>
                        </a:rPr>
                        <a:t>2. </a:t>
                      </a:r>
                      <a:r>
                        <a:rPr lang="fr-FR" sz="2400" b="1" dirty="0" err="1">
                          <a:solidFill>
                            <a:srgbClr val="000000"/>
                          </a:solidFill>
                          <a:effectLst/>
                          <a:latin typeface="Helvetica Neue" panose="02000503000000020004" pitchFamily="2" charset="0"/>
                        </a:rPr>
                        <a:t>Désétayage</a:t>
                      </a:r>
                      <a:r>
                        <a:rPr lang="fr-FR" sz="2400" b="1" dirty="0">
                          <a:solidFill>
                            <a:srgbClr val="000000"/>
                          </a:solidFill>
                          <a:effectLst/>
                          <a:latin typeface="Helvetica Neue" panose="02000503000000020004" pitchFamily="2" charset="0"/>
                        </a:rPr>
                        <a:t> en cours</a:t>
                      </a:r>
                      <a:endParaRPr lang="fr-FR" sz="2400" dirty="0">
                        <a:effectLst/>
                      </a:endParaRPr>
                    </a:p>
                  </a:txBody>
                  <a:tcPr marL="15045" marR="15045" marT="15045" marB="150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rgbClr val="FB9E09"/>
                    </a:solidFill>
                  </a:tcPr>
                </a:tc>
                <a:tc>
                  <a:txBody>
                    <a:bodyPr/>
                    <a:lstStyle/>
                    <a:p>
                      <a:pPr algn="ctr"/>
                      <a:r>
                        <a:rPr lang="fr-FR" sz="2400" b="1" dirty="0">
                          <a:solidFill>
                            <a:srgbClr val="000000"/>
                          </a:solidFill>
                          <a:effectLst/>
                          <a:latin typeface="Helvetica Neue" panose="02000503000000020004" pitchFamily="2" charset="0"/>
                        </a:rPr>
                        <a:t>1. Absence d’autonomie - Etayage</a:t>
                      </a:r>
                      <a:endParaRPr lang="fr-FR" sz="2400" dirty="0">
                        <a:effectLst/>
                      </a:endParaRPr>
                    </a:p>
                  </a:txBody>
                  <a:tcPr marL="15045" marR="15045" marT="15045" marB="150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rgbClr val="FB9E09"/>
                    </a:solidFill>
                  </a:tcPr>
                </a:tc>
                <a:tc>
                  <a:txBody>
                    <a:bodyPr/>
                    <a:lstStyle/>
                    <a:p>
                      <a:pPr algn="ctr"/>
                      <a:r>
                        <a:rPr lang="fr-FR" sz="2400" b="1" dirty="0">
                          <a:solidFill>
                            <a:srgbClr val="000000"/>
                          </a:solidFill>
                          <a:effectLst/>
                          <a:latin typeface="Helvetica Neue" panose="02000503000000020004" pitchFamily="2" charset="0"/>
                        </a:rPr>
                        <a:t>Sous ensemble</a:t>
                      </a:r>
                      <a:endParaRPr lang="fr-FR" sz="2400" dirty="0">
                        <a:effectLst/>
                      </a:endParaRPr>
                    </a:p>
                  </a:txBody>
                  <a:tcPr marL="15045" marR="15045" marT="15045" marB="1504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rgbClr val="EC5C07"/>
                    </a:solidFill>
                  </a:tcPr>
                </a:tc>
                <a:tc>
                  <a:txBody>
                    <a:bodyPr/>
                    <a:lstStyle/>
                    <a:p>
                      <a:pPr algn="ctr"/>
                      <a:r>
                        <a:rPr lang="fr-FR" sz="2400" b="1" dirty="0">
                          <a:solidFill>
                            <a:srgbClr val="002060"/>
                          </a:solidFill>
                          <a:effectLst/>
                          <a:hlinkClick r:id="rId3"/>
                        </a:rPr>
                        <a:t>Grille de descripteurs</a:t>
                      </a:r>
                      <a:endParaRPr lang="fr-FR" sz="2400" b="1" dirty="0">
                        <a:solidFill>
                          <a:srgbClr val="002060"/>
                        </a:solidFill>
                        <a:effectLst/>
                      </a:endParaRPr>
                    </a:p>
                  </a:txBody>
                  <a:tcPr marL="15045" marR="15045" marT="15045" marB="15045" anchor="ctr">
                    <a:lnL w="9525" cap="flat" cmpd="sng" algn="ctr">
                      <a:solidFill>
                        <a:srgbClr val="FFFFFF"/>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281063229"/>
                  </a:ext>
                </a:extLst>
              </a:tr>
              <a:tr h="1191683">
                <a:tc rowSpan="8">
                  <a:txBody>
                    <a:bodyPr/>
                    <a:lstStyle/>
                    <a:p>
                      <a:pPr algn="ctr"/>
                      <a:r>
                        <a:rPr lang="fr-FR" sz="2800" b="1" dirty="0">
                          <a:solidFill>
                            <a:srgbClr val="000000"/>
                          </a:solidFill>
                          <a:effectLst/>
                          <a:latin typeface="Helvetica Neue" panose="02000503000000020004" pitchFamily="2" charset="0"/>
                        </a:rPr>
                        <a:t>Savoir prendre l’initiative de réaliser un croquis ou un schéma clair et pertinent pour exprimer sa pensée à partir de données externes, de ses connaissances ou d’un mix des deux</a:t>
                      </a:r>
                      <a:endParaRPr lang="fr-FR" sz="2800" b="1"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76716C"/>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B9E09"/>
                    </a:solidFill>
                  </a:tcPr>
                </a:tc>
                <a:tc>
                  <a:txBody>
                    <a:bodyPr/>
                    <a:lstStyle/>
                    <a:p>
                      <a:pPr algn="ctr"/>
                      <a:r>
                        <a:rPr lang="fr-FR" sz="2200" dirty="0">
                          <a:solidFill>
                            <a:schemeClr val="bg2">
                              <a:lumMod val="10000"/>
                            </a:schemeClr>
                          </a:solidFill>
                          <a:effectLst/>
                        </a:rPr>
                        <a:t>3+ L’élève est conscient que le langage cartographique lui permet de porter un discours plus efficacement que d’autres langages</a:t>
                      </a: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76716C"/>
                      </a:solidFill>
                      <a:prstDash val="solid"/>
                      <a:round/>
                      <a:headEnd type="none" w="med" len="med"/>
                      <a:tailEnd type="none" w="med" len="med"/>
                    </a:lnB>
                  </a:tcPr>
                </a:tc>
                <a:tc>
                  <a:txBody>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lang="fr-FR" sz="2200" dirty="0">
                          <a:solidFill>
                            <a:schemeClr val="bg2">
                              <a:lumMod val="10000"/>
                            </a:schemeClr>
                          </a:solidFill>
                          <a:effectLst/>
                        </a:rPr>
                        <a:t>L’élève réalise un transfert de langage d’une forme quelconque  vers le langage cartographique</a:t>
                      </a: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76716C"/>
                      </a:solidFill>
                      <a:prstDash val="solid"/>
                      <a:round/>
                      <a:headEnd type="none" w="med" len="med"/>
                      <a:tailEnd type="none" w="med" len="med"/>
                    </a:lnB>
                    <a:noFill/>
                  </a:tcPr>
                </a:tc>
                <a:tc>
                  <a:txBody>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lang="fr-FR" sz="2200" dirty="0">
                          <a:solidFill>
                            <a:srgbClr val="000000"/>
                          </a:solidFill>
                          <a:effectLst/>
                          <a:latin typeface="Helvetica Neue" panose="02000503000000020004" pitchFamily="2" charset="0"/>
                        </a:rPr>
                        <a:t>L’élève propose un transfert de langage depuis un type de support déjà travaillé</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chemeClr val="accent3"/>
                    </a:solidFill>
                  </a:tcPr>
                </a:tc>
                <a:tc>
                  <a:txBody>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lang="fr-FR" sz="2200" dirty="0">
                          <a:solidFill>
                            <a:srgbClr val="000000"/>
                          </a:solidFill>
                          <a:effectLst/>
                          <a:latin typeface="Helvetica Neue" panose="02000503000000020004" pitchFamily="2" charset="0"/>
                        </a:rPr>
                        <a:t>Les codes du transfert de langage sont donnés à l’élève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76716C"/>
                      </a:solidFill>
                      <a:prstDash val="solid"/>
                      <a:round/>
                      <a:headEnd type="none" w="med" len="med"/>
                      <a:tailEnd type="none" w="med" len="med"/>
                    </a:lnB>
                  </a:tcPr>
                </a:tc>
                <a:tc>
                  <a:txBody>
                    <a:bodyPr/>
                    <a:lstStyle/>
                    <a:p>
                      <a:r>
                        <a:rPr lang="fr-FR" sz="2200" dirty="0">
                          <a:effectLst/>
                        </a:rPr>
                        <a:t>Exploitation des données</a:t>
                      </a: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rgbClr val="FED327"/>
                    </a:solidFill>
                  </a:tcPr>
                </a:tc>
                <a:tc>
                  <a:txBody>
                    <a:bodyPr/>
                    <a:lstStyle/>
                    <a:p>
                      <a:r>
                        <a:rPr lang="fr-FR" sz="2200" dirty="0">
                          <a:solidFill>
                            <a:srgbClr val="002060"/>
                          </a:solidFill>
                          <a:effectLst/>
                        </a:rPr>
                        <a:t>Spatialisation des éléments du texte</a:t>
                      </a: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76716C"/>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31903403"/>
                  </a:ext>
                </a:extLst>
              </a:tr>
              <a:tr h="1586753">
                <a:tc vMerge="1">
                  <a:txBody>
                    <a:bodyPr/>
                    <a:lstStyle/>
                    <a:p>
                      <a:pPr algn="ctr"/>
                      <a:endParaRPr lang="fr-FR" sz="2400" b="1"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76716C"/>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B9E09"/>
                    </a:solidFill>
                  </a:tcPr>
                </a:tc>
                <a:tc>
                  <a:txBody>
                    <a:bodyPr/>
                    <a:lstStyle/>
                    <a:p>
                      <a:pPr algn="ctr"/>
                      <a:r>
                        <a:rPr lang="fr-FR" sz="2200" dirty="0">
                          <a:solidFill>
                            <a:srgbClr val="000000"/>
                          </a:solidFill>
                          <a:effectLst/>
                          <a:latin typeface="Helvetica Neue" panose="02000503000000020004" pitchFamily="2" charset="0"/>
                        </a:rPr>
                        <a:t>3+ L'élève est conscient qu'il doit trouver un angle d’attaque du sujet qui soit pertinent pour pouvoir convaincre. </a:t>
                      </a:r>
                      <a:endParaRPr lang="fr-FR" sz="2200" dirty="0">
                        <a:effectLst/>
                      </a:endParaRP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L’élève sait qu’il doit problématiser et afficher sa problématique ou un titre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accent1"/>
                    </a:solidFill>
                  </a:tcPr>
                </a:tc>
                <a:tc>
                  <a:txBody>
                    <a:bodyPr/>
                    <a:lstStyle/>
                    <a:p>
                      <a:pPr algn="ctr"/>
                      <a:r>
                        <a:rPr lang="fr-FR" sz="2200" dirty="0">
                          <a:solidFill>
                            <a:srgbClr val="000000"/>
                          </a:solidFill>
                          <a:effectLst/>
                          <a:latin typeface="Helvetica Neue" panose="02000503000000020004" pitchFamily="2" charset="0"/>
                        </a:rPr>
                        <a:t>L’élève produit une problématique sur demande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La problématique est donnée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accent3"/>
                    </a:solidFill>
                  </a:tcPr>
                </a:tc>
                <a:tc>
                  <a:txBody>
                    <a:bodyPr/>
                    <a:lstStyle/>
                    <a:p>
                      <a:r>
                        <a:rPr lang="fr-FR" sz="2200" dirty="0">
                          <a:solidFill>
                            <a:srgbClr val="000000"/>
                          </a:solidFill>
                          <a:effectLst/>
                          <a:latin typeface="Helvetica Neue" panose="02000503000000020004" pitchFamily="2" charset="0"/>
                        </a:rPr>
                        <a:t>Problématisation</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tc>
                  <a:txBody>
                    <a:bodyPr/>
                    <a:lstStyle/>
                    <a:p>
                      <a:endParaRPr lang="fr-FR" sz="2200" dirty="0">
                        <a:solidFill>
                          <a:srgbClr val="002060"/>
                        </a:solidFill>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76716C"/>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03961029"/>
                  </a:ext>
                </a:extLst>
              </a:tr>
              <a:tr h="1447800">
                <a:tc vMerge="1">
                  <a:txBody>
                    <a:bodyPr/>
                    <a:lstStyle/>
                    <a:p>
                      <a:endParaRPr lang="fr-FR"/>
                    </a:p>
                  </a:txBody>
                  <a:tcPr/>
                </a:tc>
                <a:tc>
                  <a:txBody>
                    <a:bodyPr/>
                    <a:lstStyle/>
                    <a:p>
                      <a:pPr algn="ctr"/>
                      <a:r>
                        <a:rPr lang="fr-FR" sz="2200" dirty="0">
                          <a:solidFill>
                            <a:srgbClr val="000000"/>
                          </a:solidFill>
                          <a:effectLst/>
                          <a:latin typeface="Helvetica Neue" panose="02000503000000020004" pitchFamily="2" charset="0"/>
                        </a:rPr>
                        <a:t>3+ L'élève est conscient que le choix de l’échelle lui permettra d’orienter son discours. </a:t>
                      </a:r>
                      <a:endParaRPr lang="fr-FR" sz="2200" dirty="0">
                        <a:effectLst/>
                      </a:endParaRP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pPr algn="ctr"/>
                      <a:r>
                        <a:rPr lang="fr-FR" sz="2200" dirty="0">
                          <a:solidFill>
                            <a:srgbClr val="000000"/>
                          </a:solidFill>
                          <a:effectLst/>
                          <a:latin typeface="Helvetica Neue" panose="02000503000000020004" pitchFamily="2" charset="0"/>
                        </a:rPr>
                        <a:t>L’élève choisit seul l’échelle de son schéma ou de son croquis voire dessine ce dernier</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accent1"/>
                    </a:solidFill>
                  </a:tcPr>
                </a:tc>
                <a:tc>
                  <a:txBody>
                    <a:bodyPr/>
                    <a:lstStyle/>
                    <a:p>
                      <a:pPr algn="ctr"/>
                      <a:r>
                        <a:rPr lang="fr-FR" sz="2200" dirty="0">
                          <a:solidFill>
                            <a:srgbClr val="000000"/>
                          </a:solidFill>
                          <a:effectLst/>
                          <a:latin typeface="Helvetica Neue" panose="02000503000000020004" pitchFamily="2" charset="0"/>
                        </a:rPr>
                        <a:t>L’élève choisit un fond de carte parmi un ensemble d’échelles différentes </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pPr algn="ctr"/>
                      <a:r>
                        <a:rPr lang="fr-FR" sz="2200" dirty="0">
                          <a:solidFill>
                            <a:srgbClr val="000000"/>
                          </a:solidFill>
                          <a:effectLst/>
                          <a:latin typeface="Helvetica Neue" panose="02000503000000020004" pitchFamily="2" charset="0"/>
                        </a:rPr>
                        <a:t>Le fond de carte est donné à l’élève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accent3"/>
                    </a:solidFill>
                  </a:tcPr>
                </a:tc>
                <a:tc>
                  <a:txBody>
                    <a:bodyPr/>
                    <a:lstStyle/>
                    <a:p>
                      <a:r>
                        <a:rPr lang="fr-FR" sz="2200">
                          <a:solidFill>
                            <a:srgbClr val="000000"/>
                          </a:solidFill>
                          <a:effectLst/>
                          <a:latin typeface="Helvetica Neue" panose="02000503000000020004" pitchFamily="2" charset="0"/>
                        </a:rPr>
                        <a:t>Choix de l’échelle</a:t>
                      </a:r>
                      <a:endParaRPr lang="fr-FR" sz="220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tc>
                  <a:txBody>
                    <a:bodyPr/>
                    <a:lstStyle/>
                    <a:p>
                      <a:pPr marL="0" marR="0" indent="0" algn="ctr" defTabSz="584200" rtl="0" latinLnBrk="0">
                        <a:lnSpc>
                          <a:spcPct val="100000"/>
                        </a:lnSpc>
                        <a:spcBef>
                          <a:spcPts val="0"/>
                        </a:spcBef>
                        <a:spcAft>
                          <a:spcPts val="0"/>
                        </a:spcAft>
                        <a:buClrTx/>
                        <a:buSzTx/>
                        <a:buFontTx/>
                        <a:buNone/>
                        <a:tabLst/>
                      </a:pPr>
                      <a:r>
                        <a:rPr lang="fr-FR" sz="2200" b="0" i="0" u="none" strike="noStrike" cap="none" spc="0" baseline="0" dirty="0">
                          <a:solidFill>
                            <a:srgbClr val="002060"/>
                          </a:solidFill>
                          <a:effectLst/>
                          <a:uFillTx/>
                          <a:latin typeface="+mn-lt"/>
                          <a:ea typeface="+mn-ea"/>
                          <a:cs typeface="+mn-cs"/>
                          <a:sym typeface="Helvetica Neue"/>
                        </a:rPr>
                        <a:t>Maîtriser les repères spatiaux </a:t>
                      </a: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592807"/>
                  </a:ext>
                </a:extLst>
              </a:tr>
              <a:tr h="1473200">
                <a:tc vMerge="1">
                  <a:txBody>
                    <a:bodyPr/>
                    <a:lstStyle/>
                    <a:p>
                      <a:endParaRPr lang="fr-FR"/>
                    </a:p>
                  </a:txBody>
                  <a:tcPr/>
                </a:tc>
                <a:tc>
                  <a:txBody>
                    <a:bodyPr/>
                    <a:lstStyle/>
                    <a:p>
                      <a:pPr algn="ctr"/>
                      <a:r>
                        <a:rPr lang="fr-FR" sz="2200" dirty="0">
                          <a:solidFill>
                            <a:srgbClr val="000000"/>
                          </a:solidFill>
                          <a:effectLst/>
                          <a:latin typeface="Helvetica Neue" panose="02000503000000020004" pitchFamily="2" charset="0"/>
                        </a:rPr>
                        <a:t>3+ L'élève est conscient qu'il doit effectuer des choix pour rendre lisible son croquis et donner du poids à sa démonstration</a:t>
                      </a:r>
                      <a:endParaRPr lang="fr-FR" sz="2200" dirty="0">
                        <a:effectLst/>
                      </a:endParaRP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L’élève choisit seul les éléments à représenter</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gradFill flip="none" rotWithShape="1">
                      <a:gsLst>
                        <a:gs pos="0">
                          <a:schemeClr val="accent3"/>
                        </a:gs>
                        <a:gs pos="46000">
                          <a:schemeClr val="accent3"/>
                        </a:gs>
                        <a:gs pos="53000">
                          <a:schemeClr val="accent1"/>
                        </a:gs>
                        <a:gs pos="100000">
                          <a:schemeClr val="accent1"/>
                        </a:gs>
                      </a:gsLst>
                      <a:lin ang="4080000" scaled="0"/>
                      <a:tileRect/>
                    </a:gradFill>
                  </a:tcPr>
                </a:tc>
                <a:tc>
                  <a:txBody>
                    <a:bodyPr/>
                    <a:lstStyle/>
                    <a:p>
                      <a:pPr algn="ctr"/>
                      <a:r>
                        <a:rPr lang="fr-FR" sz="2200" dirty="0">
                          <a:solidFill>
                            <a:srgbClr val="000000"/>
                          </a:solidFill>
                          <a:effectLst/>
                          <a:latin typeface="Helvetica Neue" panose="02000503000000020004" pitchFamily="2" charset="0"/>
                        </a:rPr>
                        <a:t>Il est demandé à l’élève de choisir les éléments à représenter parmi un ensemble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Les éléments à représenter sont donnés à l’élève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r>
                        <a:rPr lang="fr-FR" sz="2200">
                          <a:solidFill>
                            <a:srgbClr val="000000"/>
                          </a:solidFill>
                          <a:effectLst/>
                          <a:latin typeface="Helvetica Neue" panose="02000503000000020004" pitchFamily="2" charset="0"/>
                        </a:rPr>
                        <a:t>Sélection des éléments à représenter</a:t>
                      </a:r>
                      <a:endParaRPr lang="fr-FR" sz="220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tc rowSpan="2">
                  <a:txBody>
                    <a:bodyPr/>
                    <a:lstStyle/>
                    <a:p>
                      <a:pPr algn="ctr"/>
                      <a:r>
                        <a:rPr lang="fr-FR" sz="2200" dirty="0">
                          <a:solidFill>
                            <a:srgbClr val="002060"/>
                          </a:solidFill>
                          <a:effectLst/>
                        </a:rPr>
                        <a:t>Maîtriser le langage </a:t>
                      </a:r>
                      <a:r>
                        <a:rPr lang="fr-FR" sz="2200" dirty="0" err="1">
                          <a:solidFill>
                            <a:srgbClr val="002060"/>
                          </a:solidFill>
                          <a:effectLst/>
                        </a:rPr>
                        <a:t>cartogra</a:t>
                      </a:r>
                      <a:r>
                        <a:rPr lang="fr-FR" sz="2200" dirty="0">
                          <a:solidFill>
                            <a:srgbClr val="002060"/>
                          </a:solidFill>
                          <a:effectLst/>
                        </a:rPr>
                        <a:t>-</a:t>
                      </a:r>
                    </a:p>
                    <a:p>
                      <a:pPr algn="ctr"/>
                      <a:r>
                        <a:rPr lang="fr-FR" sz="2200" dirty="0" err="1">
                          <a:solidFill>
                            <a:srgbClr val="002060"/>
                          </a:solidFill>
                          <a:effectLst/>
                        </a:rPr>
                        <a:t>phique</a:t>
                      </a:r>
                      <a:endParaRPr lang="fr-FR" sz="2200" dirty="0">
                        <a:solidFill>
                          <a:srgbClr val="002060"/>
                        </a:solidFill>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793328325"/>
                  </a:ext>
                </a:extLst>
              </a:tr>
              <a:tr h="1752600">
                <a:tc vMerge="1">
                  <a:txBody>
                    <a:bodyPr/>
                    <a:lstStyle/>
                    <a:p>
                      <a:endParaRPr lang="fr-FR"/>
                    </a:p>
                  </a:txBody>
                  <a:tcPr/>
                </a:tc>
                <a:tc>
                  <a:txBody>
                    <a:bodyPr/>
                    <a:lstStyle/>
                    <a:p>
                      <a:pPr algn="ctr"/>
                      <a:r>
                        <a:rPr lang="fr-FR" sz="2200" dirty="0">
                          <a:solidFill>
                            <a:srgbClr val="000000"/>
                          </a:solidFill>
                          <a:effectLst/>
                          <a:latin typeface="Helvetica Neue" panose="02000503000000020004" pitchFamily="2" charset="0"/>
                        </a:rPr>
                        <a:t>3+ L'élève est conscient qu’il peut choisir des figurés pour que son croquis soit en phase avec le discours qu’il souhaite tenir</a:t>
                      </a:r>
                      <a:endParaRPr lang="fr-FR" sz="2200" dirty="0">
                        <a:effectLst/>
                      </a:endParaRP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pPr algn="ctr"/>
                      <a:r>
                        <a:rPr lang="fr-FR" sz="2200" dirty="0">
                          <a:solidFill>
                            <a:srgbClr val="000000"/>
                          </a:solidFill>
                          <a:effectLst/>
                          <a:latin typeface="Helvetica Neue" panose="02000503000000020004" pitchFamily="2" charset="0"/>
                        </a:rPr>
                        <a:t>L’élève choisit seul les figurés et les types de figurés adaptés</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gradFill flip="none" rotWithShape="1">
                      <a:gsLst>
                        <a:gs pos="0">
                          <a:schemeClr val="accent3"/>
                        </a:gs>
                        <a:gs pos="46000">
                          <a:schemeClr val="accent3"/>
                        </a:gs>
                        <a:gs pos="53000">
                          <a:schemeClr val="accent1"/>
                        </a:gs>
                        <a:gs pos="100000">
                          <a:schemeClr val="accent1"/>
                        </a:gs>
                      </a:gsLst>
                      <a:lin ang="4080000" scaled="0"/>
                      <a:tileRect/>
                    </a:gradFill>
                  </a:tcPr>
                </a:tc>
                <a:tc>
                  <a:txBody>
                    <a:bodyPr/>
                    <a:lstStyle/>
                    <a:p>
                      <a:pPr algn="ctr"/>
                      <a:r>
                        <a:rPr lang="fr-FR" sz="2200" dirty="0">
                          <a:solidFill>
                            <a:srgbClr val="000000"/>
                          </a:solidFill>
                          <a:effectLst/>
                          <a:latin typeface="Helvetica Neue" panose="02000503000000020004" pitchFamily="2" charset="0"/>
                        </a:rPr>
                        <a:t>Il est demandé à l’élève de choisir les figurés et/ou les types de figurés à mobiliser parmi un ensemble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pPr algn="ctr"/>
                      <a:r>
                        <a:rPr lang="fr-FR" sz="2200" dirty="0">
                          <a:solidFill>
                            <a:srgbClr val="000000"/>
                          </a:solidFill>
                          <a:effectLst/>
                          <a:latin typeface="Helvetica Neue" panose="02000503000000020004" pitchFamily="2" charset="0"/>
                        </a:rPr>
                        <a:t>Les figurés et les types de figurés sont donnés</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r>
                        <a:rPr lang="fr-FR" sz="2200" dirty="0">
                          <a:solidFill>
                            <a:srgbClr val="000000"/>
                          </a:solidFill>
                          <a:effectLst/>
                          <a:latin typeface="Helvetica Neue" panose="02000503000000020004" pitchFamily="2" charset="0"/>
                        </a:rPr>
                        <a:t>Choix de figurés et de types de figurés adaptés</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tc vMerge="1">
                  <a:txBody>
                    <a:bodyPr/>
                    <a:lstStyle/>
                    <a:p>
                      <a:endParaRPr lang="fr-FR" sz="2400" dirty="0">
                        <a:effectLst/>
                      </a:endParaRPr>
                    </a:p>
                  </a:txBody>
                  <a:tcPr marL="15045" marR="15045" marT="15045" marB="15045">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extLst>
                  <a:ext uri="{0D108BD9-81ED-4DB2-BD59-A6C34878D82A}">
                    <a16:rowId xmlns:a16="http://schemas.microsoft.com/office/drawing/2014/main" val="1689572294"/>
                  </a:ext>
                </a:extLst>
              </a:tr>
              <a:tr h="1498600">
                <a:tc vMerge="1">
                  <a:txBody>
                    <a:bodyPr/>
                    <a:lstStyle/>
                    <a:p>
                      <a:endParaRPr lang="fr-FR"/>
                    </a:p>
                  </a:txBody>
                  <a:tcPr/>
                </a:tc>
                <a:tc>
                  <a:txBody>
                    <a:bodyPr/>
                    <a:lstStyle/>
                    <a:p>
                      <a:pPr algn="ctr"/>
                      <a:r>
                        <a:rPr lang="fr-FR" sz="2200" dirty="0">
                          <a:solidFill>
                            <a:srgbClr val="000000"/>
                          </a:solidFill>
                          <a:effectLst/>
                          <a:latin typeface="Helvetica Neue" panose="02000503000000020004" pitchFamily="2" charset="0"/>
                        </a:rPr>
                        <a:t>3+ L'élève est conscient que selon la structure de légende choisie, son croquis ne dira pas tout à fait la même chose.</a:t>
                      </a:r>
                      <a:endParaRPr lang="fr-FR" sz="2200" dirty="0">
                        <a:effectLst/>
                      </a:endParaRP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L’élève pense seul à structurer sa légende et il le fait correctement</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gradFill flip="none" rotWithShape="1">
                      <a:gsLst>
                        <a:gs pos="0">
                          <a:schemeClr val="accent3"/>
                        </a:gs>
                        <a:gs pos="46000">
                          <a:schemeClr val="accent3"/>
                        </a:gs>
                        <a:gs pos="53000">
                          <a:schemeClr val="accent1"/>
                        </a:gs>
                        <a:gs pos="100000">
                          <a:schemeClr val="accent1"/>
                        </a:gs>
                      </a:gsLst>
                      <a:lin ang="4080000" scaled="0"/>
                      <a:tileRect/>
                    </a:gradFill>
                  </a:tcPr>
                </a:tc>
                <a:tc>
                  <a:txBody>
                    <a:bodyPr/>
                    <a:lstStyle/>
                    <a:p>
                      <a:pPr algn="ctr"/>
                      <a:r>
                        <a:rPr lang="fr-FR" sz="2200" dirty="0">
                          <a:solidFill>
                            <a:srgbClr val="000000"/>
                          </a:solidFill>
                          <a:effectLst/>
                          <a:latin typeface="Helvetica Neue" panose="02000503000000020004" pitchFamily="2" charset="0"/>
                        </a:rPr>
                        <a:t>L’élève structure sa légende sur demande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Le plan de la légende est donné</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r>
                        <a:rPr lang="fr-FR" sz="2200" dirty="0">
                          <a:solidFill>
                            <a:srgbClr val="000000"/>
                          </a:solidFill>
                          <a:effectLst/>
                          <a:latin typeface="Helvetica Neue" panose="02000503000000020004" pitchFamily="2" charset="0"/>
                        </a:rPr>
                        <a:t>Structuration de la légende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tc>
                  <a:txBody>
                    <a:bodyPr/>
                    <a:lstStyle/>
                    <a:p>
                      <a:r>
                        <a:rPr lang="fr-FR" sz="2200" dirty="0">
                          <a:solidFill>
                            <a:srgbClr val="002060"/>
                          </a:solidFill>
                          <a:effectLst/>
                        </a:rPr>
                        <a:t>Structurer la légende</a:t>
                      </a: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18098027"/>
                  </a:ext>
                </a:extLst>
              </a:tr>
              <a:tr h="1168400">
                <a:tc vMerge="1">
                  <a:txBody>
                    <a:bodyPr/>
                    <a:lstStyle/>
                    <a:p>
                      <a:endParaRPr lang="fr-FR"/>
                    </a:p>
                  </a:txBody>
                  <a:tcPr/>
                </a:tc>
                <a:tc>
                  <a:txBody>
                    <a:bodyPr/>
                    <a:lstStyle/>
                    <a:p>
                      <a:pPr algn="ctr"/>
                      <a:r>
                        <a:rPr lang="fr-FR" sz="2200" dirty="0">
                          <a:solidFill>
                            <a:srgbClr val="000000"/>
                          </a:solidFill>
                          <a:effectLst/>
                          <a:latin typeface="Helvetica Neue" panose="02000503000000020004" pitchFamily="2" charset="0"/>
                        </a:rPr>
                        <a:t>3+ L’élève est conscient qu’il peut jouer avec la nomenclature et les localisations pour augmenter la force de sa démonstration</a:t>
                      </a:r>
                      <a:endParaRPr lang="fr-FR" sz="2200" dirty="0">
                        <a:effectLst/>
                      </a:endParaRP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pPr algn="ctr"/>
                      <a:r>
                        <a:rPr lang="fr-FR" sz="2200" dirty="0">
                          <a:solidFill>
                            <a:srgbClr val="000000"/>
                          </a:solidFill>
                          <a:effectLst/>
                          <a:latin typeface="Helvetica Neue" panose="02000503000000020004" pitchFamily="2" charset="0"/>
                        </a:rPr>
                        <a:t>L’élève arrive à localiser correctement, il place systématiquement une nomenclature hiérarchisée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gradFill flip="none" rotWithShape="1">
                      <a:gsLst>
                        <a:gs pos="0">
                          <a:schemeClr val="accent3"/>
                        </a:gs>
                        <a:gs pos="46000">
                          <a:schemeClr val="accent3"/>
                        </a:gs>
                        <a:gs pos="53000">
                          <a:schemeClr val="accent1"/>
                        </a:gs>
                        <a:gs pos="100000">
                          <a:schemeClr val="accent1"/>
                        </a:gs>
                      </a:gsLst>
                      <a:lin ang="4080000" scaled="0"/>
                      <a:tileRect/>
                    </a:gradFill>
                  </a:tcPr>
                </a:tc>
                <a:tc>
                  <a:txBody>
                    <a:bodyPr/>
                    <a:lstStyle/>
                    <a:p>
                      <a:pPr algn="ctr"/>
                      <a:r>
                        <a:rPr lang="fr-FR" sz="2200" dirty="0">
                          <a:solidFill>
                            <a:srgbClr val="000000"/>
                          </a:solidFill>
                          <a:effectLst/>
                          <a:latin typeface="Helvetica Neue" panose="02000503000000020004" pitchFamily="2" charset="0"/>
                        </a:rPr>
                        <a:t>L’élève localise correctement, il pense généralement à la nomenclature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pPr algn="ctr"/>
                      <a:r>
                        <a:rPr lang="fr-FR" sz="2200" dirty="0">
                          <a:solidFill>
                            <a:srgbClr val="000000"/>
                          </a:solidFill>
                          <a:effectLst/>
                          <a:latin typeface="Helvetica Neue" panose="02000503000000020004" pitchFamily="2" charset="0"/>
                        </a:rPr>
                        <a:t>Les localisations sont données, il faut lui rappeler d’indiquer la nomenclature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5F5F4"/>
                    </a:solidFill>
                  </a:tcPr>
                </a:tc>
                <a:tc>
                  <a:txBody>
                    <a:bodyPr/>
                    <a:lstStyle/>
                    <a:p>
                      <a:r>
                        <a:rPr lang="fr-FR" sz="2200" dirty="0">
                          <a:solidFill>
                            <a:srgbClr val="000000"/>
                          </a:solidFill>
                          <a:effectLst/>
                          <a:latin typeface="Helvetica Neue" panose="02000503000000020004" pitchFamily="2" charset="0"/>
                        </a:rPr>
                        <a:t>Localisation et nomenclature  pertinente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tc>
                  <a:txBody>
                    <a:bodyPr/>
                    <a:lstStyle/>
                    <a:p>
                      <a:r>
                        <a:rPr lang="fr-FR" sz="2200" dirty="0">
                          <a:solidFill>
                            <a:srgbClr val="002060"/>
                          </a:solidFill>
                          <a:effectLst/>
                        </a:rPr>
                        <a:t>Spatialisation des éléments du texte</a:t>
                      </a: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47900429"/>
                  </a:ext>
                </a:extLst>
              </a:tr>
              <a:tr h="1334647">
                <a:tc vMerge="1">
                  <a:txBody>
                    <a:bodyPr/>
                    <a:lstStyle/>
                    <a:p>
                      <a:endParaRPr lang="fr-FR"/>
                    </a:p>
                  </a:txBody>
                  <a:tcPr/>
                </a:tc>
                <a:tc>
                  <a:txBody>
                    <a:bodyPr/>
                    <a:lstStyle/>
                    <a:p>
                      <a:pPr algn="ctr"/>
                      <a:r>
                        <a:rPr lang="fr-FR" sz="2200" dirty="0">
                          <a:solidFill>
                            <a:srgbClr val="000000"/>
                          </a:solidFill>
                          <a:effectLst/>
                          <a:latin typeface="Helvetica Neue" panose="02000503000000020004" pitchFamily="2" charset="0"/>
                        </a:rPr>
                        <a:t>3+ L’élève est conscient qu’il faut qu’il réalise une production lisible et donc soignée pour accrocher</a:t>
                      </a:r>
                      <a:endParaRPr lang="fr-FR" sz="2200" dirty="0">
                        <a:effectLst/>
                      </a:endParaRPr>
                    </a:p>
                  </a:txBody>
                  <a:tcPr marL="15045" marR="15045" marT="15045" marB="15045" anchor="ctr">
                    <a:lnL w="9525" cap="flat" cmpd="sng" algn="ctr">
                      <a:solidFill>
                        <a:srgbClr val="76716C"/>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L'élève est soigneux car il sait que c’est attendu</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gradFill flip="none" rotWithShape="1">
                      <a:gsLst>
                        <a:gs pos="0">
                          <a:schemeClr val="accent3"/>
                        </a:gs>
                        <a:gs pos="46000">
                          <a:schemeClr val="accent3"/>
                        </a:gs>
                        <a:gs pos="53000">
                          <a:schemeClr val="accent1"/>
                        </a:gs>
                        <a:gs pos="100000">
                          <a:schemeClr val="accent1"/>
                        </a:gs>
                      </a:gsLst>
                      <a:lin ang="4080000" scaled="0"/>
                      <a:tileRect/>
                    </a:gradFill>
                  </a:tcPr>
                </a:tc>
                <a:tc>
                  <a:txBody>
                    <a:bodyPr/>
                    <a:lstStyle/>
                    <a:p>
                      <a:pPr algn="ctr"/>
                      <a:r>
                        <a:rPr lang="fr-FR" sz="2200" dirty="0">
                          <a:solidFill>
                            <a:srgbClr val="000000"/>
                          </a:solidFill>
                          <a:effectLst/>
                          <a:latin typeface="Helvetica Neue" panose="02000503000000020004" pitchFamily="2" charset="0"/>
                        </a:rPr>
                        <a:t>L’élève est soigneux si c’est attendu</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pPr algn="ctr"/>
                      <a:r>
                        <a:rPr lang="fr-FR" sz="2200" dirty="0">
                          <a:solidFill>
                            <a:srgbClr val="000000"/>
                          </a:solidFill>
                          <a:effectLst/>
                          <a:latin typeface="Helvetica Neue" panose="02000503000000020004" pitchFamily="2" charset="0"/>
                        </a:rPr>
                        <a:t>L’élève ne se préoccupe pas vraiment du soin qu’il porte à son croquis</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tcPr>
                </a:tc>
                <a:tc>
                  <a:txBody>
                    <a:bodyPr/>
                    <a:lstStyle/>
                    <a:p>
                      <a:r>
                        <a:rPr lang="fr-FR" sz="2200" dirty="0">
                          <a:solidFill>
                            <a:srgbClr val="000000"/>
                          </a:solidFill>
                          <a:effectLst/>
                          <a:latin typeface="Helvetica Neue" panose="02000503000000020004" pitchFamily="2" charset="0"/>
                        </a:rPr>
                        <a:t>Réalisation graphique soignée</a:t>
                      </a:r>
                      <a:endParaRPr lang="fr-FR" sz="2200" dirty="0">
                        <a:effectLst/>
                      </a:endParaRP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D327"/>
                    </a:solidFill>
                  </a:tcPr>
                </a:tc>
                <a:tc>
                  <a:txBody>
                    <a:bodyPr/>
                    <a:lstStyle/>
                    <a:p>
                      <a:pPr marL="0" marR="0" lvl="0" indent="0" algn="ctr" defTabSz="584200" rtl="0" eaLnBrk="1" fontAlgn="auto" latinLnBrk="0" hangingPunct="1">
                        <a:lnSpc>
                          <a:spcPct val="100000"/>
                        </a:lnSpc>
                        <a:spcBef>
                          <a:spcPts val="0"/>
                        </a:spcBef>
                        <a:spcAft>
                          <a:spcPts val="0"/>
                        </a:spcAft>
                        <a:buClrTx/>
                        <a:buSzTx/>
                        <a:buFontTx/>
                        <a:buNone/>
                        <a:tabLst/>
                        <a:defRPr/>
                      </a:pPr>
                      <a:r>
                        <a:rPr lang="fr-FR" sz="2200" dirty="0">
                          <a:solidFill>
                            <a:srgbClr val="002060"/>
                          </a:solidFill>
                          <a:effectLst/>
                        </a:rPr>
                        <a:t>Maîtriser le langage cartographique</a:t>
                      </a:r>
                    </a:p>
                  </a:txBody>
                  <a:tcPr marL="15045" marR="15045" marT="15045" marB="15045" anchor="ctr">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46947098"/>
                  </a:ext>
                </a:extLst>
              </a:tr>
            </a:tbl>
          </a:graphicData>
        </a:graphic>
      </p:graphicFrame>
      <p:sp>
        <p:nvSpPr>
          <p:cNvPr id="3" name="Rectangle 2">
            <a:extLst>
              <a:ext uri="{FF2B5EF4-FFF2-40B4-BE49-F238E27FC236}">
                <a16:creationId xmlns:a16="http://schemas.microsoft.com/office/drawing/2014/main" id="{9F2A7DD4-1CD6-F744-A7BE-479886F24782}"/>
              </a:ext>
            </a:extLst>
          </p:cNvPr>
          <p:cNvSpPr/>
          <p:nvPr/>
        </p:nvSpPr>
        <p:spPr>
          <a:xfrm>
            <a:off x="85506" y="108117"/>
            <a:ext cx="11852925" cy="523220"/>
          </a:xfrm>
          <a:prstGeom prst="rect">
            <a:avLst/>
          </a:prstGeom>
        </p:spPr>
        <p:txBody>
          <a:bodyPr wrap="none">
            <a:spAutoFit/>
          </a:bodyPr>
          <a:lstStyle/>
          <a:p>
            <a:r>
              <a:rPr lang="fr-FR" sz="2800" b="1" dirty="0">
                <a:solidFill>
                  <a:srgbClr val="002060"/>
                </a:solidFill>
              </a:rPr>
              <a:t>REALISER UNE PRODUCTION CARTOGRAPHIQUE OU UN SCHEMA</a:t>
            </a:r>
          </a:p>
        </p:txBody>
      </p:sp>
      <p:sp>
        <p:nvSpPr>
          <p:cNvPr id="5" name="Rectangle 4">
            <a:extLst>
              <a:ext uri="{FF2B5EF4-FFF2-40B4-BE49-F238E27FC236}">
                <a16:creationId xmlns:a16="http://schemas.microsoft.com/office/drawing/2014/main" id="{833D81C7-51E0-5443-9BB9-561322935496}"/>
              </a:ext>
            </a:extLst>
          </p:cNvPr>
          <p:cNvSpPr/>
          <p:nvPr/>
        </p:nvSpPr>
        <p:spPr>
          <a:xfrm flipV="1">
            <a:off x="12183166" y="71586"/>
            <a:ext cx="922248" cy="533478"/>
          </a:xfrm>
          <a:prstGeom prst="rect">
            <a:avLst/>
          </a:prstGeom>
          <a:solidFill>
            <a:schemeClr val="accent3"/>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6" name="ZoneTexte 5">
            <a:extLst>
              <a:ext uri="{FF2B5EF4-FFF2-40B4-BE49-F238E27FC236}">
                <a16:creationId xmlns:a16="http://schemas.microsoft.com/office/drawing/2014/main" id="{AA333194-F5A1-2145-921E-80D0D7F28B8A}"/>
              </a:ext>
            </a:extLst>
          </p:cNvPr>
          <p:cNvSpPr txBox="1"/>
          <p:nvPr/>
        </p:nvSpPr>
        <p:spPr>
          <a:xfrm>
            <a:off x="13269488" y="102363"/>
            <a:ext cx="4238340"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b="0" i="0" u="none" strike="noStrike" cap="none" spc="0" normalizeH="0" baseline="0" dirty="0">
                <a:ln>
                  <a:noFill/>
                </a:ln>
                <a:solidFill>
                  <a:srgbClr val="002060"/>
                </a:solidFill>
                <a:effectLst/>
                <a:uFillTx/>
                <a:latin typeface="+mn-lt"/>
                <a:ea typeface="+mn-ea"/>
                <a:cs typeface="+mn-cs"/>
                <a:sym typeface="Helvetica Neue"/>
              </a:rPr>
              <a:t>Attendu </a:t>
            </a:r>
            <a:r>
              <a:rPr lang="fr-FR" dirty="0">
                <a:solidFill>
                  <a:srgbClr val="002060"/>
                </a:solidFill>
              </a:rPr>
              <a:t> l’</a:t>
            </a:r>
            <a:r>
              <a:rPr kumimoji="0" lang="fr-FR" b="0" i="0" u="none" strike="noStrike" cap="none" spc="0" normalizeH="0" baseline="0" dirty="0">
                <a:ln>
                  <a:noFill/>
                </a:ln>
                <a:solidFill>
                  <a:srgbClr val="002060"/>
                </a:solidFill>
                <a:effectLst/>
                <a:uFillTx/>
                <a:latin typeface="+mn-lt"/>
                <a:ea typeface="+mn-ea"/>
                <a:cs typeface="+mn-cs"/>
                <a:sym typeface="Helvetica Neue"/>
              </a:rPr>
              <a:t>épreuve de croquis</a:t>
            </a:r>
          </a:p>
        </p:txBody>
      </p:sp>
      <p:sp>
        <p:nvSpPr>
          <p:cNvPr id="7" name="Rectangle 6">
            <a:extLst>
              <a:ext uri="{FF2B5EF4-FFF2-40B4-BE49-F238E27FC236}">
                <a16:creationId xmlns:a16="http://schemas.microsoft.com/office/drawing/2014/main" id="{065510C2-A85F-C341-8934-67C2409BA7F4}"/>
              </a:ext>
            </a:extLst>
          </p:cNvPr>
          <p:cNvSpPr/>
          <p:nvPr/>
        </p:nvSpPr>
        <p:spPr>
          <a:xfrm>
            <a:off x="18053262" y="141086"/>
            <a:ext cx="922248" cy="457282"/>
          </a:xfrm>
          <a:prstGeom prst="rect">
            <a:avLst/>
          </a:prstGeom>
          <a:solidFill>
            <a:schemeClr val="accent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fr-FR"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endParaRPr>
          </a:p>
        </p:txBody>
      </p:sp>
      <p:sp>
        <p:nvSpPr>
          <p:cNvPr id="8" name="ZoneTexte 7">
            <a:extLst>
              <a:ext uri="{FF2B5EF4-FFF2-40B4-BE49-F238E27FC236}">
                <a16:creationId xmlns:a16="http://schemas.microsoft.com/office/drawing/2014/main" id="{F3560BA5-F339-234F-81A0-7E135B3E8264}"/>
              </a:ext>
            </a:extLst>
          </p:cNvPr>
          <p:cNvSpPr txBox="1"/>
          <p:nvPr/>
        </p:nvSpPr>
        <p:spPr>
          <a:xfrm>
            <a:off x="19061271" y="95666"/>
            <a:ext cx="5065490"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b="0" i="0" u="none" strike="noStrike" cap="none" spc="0" normalizeH="0" baseline="0" dirty="0">
                <a:ln>
                  <a:noFill/>
                </a:ln>
                <a:solidFill>
                  <a:schemeClr val="bg2">
                    <a:lumMod val="10000"/>
                  </a:schemeClr>
                </a:solidFill>
                <a:effectLst/>
                <a:uFillTx/>
                <a:latin typeface="+mn-lt"/>
                <a:ea typeface="+mn-ea"/>
                <a:cs typeface="+mn-cs"/>
                <a:sym typeface="Helvetica Neue"/>
              </a:rPr>
              <a:t>Attendu </a:t>
            </a:r>
            <a:r>
              <a:rPr lang="fr-FR" dirty="0">
                <a:solidFill>
                  <a:schemeClr val="bg2">
                    <a:lumMod val="10000"/>
                  </a:schemeClr>
                </a:solidFill>
              </a:rPr>
              <a:t>à la</a:t>
            </a:r>
            <a:r>
              <a:rPr kumimoji="0" lang="fr-FR" b="0" i="0" u="none" strike="noStrike" cap="none" spc="0" normalizeH="0" baseline="0" dirty="0">
                <a:ln>
                  <a:noFill/>
                </a:ln>
                <a:solidFill>
                  <a:schemeClr val="bg2">
                    <a:lumMod val="10000"/>
                  </a:schemeClr>
                </a:solidFill>
                <a:effectLst/>
                <a:uFillTx/>
                <a:latin typeface="+mn-lt"/>
                <a:ea typeface="+mn-ea"/>
                <a:cs typeface="+mn-cs"/>
                <a:sym typeface="Helvetica Neue"/>
              </a:rPr>
              <a:t> question problématisée</a:t>
            </a:r>
          </a:p>
        </p:txBody>
      </p:sp>
      <p:sp>
        <p:nvSpPr>
          <p:cNvPr id="9" name="ZoneTexte 8">
            <a:extLst>
              <a:ext uri="{FF2B5EF4-FFF2-40B4-BE49-F238E27FC236}">
                <a16:creationId xmlns:a16="http://schemas.microsoft.com/office/drawing/2014/main" id="{8B774110-A8FC-A04C-90F4-3AFB653E48EA}"/>
              </a:ext>
            </a:extLst>
          </p:cNvPr>
          <p:cNvSpPr txBox="1"/>
          <p:nvPr/>
        </p:nvSpPr>
        <p:spPr>
          <a:xfrm>
            <a:off x="294588" y="13448865"/>
            <a:ext cx="1764906" cy="31803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2438338" rtl="0" fontAlgn="auto" latinLnBrk="0" hangingPunct="0">
              <a:lnSpc>
                <a:spcPct val="100000"/>
              </a:lnSpc>
              <a:spcBef>
                <a:spcPts val="0"/>
              </a:spcBef>
              <a:spcAft>
                <a:spcPts val="0"/>
              </a:spcAft>
              <a:buClrTx/>
              <a:buSzTx/>
              <a:buFontTx/>
              <a:buNone/>
              <a:tabLst/>
            </a:pPr>
            <a:r>
              <a:rPr kumimoji="0" lang="fr-FR" sz="1400" b="0" i="0" u="none" strike="noStrike" cap="none" spc="0" normalizeH="0" baseline="0" dirty="0">
                <a:ln>
                  <a:noFill/>
                </a:ln>
                <a:solidFill>
                  <a:srgbClr val="5E5E5E"/>
                </a:solidFill>
                <a:effectLst/>
                <a:uFillTx/>
                <a:latin typeface="+mn-lt"/>
                <a:ea typeface="+mn-ea"/>
                <a:cs typeface="+mn-cs"/>
                <a:sym typeface="Helvetica Neue"/>
              </a:rPr>
              <a:t>P. Boyries sept 2020</a:t>
            </a:r>
          </a:p>
        </p:txBody>
      </p:sp>
    </p:spTree>
    <p:extLst>
      <p:ext uri="{BB962C8B-B14F-4D97-AF65-F5344CB8AC3E}">
        <p14:creationId xmlns:p14="http://schemas.microsoft.com/office/powerpoint/2010/main" val="794201520"/>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742</TotalTime>
  <Words>7592</Words>
  <Application>Microsoft Office PowerPoint</Application>
  <PresentationFormat>Personnalisé</PresentationFormat>
  <Paragraphs>647</Paragraphs>
  <Slides>25</Slides>
  <Notes>22</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Avenir Book</vt:lpstr>
      <vt:lpstr>Helvetica</vt:lpstr>
      <vt:lpstr>Helvetica Light</vt:lpstr>
      <vt:lpstr>Helvetica Neue</vt:lpstr>
      <vt:lpstr>Helvetica Neue Medium</vt:lpstr>
      <vt:lpstr>21_BasicWhite</vt:lpstr>
      <vt:lpstr>Evaluer pour faire acquérir et faire réussir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Evaluer pour acquérir et réussir</dc:title>
  <dc:creator>Lenovo</dc:creator>
  <cp:lastModifiedBy>Lenovo</cp:lastModifiedBy>
  <cp:revision>73</cp:revision>
  <dcterms:modified xsi:type="dcterms:W3CDTF">2020-10-15T15:36:46Z</dcterms:modified>
</cp:coreProperties>
</file>